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slideLayouts/slideLayout26.xml" ContentType="application/vnd.openxmlformats-officedocument.presentationml.slideLayout+xml"/>
  <Override PartName="/ppt/theme/theme4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5.xml" ContentType="application/vnd.openxmlformats-officedocument.theme+xml"/>
  <Override PartName="/ppt/slideLayouts/slideLayout29.xml" ContentType="application/vnd.openxmlformats-officedocument.presentationml.slideLayout+xml"/>
  <Override PartName="/ppt/theme/theme6.xml" ContentType="application/vnd.openxmlformats-officedocument.theme+xml"/>
  <Override PartName="/ppt/slideLayouts/slideLayout30.xml" ContentType="application/vnd.openxmlformats-officedocument.presentationml.slideLayout+xml"/>
  <Override PartName="/ppt/theme/theme7.xml" ContentType="application/vnd.openxmlformats-officedocument.theme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theme/theme8.xml" ContentType="application/vnd.openxmlformats-officedocument.theme+xml"/>
  <Override PartName="/ppt/theme/theme9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drawings/drawing1.xml" ContentType="application/vnd.openxmlformats-officedocument.drawingml.chartshapes+xml"/>
  <Override PartName="/ppt/notesSlides/notesSlide3.xml" ContentType="application/vnd.openxmlformats-officedocument.presentationml.notesSlid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drawings/drawing2.xml" ContentType="application/vnd.openxmlformats-officedocument.drawingml.chartshapes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notesSlides/notesSlide4.xml" ContentType="application/vnd.openxmlformats-officedocument.presentationml.notesSlide+xml"/>
  <Override PartName="/ppt/charts/chart6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7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drawings/drawing3.xml" ContentType="application/vnd.openxmlformats-officedocument.drawingml.chartshapes+xml"/>
  <Override PartName="/ppt/charts/chart8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drawings/drawing4.xml" ContentType="application/vnd.openxmlformats-officedocument.drawingml.chartshapes+xml"/>
  <Override PartName="/ppt/notesSlides/notesSlide5.xml" ContentType="application/vnd.openxmlformats-officedocument.presentationml.notesSlide+xml"/>
  <Override PartName="/ppt/charts/chart9.xml" ContentType="application/vnd.openxmlformats-officedocument.drawingml.chart+xml"/>
  <Override PartName="/ppt/drawings/drawing5.xml" ContentType="application/vnd.openxmlformats-officedocument.drawingml.chartshapes+xml"/>
  <Override PartName="/ppt/notesSlides/notesSlide6.xml" ContentType="application/vnd.openxmlformats-officedocument.presentationml.notesSlide+xml"/>
  <Override PartName="/ppt/charts/chart10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1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notesSlides/notesSlide7.xml" ContentType="application/vnd.openxmlformats-officedocument.presentationml.notesSlide+xml"/>
  <Override PartName="/ppt/charts/chart12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notesSlides/notesSlide8.xml" ContentType="application/vnd.openxmlformats-officedocument.presentationml.notesSlide+xml"/>
  <Override PartName="/ppt/charts/chart13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theme/themeOverride1.xml" ContentType="application/vnd.openxmlformats-officedocument.themeOverr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  <p:sldMasterId id="2147483691" r:id="rId5"/>
    <p:sldMasterId id="2147483701" r:id="rId6"/>
    <p:sldMasterId id="2147483660" r:id="rId7"/>
    <p:sldMasterId id="2147483716" r:id="rId8"/>
    <p:sldMasterId id="2147483710" r:id="rId9"/>
    <p:sldMasterId id="2147483682" r:id="rId10"/>
    <p:sldMasterId id="2147483725" r:id="rId11"/>
  </p:sldMasterIdLst>
  <p:notesMasterIdLst>
    <p:notesMasterId r:id="rId38"/>
  </p:notesMasterIdLst>
  <p:sldIdLst>
    <p:sldId id="549" r:id="rId12"/>
    <p:sldId id="550" r:id="rId13"/>
    <p:sldId id="551" r:id="rId14"/>
    <p:sldId id="579" r:id="rId15"/>
    <p:sldId id="282" r:id="rId16"/>
    <p:sldId id="258" r:id="rId17"/>
    <p:sldId id="555" r:id="rId18"/>
    <p:sldId id="556" r:id="rId19"/>
    <p:sldId id="283" r:id="rId20"/>
    <p:sldId id="558" r:id="rId21"/>
    <p:sldId id="393" r:id="rId22"/>
    <p:sldId id="292" r:id="rId23"/>
    <p:sldId id="560" r:id="rId24"/>
    <p:sldId id="561" r:id="rId25"/>
    <p:sldId id="578" r:id="rId26"/>
    <p:sldId id="563" r:id="rId27"/>
    <p:sldId id="381" r:id="rId28"/>
    <p:sldId id="565" r:id="rId29"/>
    <p:sldId id="566" r:id="rId30"/>
    <p:sldId id="567" r:id="rId31"/>
    <p:sldId id="577" r:id="rId32"/>
    <p:sldId id="569" r:id="rId33"/>
    <p:sldId id="570" r:id="rId34"/>
    <p:sldId id="571" r:id="rId35"/>
    <p:sldId id="572" r:id="rId36"/>
    <p:sldId id="383" r:id="rId3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CF93D5CC-7B1F-43C3-B794-AE98CF5176FE}" v="5" dt="2020-02-14T20:00:59.037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770" autoAdjust="0"/>
    <p:restoredTop sz="94637"/>
  </p:normalViewPr>
  <p:slideViewPr>
    <p:cSldViewPr snapToGrid="0">
      <p:cViewPr varScale="1">
        <p:scale>
          <a:sx n="38" d="100"/>
          <a:sy n="38" d="100"/>
        </p:scale>
        <p:origin x="860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81" d="100"/>
        <a:sy n="81" d="100"/>
      </p:scale>
      <p:origin x="0" y="-2424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Master" Target="slideMasters/slideMaster5.xml"/><Relationship Id="rId13" Type="http://schemas.openxmlformats.org/officeDocument/2006/relationships/slide" Target="slides/slide2.xml"/><Relationship Id="rId18" Type="http://schemas.openxmlformats.org/officeDocument/2006/relationships/slide" Target="slides/slide7.xml"/><Relationship Id="rId26" Type="http://schemas.openxmlformats.org/officeDocument/2006/relationships/slide" Target="slides/slide15.xml"/><Relationship Id="rId39" Type="http://schemas.openxmlformats.org/officeDocument/2006/relationships/presProps" Target="pres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0.xml"/><Relationship Id="rId34" Type="http://schemas.openxmlformats.org/officeDocument/2006/relationships/slide" Target="slides/slide23.xml"/><Relationship Id="rId42" Type="http://schemas.openxmlformats.org/officeDocument/2006/relationships/tableStyles" Target="tableStyles.xml"/><Relationship Id="rId7" Type="http://schemas.openxmlformats.org/officeDocument/2006/relationships/slideMaster" Target="slideMasters/slideMaster4.xml"/><Relationship Id="rId12" Type="http://schemas.openxmlformats.org/officeDocument/2006/relationships/slide" Target="slides/slide1.xml"/><Relationship Id="rId17" Type="http://schemas.openxmlformats.org/officeDocument/2006/relationships/slide" Target="slides/slide6.xml"/><Relationship Id="rId25" Type="http://schemas.openxmlformats.org/officeDocument/2006/relationships/slide" Target="slides/slide14.xml"/><Relationship Id="rId33" Type="http://schemas.openxmlformats.org/officeDocument/2006/relationships/slide" Target="slides/slide22.xml"/><Relationship Id="rId38" Type="http://schemas.openxmlformats.org/officeDocument/2006/relationships/notesMaster" Target="notesMasters/notesMaster1.xml"/><Relationship Id="rId2" Type="http://schemas.openxmlformats.org/officeDocument/2006/relationships/customXml" Target="../customXml/item2.xml"/><Relationship Id="rId16" Type="http://schemas.openxmlformats.org/officeDocument/2006/relationships/slide" Target="slides/slide5.xml"/><Relationship Id="rId20" Type="http://schemas.openxmlformats.org/officeDocument/2006/relationships/slide" Target="slides/slide9.xml"/><Relationship Id="rId29" Type="http://schemas.openxmlformats.org/officeDocument/2006/relationships/slide" Target="slides/slide18.xml"/><Relationship Id="rId41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3.xml"/><Relationship Id="rId11" Type="http://schemas.openxmlformats.org/officeDocument/2006/relationships/slideMaster" Target="slideMasters/slideMaster8.xml"/><Relationship Id="rId24" Type="http://schemas.openxmlformats.org/officeDocument/2006/relationships/slide" Target="slides/slide13.xml"/><Relationship Id="rId32" Type="http://schemas.openxmlformats.org/officeDocument/2006/relationships/slide" Target="slides/slide21.xml"/><Relationship Id="rId37" Type="http://schemas.openxmlformats.org/officeDocument/2006/relationships/slide" Target="slides/slide26.xml"/><Relationship Id="rId40" Type="http://schemas.openxmlformats.org/officeDocument/2006/relationships/viewProps" Target="viewProp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4.xml"/><Relationship Id="rId23" Type="http://schemas.openxmlformats.org/officeDocument/2006/relationships/slide" Target="slides/slide12.xml"/><Relationship Id="rId28" Type="http://schemas.openxmlformats.org/officeDocument/2006/relationships/slide" Target="slides/slide17.xml"/><Relationship Id="rId36" Type="http://schemas.openxmlformats.org/officeDocument/2006/relationships/slide" Target="slides/slide25.xml"/><Relationship Id="rId10" Type="http://schemas.openxmlformats.org/officeDocument/2006/relationships/slideMaster" Target="slideMasters/slideMaster7.xml"/><Relationship Id="rId19" Type="http://schemas.openxmlformats.org/officeDocument/2006/relationships/slide" Target="slides/slide8.xml"/><Relationship Id="rId31" Type="http://schemas.openxmlformats.org/officeDocument/2006/relationships/slide" Target="slides/slide20.xml"/><Relationship Id="rId4" Type="http://schemas.openxmlformats.org/officeDocument/2006/relationships/slideMaster" Target="slideMasters/slideMaster1.xml"/><Relationship Id="rId9" Type="http://schemas.openxmlformats.org/officeDocument/2006/relationships/slideMaster" Target="slideMasters/slideMaster6.xml"/><Relationship Id="rId14" Type="http://schemas.openxmlformats.org/officeDocument/2006/relationships/slide" Target="slides/slide3.xml"/><Relationship Id="rId22" Type="http://schemas.openxmlformats.org/officeDocument/2006/relationships/slide" Target="slides/slide11.xml"/><Relationship Id="rId27" Type="http://schemas.openxmlformats.org/officeDocument/2006/relationships/slide" Target="slides/slide16.xml"/><Relationship Id="rId30" Type="http://schemas.openxmlformats.org/officeDocument/2006/relationships/slide" Target="slides/slide19.xml"/><Relationship Id="rId35" Type="http://schemas.openxmlformats.org/officeDocument/2006/relationships/slide" Target="slides/slide24.xml"/><Relationship Id="rId43" Type="http://schemas.microsoft.com/office/2015/10/relationships/revisionInfo" Target="revisionInfo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chartUserShapes" Target="../drawings/drawing1.xm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7.xlsx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8.xlsx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9.xlsx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2.xml"/><Relationship Id="rId1" Type="http://schemas.microsoft.com/office/2011/relationships/chartStyle" Target="style12.xml"/><Relationship Id="rId4" Type="http://schemas.openxmlformats.org/officeDocument/2006/relationships/package" Target="../embeddings/Microsoft_Excel_Worksheet10.xlsx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Relationship Id="rId4" Type="http://schemas.openxmlformats.org/officeDocument/2006/relationships/chartUserShapes" Target="../drawings/drawing2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3" Type="http://schemas.openxmlformats.org/officeDocument/2006/relationships/oleObject" Target="Book1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7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4.xlsx"/><Relationship Id="rId2" Type="http://schemas.microsoft.com/office/2011/relationships/chartColorStyle" Target="colors7.xml"/><Relationship Id="rId1" Type="http://schemas.microsoft.com/office/2011/relationships/chartStyle" Target="style7.xml"/><Relationship Id="rId4" Type="http://schemas.openxmlformats.org/officeDocument/2006/relationships/chartUserShapes" Target="../drawings/drawing3.xml"/></Relationships>
</file>

<file path=ppt/charts/_rels/chart8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5.xlsx"/><Relationship Id="rId2" Type="http://schemas.microsoft.com/office/2011/relationships/chartColorStyle" Target="colors8.xml"/><Relationship Id="rId1" Type="http://schemas.microsoft.com/office/2011/relationships/chartStyle" Target="style8.xml"/><Relationship Id="rId4" Type="http://schemas.openxmlformats.org/officeDocument/2006/relationships/chartUserShapes" Target="../drawings/drawing4.xml"/></Relationships>
</file>

<file path=ppt/charts/_rels/chart9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5.xml"/><Relationship Id="rId1" Type="http://schemas.openxmlformats.org/officeDocument/2006/relationships/package" Target="../embeddings/Microsoft_Excel_Worksheet6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022371060069086"/>
          <c:y val="2.682143031426661E-2"/>
          <c:w val="0.78136593224867867"/>
          <c:h val="0.7513770295279536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Sheet1!$A$2</c:f>
              <c:strCache>
                <c:ptCount val="1"/>
                <c:pt idx="0">
                  <c:v>Number in Millions</c:v>
                </c:pt>
              </c:strCache>
            </c:strRef>
          </c:tx>
          <c:spPr>
            <a:solidFill>
              <a:srgbClr val="70AD47"/>
            </a:solidFill>
            <a:ln>
              <a:solidFill>
                <a:srgbClr val="70AD47"/>
              </a:solidFill>
            </a:ln>
            <a:effectLst/>
          </c:spPr>
          <c:invertIfNegative val="0"/>
          <c:dLbls>
            <c:dLbl>
              <c:idx val="0"/>
              <c:numFmt formatCode="0.0" sourceLinked="0"/>
              <c:spPr>
                <a:noFill/>
                <a:ln w="37616"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Arial"/>
                      <a:cs typeface="Arial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6="http://schemas.microsoft.com/office/drawing/2014/chart" uri="{C3380CC4-5D6E-409C-BE32-E72D297353CC}">
                  <c16:uniqueId val="{00000000-18DE-40F4-A9A0-B6496076C3FA}"/>
                </c:ext>
              </c:extLst>
            </c:dLbl>
            <c:dLbl>
              <c:idx val="6"/>
              <c:layout>
                <c:manualLayout>
                  <c:x val="-4.5694193380531045E-3"/>
                  <c:y val="-2.3357783666178022E-4"/>
                </c:manualLayout>
              </c:layout>
              <c:numFmt formatCode="0.0" sourceLinked="0"/>
              <c:spPr>
                <a:noFill/>
                <a:ln w="37616"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5D5-470A-A426-AFC567A448E4}"/>
                </c:ext>
              </c:extLst>
            </c:dLbl>
            <c:dLbl>
              <c:idx val="8"/>
              <c:layout>
                <c:manualLayout>
                  <c:x val="-2.1821449260415182E-3"/>
                  <c:y val="-8.80186010392639E-3"/>
                </c:manualLayout>
              </c:layout>
              <c:numFmt formatCode="0.0" sourceLinked="0"/>
              <c:spPr>
                <a:noFill/>
                <a:ln w="37616">
                  <a:noFill/>
                </a:ln>
                <a:effectLst/>
              </c:spPr>
              <c:txPr>
                <a:bodyPr rot="0" spcFirstLastPara="1" vertOverflow="ellipsis" vert="horz" wrap="square" anchor="ctr" anchorCtr="1"/>
                <a:lstStyle/>
                <a:p>
                  <a:pPr>
                    <a:defRPr sz="1600" b="1" i="0" u="none" strike="noStrike" kern="1200" baseline="0">
                      <a:solidFill>
                        <a:schemeClr val="tx1"/>
                      </a:solidFill>
                      <a:latin typeface="+mn-lt"/>
                      <a:ea typeface="Arial"/>
                      <a:cs typeface="Arial"/>
                    </a:defRPr>
                  </a:pPr>
                  <a:endParaRPr lang="en-US"/>
                </a:p>
              </c:txPr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5D5-470A-A426-AFC567A448E4}"/>
                </c:ext>
              </c:extLst>
            </c:dLbl>
            <c:numFmt formatCode="0.0" sourceLinked="0"/>
            <c:spPr>
              <a:noFill/>
              <a:ln w="37616"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Arial"/>
                    <a:cs typeface="Arial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Sheet1!$B$1:$L$1</c:f>
              <c:numCache>
                <c:formatCode>General</c:formatCode>
                <c:ptCount val="11"/>
                <c:pt idx="0">
                  <c:v>1970</c:v>
                </c:pt>
                <c:pt idx="1">
                  <c:v>1975</c:v>
                </c:pt>
                <c:pt idx="2">
                  <c:v>1980</c:v>
                </c:pt>
                <c:pt idx="3">
                  <c:v>1985</c:v>
                </c:pt>
                <c:pt idx="4">
                  <c:v>1990</c:v>
                </c:pt>
                <c:pt idx="5">
                  <c:v>1995</c:v>
                </c:pt>
                <c:pt idx="6">
                  <c:v>2000</c:v>
                </c:pt>
                <c:pt idx="7">
                  <c:v>2005</c:v>
                </c:pt>
                <c:pt idx="8">
                  <c:v>2010</c:v>
                </c:pt>
                <c:pt idx="9">
                  <c:v>2015</c:v>
                </c:pt>
                <c:pt idx="10">
                  <c:v>2018</c:v>
                </c:pt>
              </c:numCache>
            </c:numRef>
          </c:cat>
          <c:val>
            <c:numRef>
              <c:f>Sheet1!$B$2:$L$2</c:f>
              <c:numCache>
                <c:formatCode>General</c:formatCode>
                <c:ptCount val="11"/>
                <c:pt idx="0">
                  <c:v>69.8</c:v>
                </c:pt>
                <c:pt idx="1">
                  <c:v>67.2</c:v>
                </c:pt>
                <c:pt idx="2">
                  <c:v>63.7</c:v>
                </c:pt>
                <c:pt idx="3">
                  <c:v>62.6</c:v>
                </c:pt>
                <c:pt idx="4">
                  <c:v>64.2</c:v>
                </c:pt>
                <c:pt idx="5">
                  <c:v>69.5</c:v>
                </c:pt>
                <c:pt idx="6">
                  <c:v>72.400000000000006</c:v>
                </c:pt>
                <c:pt idx="7">
                  <c:v>73.5</c:v>
                </c:pt>
                <c:pt idx="8">
                  <c:v>74.099999999999994</c:v>
                </c:pt>
                <c:pt idx="9">
                  <c:v>73.599999999999994</c:v>
                </c:pt>
                <c:pt idx="10">
                  <c:v>73.400000000000006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65D5-470A-A426-AFC567A448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06617400"/>
        <c:axId val="306617792"/>
      </c:barChart>
      <c:lineChart>
        <c:grouping val="standard"/>
        <c:varyColors val="0"/>
        <c:ser>
          <c:idx val="0"/>
          <c:order val="1"/>
          <c:tx>
            <c:strRef>
              <c:f>Sheet1!$A$3</c:f>
              <c:strCache>
                <c:ptCount val="1"/>
                <c:pt idx="0">
                  <c:v>% of Population</c:v>
                </c:pt>
              </c:strCache>
            </c:strRef>
          </c:tx>
          <c:spPr>
            <a:ln w="28575" cap="rnd" cmpd="sng" algn="ctr">
              <a:solidFill>
                <a:schemeClr val="tx1"/>
              </a:solidFill>
              <a:prstDash val="solid"/>
              <a:round/>
            </a:ln>
            <a:effectLst/>
          </c:spPr>
          <c:marker>
            <c:symbol val="square"/>
            <c:size val="11"/>
            <c:spPr>
              <a:solidFill>
                <a:schemeClr val="tx1"/>
              </a:solidFill>
              <a:ln w="9525" cap="flat" cmpd="sng" algn="ctr">
                <a:solidFill>
                  <a:schemeClr val="tx1"/>
                </a:solidFill>
                <a:prstDash val="solid"/>
                <a:round/>
              </a:ln>
              <a:effectLst/>
            </c:spPr>
          </c:marker>
          <c:cat>
            <c:numRef>
              <c:f>Sheet1!$B$1:$L$1</c:f>
              <c:numCache>
                <c:formatCode>General</c:formatCode>
                <c:ptCount val="11"/>
                <c:pt idx="0">
                  <c:v>1970</c:v>
                </c:pt>
                <c:pt idx="1">
                  <c:v>1975</c:v>
                </c:pt>
                <c:pt idx="2">
                  <c:v>1980</c:v>
                </c:pt>
                <c:pt idx="3">
                  <c:v>1985</c:v>
                </c:pt>
                <c:pt idx="4">
                  <c:v>1990</c:v>
                </c:pt>
                <c:pt idx="5">
                  <c:v>1995</c:v>
                </c:pt>
                <c:pt idx="6">
                  <c:v>2000</c:v>
                </c:pt>
                <c:pt idx="7">
                  <c:v>2005</c:v>
                </c:pt>
                <c:pt idx="8">
                  <c:v>2010</c:v>
                </c:pt>
                <c:pt idx="9">
                  <c:v>2015</c:v>
                </c:pt>
                <c:pt idx="10">
                  <c:v>2018</c:v>
                </c:pt>
              </c:numCache>
            </c:numRef>
          </c:cat>
          <c:val>
            <c:numRef>
              <c:f>Sheet1!$B$3:$L$3</c:f>
              <c:numCache>
                <c:formatCode>General</c:formatCode>
                <c:ptCount val="11"/>
                <c:pt idx="0">
                  <c:v>34</c:v>
                </c:pt>
                <c:pt idx="1">
                  <c:v>31</c:v>
                </c:pt>
                <c:pt idx="2">
                  <c:v>28</c:v>
                </c:pt>
                <c:pt idx="3">
                  <c:v>26.3</c:v>
                </c:pt>
                <c:pt idx="4">
                  <c:v>25.7</c:v>
                </c:pt>
                <c:pt idx="5">
                  <c:v>26.1</c:v>
                </c:pt>
                <c:pt idx="6">
                  <c:v>25.7</c:v>
                </c:pt>
                <c:pt idx="7">
                  <c:v>24.9</c:v>
                </c:pt>
                <c:pt idx="8">
                  <c:v>24</c:v>
                </c:pt>
                <c:pt idx="9">
                  <c:v>22.9</c:v>
                </c:pt>
                <c:pt idx="10">
                  <c:v>22.4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4-65D5-470A-A426-AFC567A448E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306619360"/>
        <c:axId val="307085328"/>
      </c:lineChart>
      <c:catAx>
        <c:axId val="306617400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spPr>
          <a:noFill/>
          <a:ln w="4702" cap="flat" cmpd="sng" algn="ctr">
            <a:solidFill>
              <a:schemeClr val="tx1"/>
            </a:solidFill>
            <a:prstDash val="solid"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600" b="0" i="0" u="none" strike="noStrike" kern="1200" baseline="0">
                <a:solidFill>
                  <a:schemeClr val="accent2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06617792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306617792"/>
        <c:scaling>
          <c:orientation val="minMax"/>
          <c:max val="100"/>
          <c:min val="0"/>
        </c:scaling>
        <c:delete val="0"/>
        <c:axPos val="l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accent2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400" baseline="0" dirty="0">
                    <a:solidFill>
                      <a:schemeClr val="accent2"/>
                    </a:solidFill>
                  </a:rPr>
                  <a:t>Number (in millions)</a:t>
                </a:r>
              </a:p>
            </c:rich>
          </c:tx>
          <c:layout>
            <c:manualLayout>
              <c:xMode val="edge"/>
              <c:yMode val="edge"/>
              <c:x val="1.4588910700533527E-2"/>
              <c:y val="0.21262209853499967"/>
            </c:manualLayout>
          </c:layout>
          <c:overlay val="0"/>
          <c:spPr>
            <a:noFill/>
            <a:ln w="37616"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accent2"/>
                  </a:solidFill>
                  <a:latin typeface="Arial"/>
                  <a:ea typeface="Arial"/>
                  <a:cs typeface="Arial"/>
                </a:defRPr>
              </a:pPr>
              <a:endParaRPr lang="en-US"/>
            </a:p>
          </c:txPr>
        </c:title>
        <c:numFmt formatCode="General" sourceLinked="1"/>
        <c:majorTickMark val="cross"/>
        <c:minorTickMark val="none"/>
        <c:tickLblPos val="nextTo"/>
        <c:spPr>
          <a:noFill/>
          <a:ln w="4702" cap="flat" cmpd="sng" algn="ctr">
            <a:solidFill>
              <a:schemeClr val="tx1"/>
            </a:solidFill>
            <a:prstDash val="solid"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200" b="0" i="0" u="none" strike="noStrike" kern="1200" baseline="0">
                <a:solidFill>
                  <a:schemeClr val="accent2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06617400"/>
        <c:crosses val="autoZero"/>
        <c:crossBetween val="between"/>
      </c:valAx>
      <c:catAx>
        <c:axId val="306619360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307085328"/>
        <c:crosses val="autoZero"/>
        <c:auto val="0"/>
        <c:lblAlgn val="ctr"/>
        <c:lblOffset val="100"/>
        <c:noMultiLvlLbl val="0"/>
      </c:catAx>
      <c:valAx>
        <c:axId val="307085328"/>
        <c:scaling>
          <c:orientation val="minMax"/>
          <c:max val="100"/>
        </c:scaling>
        <c:delete val="0"/>
        <c:axPos val="r"/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accent2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sz="1400" baseline="0" dirty="0">
                    <a:solidFill>
                      <a:schemeClr val="accent2"/>
                    </a:solidFill>
                  </a:rPr>
                  <a:t>% of Population</a:t>
                </a:r>
              </a:p>
            </c:rich>
          </c:tx>
          <c:layout>
            <c:manualLayout>
              <c:xMode val="edge"/>
              <c:yMode val="edge"/>
              <c:x val="0.95829113405270072"/>
              <c:y val="0.23957653490821443"/>
            </c:manualLayout>
          </c:layout>
          <c:overlay val="0"/>
          <c:spPr>
            <a:noFill/>
            <a:ln w="37616"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00" b="1" i="0" u="none" strike="noStrike" kern="1200" baseline="0">
                  <a:solidFill>
                    <a:schemeClr val="accent2"/>
                  </a:solidFill>
                  <a:latin typeface="Arial"/>
                  <a:ea typeface="Arial"/>
                  <a:cs typeface="Arial"/>
                </a:defRPr>
              </a:pPr>
              <a:endParaRPr lang="en-US"/>
            </a:p>
          </c:txPr>
        </c:title>
        <c:numFmt formatCode="General" sourceLinked="0"/>
        <c:majorTickMark val="cross"/>
        <c:minorTickMark val="none"/>
        <c:tickLblPos val="nextTo"/>
        <c:spPr>
          <a:noFill/>
          <a:ln w="4702" cap="flat" cmpd="sng" algn="ctr">
            <a:solidFill>
              <a:schemeClr val="tx1"/>
            </a:solidFill>
            <a:prstDash val="solid"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200" b="0" i="0" u="none" strike="noStrike" kern="1200" baseline="0">
                <a:solidFill>
                  <a:schemeClr val="accent2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306619360"/>
        <c:crosses val="max"/>
        <c:crossBetween val="between"/>
      </c:valAx>
      <c:spPr>
        <a:solidFill>
          <a:schemeClr val="bg1"/>
        </a:solidFill>
        <a:ln w="18808">
          <a:noFill/>
          <a:prstDash val="solid"/>
        </a:ln>
        <a:effectLst/>
      </c:spPr>
    </c:plotArea>
    <c:legend>
      <c:legendPos val="r"/>
      <c:layout>
        <c:manualLayout>
          <c:xMode val="edge"/>
          <c:yMode val="edge"/>
          <c:x val="0.24901882331039638"/>
          <c:y val="0.87494855155994"/>
          <c:w val="0.51230624547302506"/>
          <c:h val="8.8636743197578138E-2"/>
        </c:manualLayout>
      </c:layout>
      <c:overlay val="0"/>
      <c:spPr>
        <a:solidFill>
          <a:schemeClr val="bg1">
            <a:lumMod val="95000"/>
          </a:schemeClr>
        </a:solidFill>
        <a:ln w="4702">
          <a:solidFill>
            <a:schemeClr val="bg1">
              <a:lumMod val="50000"/>
            </a:schemeClr>
          </a:solidFill>
          <a:prstDash val="solid"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00" b="0" i="0" u="none" strike="noStrike" kern="1200" baseline="0">
              <a:solidFill>
                <a:schemeClr val="tx1"/>
              </a:solidFill>
              <a:latin typeface="Arial"/>
              <a:ea typeface="Arial"/>
              <a:cs typeface="Arial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481" b="0" i="0" u="none" strike="noStrike" baseline="0">
          <a:solidFill>
            <a:schemeClr val="tx1"/>
          </a:solidFill>
          <a:latin typeface="Arial"/>
          <a:ea typeface="Arial"/>
          <a:cs typeface="Arial"/>
        </a:defRPr>
      </a:pPr>
      <a:endParaRPr lang="en-US"/>
    </a:p>
  </c:txPr>
  <c:externalData r:id="rId3">
    <c:autoUpdate val="0"/>
  </c:externalData>
  <c:userShapes r:id="rId4"/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9.4309692266727529E-2"/>
          <c:y val="2.8500658877798048E-2"/>
          <c:w val="0.89119755411008406"/>
          <c:h val="0.73569698730989053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   </c:v>
                </c:pt>
              </c:strCache>
            </c:strRef>
          </c:tx>
          <c:spPr>
            <a:ln w="53975" cap="rnd">
              <a:solidFill>
                <a:srgbClr val="0070C0"/>
              </a:solidFill>
              <a:round/>
            </a:ln>
            <a:effectLst/>
          </c:spPr>
          <c:marker>
            <c:symbol val="circle"/>
            <c:size val="11"/>
            <c:spPr>
              <a:solidFill>
                <a:srgbClr val="0070C0"/>
              </a:solidFill>
              <a:ln w="9525">
                <a:solidFill>
                  <a:srgbClr val="0070C0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Sheet1!$A$2:$A$24</c:f>
              <c:numCache>
                <c:formatCode>General</c:formatCode>
                <c:ptCount val="23"/>
                <c:pt idx="0">
                  <c:v>1997</c:v>
                </c:pt>
                <c:pt idx="1">
                  <c:v>1998</c:v>
                </c:pt>
                <c:pt idx="2">
                  <c:v>1999</c:v>
                </c:pt>
                <c:pt idx="3">
                  <c:v>2000</c:v>
                </c:pt>
                <c:pt idx="4">
                  <c:v>2001</c:v>
                </c:pt>
                <c:pt idx="5">
                  <c:v>2002</c:v>
                </c:pt>
                <c:pt idx="6">
                  <c:v>2003</c:v>
                </c:pt>
                <c:pt idx="7">
                  <c:v>2004</c:v>
                </c:pt>
                <c:pt idx="8">
                  <c:v>2005</c:v>
                </c:pt>
                <c:pt idx="9">
                  <c:v>2006</c:v>
                </c:pt>
                <c:pt idx="10">
                  <c:v>2007</c:v>
                </c:pt>
                <c:pt idx="11">
                  <c:v>2008</c:v>
                </c:pt>
                <c:pt idx="12">
                  <c:v>2009</c:v>
                </c:pt>
                <c:pt idx="13">
                  <c:v>2010</c:v>
                </c:pt>
                <c:pt idx="14">
                  <c:v>2011</c:v>
                </c:pt>
                <c:pt idx="15">
                  <c:v>2012</c:v>
                </c:pt>
                <c:pt idx="16">
                  <c:v>2013</c:v>
                </c:pt>
                <c:pt idx="17">
                  <c:v>2014</c:v>
                </c:pt>
                <c:pt idx="18">
                  <c:v>2015</c:v>
                </c:pt>
                <c:pt idx="19">
                  <c:v>2016</c:v>
                </c:pt>
                <c:pt idx="20">
                  <c:v>2017</c:v>
                </c:pt>
                <c:pt idx="21">
                  <c:v>2018</c:v>
                </c:pt>
                <c:pt idx="22">
                  <c:v>2019</c:v>
                </c:pt>
              </c:numCache>
            </c:numRef>
          </c:cat>
          <c:val>
            <c:numRef>
              <c:f>Sheet1!$B$2:$B$24</c:f>
              <c:numCache>
                <c:formatCode>0</c:formatCode>
                <c:ptCount val="23"/>
                <c:pt idx="0">
                  <c:v>66.312997347480106</c:v>
                </c:pt>
                <c:pt idx="1">
                  <c:v>70.913461538461547</c:v>
                </c:pt>
                <c:pt idx="2">
                  <c:v>68.217054263565885</c:v>
                </c:pt>
                <c:pt idx="3">
                  <c:v>65.722379603399446</c:v>
                </c:pt>
                <c:pt idx="4">
                  <c:v>63.057324840764331</c:v>
                </c:pt>
                <c:pt idx="5">
                  <c:v>62.11180124223602</c:v>
                </c:pt>
                <c:pt idx="6">
                  <c:v>49.180327868852459</c:v>
                </c:pt>
                <c:pt idx="7">
                  <c:v>50.684931506849317</c:v>
                </c:pt>
                <c:pt idx="8">
                  <c:v>44.609665427509292</c:v>
                </c:pt>
                <c:pt idx="9">
                  <c:v>43.9</c:v>
                </c:pt>
                <c:pt idx="10">
                  <c:v>42.644628099173552</c:v>
                </c:pt>
                <c:pt idx="11">
                  <c:v>42.105263157894733</c:v>
                </c:pt>
                <c:pt idx="12">
                  <c:v>45.4</c:v>
                </c:pt>
                <c:pt idx="13">
                  <c:v>42.9</c:v>
                </c:pt>
                <c:pt idx="14">
                  <c:v>36.700000000000003</c:v>
                </c:pt>
                <c:pt idx="15">
                  <c:v>39.200000000000003</c:v>
                </c:pt>
                <c:pt idx="16">
                  <c:v>40.700000000000003</c:v>
                </c:pt>
                <c:pt idx="17">
                  <c:v>36.9</c:v>
                </c:pt>
                <c:pt idx="18">
                  <c:v>40</c:v>
                </c:pt>
                <c:pt idx="19">
                  <c:v>40</c:v>
                </c:pt>
                <c:pt idx="20">
                  <c:v>40</c:v>
                </c:pt>
                <c:pt idx="21">
                  <c:v>35</c:v>
                </c:pt>
                <c:pt idx="22">
                  <c:v>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382C-4A68-96C4-8F8774626B87}"/>
            </c:ext>
          </c:extLst>
        </c:ser>
        <c:dLbls>
          <c:dLblPos val="t"/>
          <c:showLegendKey val="0"/>
          <c:showVal val="1"/>
          <c:showCatName val="0"/>
          <c:showSerName val="0"/>
          <c:showPercent val="0"/>
          <c:showBubbleSize val="0"/>
        </c:dLbls>
        <c:marker val="1"/>
        <c:smooth val="0"/>
        <c:axId val="390483848"/>
        <c:axId val="390484240"/>
      </c:lineChart>
      <c:catAx>
        <c:axId val="390483848"/>
        <c:scaling>
          <c:orientation val="minMax"/>
        </c:scaling>
        <c:delete val="0"/>
        <c:axPos val="b"/>
        <c:title>
          <c:tx>
            <c:rich>
              <a:bodyPr rot="0" spcFirstLastPara="1" vertOverflow="ellipsis" vert="horz" wrap="square" anchor="ctr" anchorCtr="1"/>
              <a:lstStyle/>
              <a:p>
                <a:pPr>
                  <a:defRPr sz="133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400" baseline="0" dirty="0">
                    <a:solidFill>
                      <a:schemeClr val="tx1"/>
                    </a:solidFill>
                  </a:rPr>
                  <a:t>Survey Year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vert="horz" wrap="square" anchor="ctr" anchorCtr="1"/>
            <a:lstStyle/>
            <a:p>
              <a:pPr>
                <a:defRPr sz="133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0484240"/>
        <c:crosses val="autoZero"/>
        <c:auto val="1"/>
        <c:lblAlgn val="ctr"/>
        <c:lblOffset val="100"/>
        <c:noMultiLvlLbl val="0"/>
      </c:catAx>
      <c:valAx>
        <c:axId val="390484240"/>
        <c:scaling>
          <c:orientation val="minMax"/>
          <c:max val="10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000" baseline="0" dirty="0">
                    <a:solidFill>
                      <a:schemeClr val="tx1"/>
                    </a:solidFill>
                  </a:rPr>
                  <a:t>Percentage 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048384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800" b="1" i="0" u="none" strike="noStrike" kern="1200" baseline="0">
                    <a:solidFill>
                      <a:schemeClr val="tx1"/>
                    </a:solidFill>
                    <a:latin typeface="Calibri" panose="020F0502020204030204" pitchFamily="34" charset="0"/>
                    <a:ea typeface="+mn-ea"/>
                    <a:cs typeface="+mn-cs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Sheet1!$A$1:$Q$1</c:f>
              <c:strCache>
                <c:ptCount val="17"/>
                <c:pt idx="0">
                  <c:v>2003</c:v>
                </c:pt>
                <c:pt idx="1">
                  <c:v>2004</c:v>
                </c:pt>
                <c:pt idx="2">
                  <c:v>2005</c:v>
                </c:pt>
                <c:pt idx="3">
                  <c:v>2006</c:v>
                </c:pt>
                <c:pt idx="4">
                  <c:v>2007</c:v>
                </c:pt>
                <c:pt idx="5">
                  <c:v>2008</c:v>
                </c:pt>
                <c:pt idx="6">
                  <c:v>2009</c:v>
                </c:pt>
                <c:pt idx="7">
                  <c:v>2010</c:v>
                </c:pt>
                <c:pt idx="8">
                  <c:v>2011</c:v>
                </c:pt>
                <c:pt idx="9">
                  <c:v>2012</c:v>
                </c:pt>
                <c:pt idx="10">
                  <c:v>2013</c:v>
                </c:pt>
                <c:pt idx="11">
                  <c:v>2014</c:v>
                </c:pt>
                <c:pt idx="12">
                  <c:v>2015</c:v>
                </c:pt>
                <c:pt idx="13">
                  <c:v>2016</c:v>
                </c:pt>
                <c:pt idx="14">
                  <c:v>2017</c:v>
                </c:pt>
                <c:pt idx="15">
                  <c:v>2018</c:v>
                </c:pt>
                <c:pt idx="16">
                  <c:v>2019</c:v>
                </c:pt>
              </c:strCache>
            </c:strRef>
          </c:cat>
          <c:val>
            <c:numRef>
              <c:f>Sheet1!$A$2:$Q$2</c:f>
              <c:numCache>
                <c:formatCode>0</c:formatCode>
                <c:ptCount val="17"/>
                <c:pt idx="0">
                  <c:v>93.645484949832777</c:v>
                </c:pt>
                <c:pt idx="1">
                  <c:v>92.682926829268297</c:v>
                </c:pt>
                <c:pt idx="2">
                  <c:v>92.96875</c:v>
                </c:pt>
                <c:pt idx="3">
                  <c:v>93.668831168831161</c:v>
                </c:pt>
                <c:pt idx="4">
                  <c:v>93.819334389857374</c:v>
                </c:pt>
                <c:pt idx="5">
                  <c:v>93.530499075785585</c:v>
                </c:pt>
                <c:pt idx="6">
                  <c:v>94</c:v>
                </c:pt>
                <c:pt idx="7">
                  <c:v>94</c:v>
                </c:pt>
                <c:pt idx="8">
                  <c:v>94</c:v>
                </c:pt>
                <c:pt idx="9">
                  <c:v>96</c:v>
                </c:pt>
                <c:pt idx="10">
                  <c:v>96</c:v>
                </c:pt>
                <c:pt idx="11">
                  <c:v>94</c:v>
                </c:pt>
                <c:pt idx="12" formatCode="General">
                  <c:v>93</c:v>
                </c:pt>
                <c:pt idx="13" formatCode="General">
                  <c:v>93</c:v>
                </c:pt>
                <c:pt idx="14" formatCode="General">
                  <c:v>94</c:v>
                </c:pt>
                <c:pt idx="15" formatCode="General">
                  <c:v>94</c:v>
                </c:pt>
                <c:pt idx="16" formatCode="General">
                  <c:v>93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909-4657-ADBC-52E0482C09FC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331481800"/>
        <c:axId val="331482192"/>
      </c:barChart>
      <c:catAx>
        <c:axId val="33148180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31482192"/>
        <c:crosses val="autoZero"/>
        <c:auto val="1"/>
        <c:lblAlgn val="ctr"/>
        <c:lblOffset val="100"/>
        <c:noMultiLvlLbl val="0"/>
      </c:catAx>
      <c:valAx>
        <c:axId val="331482192"/>
        <c:scaling>
          <c:orientation val="minMax"/>
          <c:max val="100"/>
          <c:min val="0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0" spcFirstLastPara="1" vertOverflow="ellipsis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000" baseline="0" dirty="0">
                    <a:solidFill>
                      <a:schemeClr val="tx1"/>
                    </a:solidFill>
                  </a:rPr>
                  <a:t>%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0" spcFirstLastPara="1" vertOverflow="ellipsis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3148180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Very dissatisfied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numRef>
              <c:f>Sheet1!$A$2:$A$3</c:f>
              <c:numCache>
                <c:formatCode>General</c:formatCode>
                <c:ptCount val="2"/>
                <c:pt idx="0">
                  <c:v>1987</c:v>
                </c:pt>
                <c:pt idx="1">
                  <c:v>2018</c:v>
                </c:pt>
              </c:numCache>
            </c:numRef>
          </c:cat>
          <c:val>
            <c:numRef>
              <c:f>Sheet1!$B$2:$B$3</c:f>
              <c:numCache>
                <c:formatCode>0</c:formatCode>
                <c:ptCount val="2"/>
                <c:pt idx="0">
                  <c:v>1</c:v>
                </c:pt>
                <c:pt idx="1">
                  <c:v>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9AE1-4A02-9D47-9560A1736370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Dissatisfied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Sheet1!$A$2:$A$3</c:f>
              <c:numCache>
                <c:formatCode>General</c:formatCode>
                <c:ptCount val="2"/>
                <c:pt idx="0">
                  <c:v>1987</c:v>
                </c:pt>
                <c:pt idx="1">
                  <c:v>2018</c:v>
                </c:pt>
              </c:numCache>
            </c:numRef>
          </c:cat>
          <c:val>
            <c:numRef>
              <c:f>Sheet1!$C$2:$C$3</c:f>
              <c:numCache>
                <c:formatCode>General</c:formatCode>
                <c:ptCount val="2"/>
                <c:pt idx="0">
                  <c:v>5</c:v>
                </c:pt>
                <c:pt idx="1">
                  <c:v>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86E-46E4-831C-7550F5BF1F7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Uncertain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numRef>
              <c:f>Sheet1!$A$2:$A$3</c:f>
              <c:numCache>
                <c:formatCode>General</c:formatCode>
                <c:ptCount val="2"/>
                <c:pt idx="0">
                  <c:v>1987</c:v>
                </c:pt>
                <c:pt idx="1">
                  <c:v>2018</c:v>
                </c:pt>
              </c:numCache>
            </c:numRef>
          </c:cat>
          <c:val>
            <c:numRef>
              <c:f>Sheet1!$D$2:$D$3</c:f>
              <c:numCache>
                <c:formatCode>General</c:formatCode>
                <c:ptCount val="2"/>
                <c:pt idx="0">
                  <c:v>10</c:v>
                </c:pt>
                <c:pt idx="1">
                  <c:v>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4E2-4B81-B9BB-30E3903AB4A4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Satisfied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numRef>
              <c:f>Sheet1!$A$2:$A$3</c:f>
              <c:numCache>
                <c:formatCode>General</c:formatCode>
                <c:ptCount val="2"/>
                <c:pt idx="0">
                  <c:v>1987</c:v>
                </c:pt>
                <c:pt idx="1">
                  <c:v>2018</c:v>
                </c:pt>
              </c:numCache>
            </c:numRef>
          </c:cat>
          <c:val>
            <c:numRef>
              <c:f>Sheet1!$E$2:$E$3</c:f>
              <c:numCache>
                <c:formatCode>General</c:formatCode>
                <c:ptCount val="2"/>
                <c:pt idx="0">
                  <c:v>43</c:v>
                </c:pt>
                <c:pt idx="1">
                  <c:v>45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4E2-4B81-B9BB-30E3903AB4A4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Very Satisfied</c:v>
                </c:pt>
              </c:strCache>
            </c:strRef>
          </c:tx>
          <c:spPr>
            <a:solidFill>
              <a:schemeClr val="accent5"/>
            </a:solidFill>
            <a:ln>
              <a:noFill/>
            </a:ln>
            <a:effectLst/>
          </c:spPr>
          <c:invertIfNegative val="0"/>
          <c:cat>
            <c:numRef>
              <c:f>Sheet1!$A$2:$A$3</c:f>
              <c:numCache>
                <c:formatCode>General</c:formatCode>
                <c:ptCount val="2"/>
                <c:pt idx="0">
                  <c:v>1987</c:v>
                </c:pt>
                <c:pt idx="1">
                  <c:v>2018</c:v>
                </c:pt>
              </c:numCache>
            </c:numRef>
          </c:cat>
          <c:val>
            <c:numRef>
              <c:f>Sheet1!$F$2:$F$3</c:f>
              <c:numCache>
                <c:formatCode>General</c:formatCode>
                <c:ptCount val="2"/>
                <c:pt idx="0">
                  <c:v>41</c:v>
                </c:pt>
                <c:pt idx="1">
                  <c:v>43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84E2-4B81-B9BB-30E3903AB4A4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261698680"/>
        <c:axId val="390483064"/>
      </c:barChart>
      <c:catAx>
        <c:axId val="26169868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cap="all" spc="120" normalizeH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390483064"/>
        <c:crosses val="autoZero"/>
        <c:auto val="1"/>
        <c:lblAlgn val="ctr"/>
        <c:lblOffset val="100"/>
        <c:noMultiLvlLbl val="0"/>
      </c:catAx>
      <c:valAx>
        <c:axId val="390483064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cap="all" baseline="0">
                    <a:solidFill>
                      <a:schemeClr val="tx1">
                        <a:lumMod val="65000"/>
                        <a:lumOff val="3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000" dirty="0"/>
                  <a:t>Percentage </a:t>
                </a:r>
              </a:p>
            </c:rich>
          </c:tx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cap="all" baseline="0">
                  <a:solidFill>
                    <a:schemeClr val="tx1">
                      <a:lumMod val="65000"/>
                      <a:lumOff val="35000"/>
                    </a:schemeClr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dk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6169868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r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24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n-US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1"/>
    <c:plotArea>
      <c:layout>
        <c:manualLayout>
          <c:layoutTarget val="inner"/>
          <c:xMode val="edge"/>
          <c:yMode val="edge"/>
          <c:x val="0.18467689130197687"/>
          <c:y val="3.5065670553370419E-2"/>
          <c:w val="0.69562594675665546"/>
          <c:h val="0.7941828557242712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  </c:v>
                </c:pt>
              </c:strCache>
            </c:strRef>
          </c:tx>
          <c:spPr>
            <a:solidFill>
              <a:srgbClr val="E56C11"/>
            </a:solidFill>
            <a:ln>
              <a:noFill/>
            </a:ln>
            <a:effectLst/>
          </c:spPr>
          <c:invertIfNegative val="0"/>
          <c:dPt>
            <c:idx val="1"/>
            <c:invertIfNegative val="0"/>
            <c:bubble3D val="0"/>
            <c:spPr>
              <a:solidFill>
                <a:srgbClr val="2D82C9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8D27-4DCC-939D-A0F01D554FDD}"/>
              </c:ext>
            </c:extLst>
          </c:dPt>
          <c:dPt>
            <c:idx val="2"/>
            <c:invertIfNegative val="0"/>
            <c:bubble3D val="0"/>
            <c:spPr>
              <a:solidFill>
                <a:srgbClr val="002060"/>
              </a:solidFill>
              <a:ln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0-5A63-4DD6-A076-7A11C6FC7C9E}"/>
              </c:ext>
            </c:extLst>
          </c:dPt>
          <c:dLbls>
            <c:dLbl>
              <c:idx val="0"/>
              <c:layout>
                <c:manualLayout>
                  <c:x val="0"/>
                  <c:y val="1.1508558225875825E-2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8D27-4DCC-939D-A0F01D554FDD}"/>
                </c:ext>
              </c:extLst>
            </c:dLbl>
            <c:dLbl>
              <c:idx val="1"/>
              <c:layout>
                <c:manualLayout>
                  <c:x val="0"/>
                  <c:y val="9.8631611737011946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8D27-4DCC-939D-A0F01D554FDD}"/>
                </c:ext>
              </c:extLst>
            </c:dLbl>
            <c:dLbl>
              <c:idx val="2"/>
              <c:layout>
                <c:manualLayout>
                  <c:x val="-1.703703435404075E-3"/>
                  <c:y val="3.0654754978072228E-3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5A63-4DD6-A076-7A11C6FC7C9E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2200" b="0" i="0" u="none" strike="noStrike" kern="1200" baseline="0">
                    <a:solidFill>
                      <a:sysClr val="windowText" lastClr="000000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Sheet1!$A$2:$A$4</c:f>
              <c:strCache>
                <c:ptCount val="3"/>
                <c:pt idx="0">
                  <c:v>Burnout</c:v>
                </c:pt>
                <c:pt idx="1">
                  <c:v>Sad or Depressed</c:v>
                </c:pt>
                <c:pt idx="2">
                  <c:v>Career Dissatisfaction</c:v>
                </c:pt>
              </c:strCache>
            </c:strRef>
          </c:cat>
          <c:val>
            <c:numRef>
              <c:f>Sheet1!$B$2:$B$4</c:f>
              <c:numCache>
                <c:formatCode>0%</c:formatCode>
                <c:ptCount val="3"/>
                <c:pt idx="0">
                  <c:v>0.36</c:v>
                </c:pt>
                <c:pt idx="1">
                  <c:v>0.11</c:v>
                </c:pt>
                <c:pt idx="2">
                  <c:v>7.0000000000000007E-2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46D-402E-9DE1-628D6CCEFBE7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219"/>
        <c:axId val="254333536"/>
        <c:axId val="254333144"/>
      </c:barChart>
      <c:catAx>
        <c:axId val="25433353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54333144"/>
        <c:crosses val="autoZero"/>
        <c:auto val="1"/>
        <c:lblAlgn val="ctr"/>
        <c:lblOffset val="100"/>
        <c:noMultiLvlLbl val="0"/>
      </c:catAx>
      <c:valAx>
        <c:axId val="254333144"/>
        <c:scaling>
          <c:orientation val="minMax"/>
          <c:max val="0.5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2000" b="0" i="0" baseline="0" dirty="0">
                    <a:solidFill>
                      <a:schemeClr val="tx1"/>
                    </a:solidFill>
                  </a:rPr>
                  <a:t>% of PLACES Participants</a:t>
                </a:r>
              </a:p>
            </c:rich>
          </c:tx>
          <c:layout>
            <c:manualLayout>
              <c:xMode val="edge"/>
              <c:yMode val="edge"/>
              <c:x val="2.1916333673134971E-2"/>
              <c:y val="8.158254341371618E-2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2000" b="0" i="0" u="none" strike="noStrike" kern="1200" baseline="0">
                <a:solidFill>
                  <a:sysClr val="windowText" lastClr="000000"/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25433353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4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933040566417385"/>
          <c:y val="3.2044797318700628E-2"/>
          <c:w val="0.85895472208213686"/>
          <c:h val="0.89571298652197462"/>
        </c:manualLayout>
      </c:layout>
      <c:lineChart>
        <c:grouping val="standard"/>
        <c:varyColors val="0"/>
        <c:ser>
          <c:idx val="1"/>
          <c:order val="0"/>
          <c:tx>
            <c:strRef>
              <c:f>Sheet1!$A$2</c:f>
              <c:strCache>
                <c:ptCount val="1"/>
                <c:pt idx="0">
                  <c:v>Number in Millions</c:v>
                </c:pt>
              </c:strCache>
            </c:strRef>
          </c:tx>
          <c:spPr>
            <a:ln w="31750" cap="rnd" cmpd="sng" algn="ctr">
              <a:solidFill>
                <a:srgbClr val="70AD47"/>
              </a:solidFill>
              <a:prstDash val="solid"/>
              <a:round/>
            </a:ln>
            <a:effectLst/>
          </c:spPr>
          <c:marker>
            <c:symbol val="square"/>
            <c:size val="5"/>
            <c:spPr>
              <a:solidFill>
                <a:srgbClr val="70AD47"/>
              </a:solidFill>
              <a:ln w="25400" cap="flat" cmpd="sng" algn="ctr">
                <a:solidFill>
                  <a:srgbClr val="70AD47"/>
                </a:solidFill>
                <a:prstDash val="solid"/>
                <a:round/>
              </a:ln>
              <a:effectLst/>
            </c:spPr>
          </c:marker>
          <c:dLbls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06F-4615-8A49-067BF45C0F55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06F-4615-8A49-067BF45C0F55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E06F-4615-8A49-067BF45C0F55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06F-4615-8A49-067BF45C0F55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C50D-42E2-ACDA-53E8E441A2B8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E3BE-4114-AEDA-F8F8BD0C50BD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06F-4615-8A49-067BF45C0F55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E06F-4615-8A49-067BF45C0F55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E06F-4615-8A49-067BF45C0F55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E06F-4615-8A49-067BF45C0F55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E3BE-4114-AEDA-F8F8BD0C50BD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E06F-4615-8A49-067BF45C0F55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E06F-4615-8A49-067BF45C0F55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C50D-42E2-ACDA-53E8E441A2B8}"/>
                </c:ext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E06F-4615-8A49-067BF45C0F55}"/>
                </c:ext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E06F-4615-8A49-067BF45C0F55}"/>
                </c:ext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E3BE-4114-AEDA-F8F8BD0C50BD}"/>
                </c:ext>
              </c:extLst>
            </c:dLbl>
            <c:dLbl>
              <c:idx val="1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E06F-4615-8A49-067BF45C0F55}"/>
                </c:ext>
              </c:extLst>
            </c:dLbl>
            <c:dLbl>
              <c:idx val="2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9-C50D-42E2-ACDA-53E8E441A2B8}"/>
                </c:ext>
              </c:extLst>
            </c:dLbl>
            <c:dLbl>
              <c:idx val="2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E06F-4615-8A49-067BF45C0F55}"/>
                </c:ext>
              </c:extLst>
            </c:dLbl>
            <c:dLbl>
              <c:idx val="2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E06F-4615-8A49-067BF45C0F55}"/>
                </c:ext>
              </c:extLst>
            </c:dLbl>
            <c:dLbl>
              <c:idx val="2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E06F-4615-8A49-067BF45C0F55}"/>
                </c:ext>
              </c:extLst>
            </c:dLbl>
            <c:dLbl>
              <c:idx val="2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E3BE-4114-AEDA-F8F8BD0C50BD}"/>
                </c:ext>
              </c:extLst>
            </c:dLbl>
            <c:dLbl>
              <c:idx val="2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C50D-42E2-ACDA-53E8E441A2B8}"/>
                </c:ext>
              </c:extLst>
            </c:dLbl>
            <c:dLbl>
              <c:idx val="2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E06F-4615-8A49-067BF45C0F55}"/>
                </c:ext>
              </c:extLst>
            </c:dLbl>
            <c:dLbl>
              <c:idx val="2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E06F-4615-8A49-067BF45C0F55}"/>
                </c:ext>
              </c:extLst>
            </c:dLbl>
            <c:dLbl>
              <c:idx val="2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E06F-4615-8A49-067BF45C0F55}"/>
                </c:ext>
              </c:extLst>
            </c:dLbl>
            <c:dLbl>
              <c:idx val="3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C50D-42E2-ACDA-53E8E441A2B8}"/>
                </c:ext>
              </c:extLst>
            </c:dLbl>
            <c:dLbl>
              <c:idx val="3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E06F-4615-8A49-067BF45C0F55}"/>
                </c:ext>
              </c:extLst>
            </c:dLbl>
            <c:dLbl>
              <c:idx val="3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E06F-4615-8A49-067BF45C0F55}"/>
                </c:ext>
              </c:extLst>
            </c:dLbl>
            <c:dLbl>
              <c:idx val="3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E4B-41E3-9955-8E1214D70EF3}"/>
                </c:ext>
              </c:extLst>
            </c:dLbl>
            <c:dLbl>
              <c:idx val="3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F5A-416C-807C-C72D94712016}"/>
                </c:ext>
              </c:extLst>
            </c:dLbl>
            <c:dLbl>
              <c:idx val="3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C50D-42E2-ACDA-53E8E441A2B8}"/>
                </c:ext>
              </c:extLst>
            </c:dLbl>
            <c:dLbl>
              <c:idx val="3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E3BE-4114-AEDA-F8F8BD0C50BD}"/>
                </c:ext>
              </c:extLst>
            </c:dLbl>
            <c:dLbl>
              <c:idx val="3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C50D-42E2-ACDA-53E8E441A2B8}"/>
                </c:ext>
              </c:extLst>
            </c:dLbl>
            <c:dLbl>
              <c:idx val="38"/>
              <c:layout>
                <c:manualLayout>
                  <c:x val="0"/>
                  <c:y val="-6.023420495999509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9C27-4AC5-BB03-DF21B8D952CD}"/>
                </c:ext>
              </c:extLst>
            </c:dLbl>
            <c:numFmt formatCode="#,##0.0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1" i="0" u="none" strike="noStrike" kern="1200" baseline="0">
                    <a:solidFill>
                      <a:schemeClr val="tx1"/>
                    </a:solidFill>
                    <a:latin typeface="+mn-lt"/>
                    <a:ea typeface="Arial"/>
                    <a:cs typeface="Arial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Sheet1!$B$1:$AN$1</c:f>
              <c:numCache>
                <c:formatCode>General</c:formatCode>
                <c:ptCount val="39"/>
                <c:pt idx="0">
                  <c:v>1980</c:v>
                </c:pt>
                <c:pt idx="1">
                  <c:v>1981</c:v>
                </c:pt>
                <c:pt idx="2">
                  <c:v>1982</c:v>
                </c:pt>
                <c:pt idx="3">
                  <c:v>1983</c:v>
                </c:pt>
                <c:pt idx="4">
                  <c:v>1984</c:v>
                </c:pt>
                <c:pt idx="5">
                  <c:v>1985</c:v>
                </c:pt>
                <c:pt idx="6">
                  <c:v>1986</c:v>
                </c:pt>
                <c:pt idx="7">
                  <c:v>1987</c:v>
                </c:pt>
                <c:pt idx="8">
                  <c:v>1988</c:v>
                </c:pt>
                <c:pt idx="9">
                  <c:v>1989</c:v>
                </c:pt>
                <c:pt idx="10">
                  <c:v>1990</c:v>
                </c:pt>
                <c:pt idx="11">
                  <c:v>1991</c:v>
                </c:pt>
                <c:pt idx="12">
                  <c:v>1992</c:v>
                </c:pt>
                <c:pt idx="13">
                  <c:v>1993</c:v>
                </c:pt>
                <c:pt idx="14">
                  <c:v>1994</c:v>
                </c:pt>
                <c:pt idx="15">
                  <c:v>1995</c:v>
                </c:pt>
                <c:pt idx="16">
                  <c:v>1996</c:v>
                </c:pt>
                <c:pt idx="17">
                  <c:v>1997</c:v>
                </c:pt>
                <c:pt idx="18">
                  <c:v>1998</c:v>
                </c:pt>
                <c:pt idx="19">
                  <c:v>1999</c:v>
                </c:pt>
                <c:pt idx="20">
                  <c:v>2000</c:v>
                </c:pt>
                <c:pt idx="21">
                  <c:v>2001</c:v>
                </c:pt>
                <c:pt idx="22">
                  <c:v>2002</c:v>
                </c:pt>
                <c:pt idx="23">
                  <c:v>2003</c:v>
                </c:pt>
                <c:pt idx="24">
                  <c:v>2004</c:v>
                </c:pt>
                <c:pt idx="25">
                  <c:v>2005</c:v>
                </c:pt>
                <c:pt idx="26">
                  <c:v>2006</c:v>
                </c:pt>
                <c:pt idx="27">
                  <c:v>2007</c:v>
                </c:pt>
                <c:pt idx="28">
                  <c:v>2008</c:v>
                </c:pt>
                <c:pt idx="29">
                  <c:v>2009</c:v>
                </c:pt>
                <c:pt idx="30">
                  <c:v>2010</c:v>
                </c:pt>
                <c:pt idx="31">
                  <c:v>2011</c:v>
                </c:pt>
                <c:pt idx="32">
                  <c:v>2012</c:v>
                </c:pt>
                <c:pt idx="33">
                  <c:v>2013</c:v>
                </c:pt>
                <c:pt idx="34">
                  <c:v>2014</c:v>
                </c:pt>
                <c:pt idx="35">
                  <c:v>2015</c:v>
                </c:pt>
                <c:pt idx="36">
                  <c:v>2016</c:v>
                </c:pt>
                <c:pt idx="37">
                  <c:v>2017</c:v>
                </c:pt>
                <c:pt idx="38">
                  <c:v>2018</c:v>
                </c:pt>
              </c:numCache>
            </c:numRef>
          </c:cat>
          <c:val>
            <c:numRef>
              <c:f>Sheet1!$B$2:$AN$2</c:f>
              <c:numCache>
                <c:formatCode>General</c:formatCode>
                <c:ptCount val="39"/>
                <c:pt idx="0">
                  <c:v>3.61</c:v>
                </c:pt>
                <c:pt idx="1">
                  <c:v>3.63</c:v>
                </c:pt>
                <c:pt idx="2">
                  <c:v>3.68</c:v>
                </c:pt>
                <c:pt idx="3">
                  <c:v>3.64</c:v>
                </c:pt>
                <c:pt idx="4">
                  <c:v>3.67</c:v>
                </c:pt>
                <c:pt idx="5">
                  <c:v>3.76</c:v>
                </c:pt>
                <c:pt idx="6">
                  <c:v>3.76</c:v>
                </c:pt>
                <c:pt idx="7">
                  <c:v>3.81</c:v>
                </c:pt>
                <c:pt idx="8">
                  <c:v>3.91</c:v>
                </c:pt>
                <c:pt idx="9">
                  <c:v>4.04</c:v>
                </c:pt>
                <c:pt idx="10">
                  <c:v>4.16</c:v>
                </c:pt>
                <c:pt idx="11">
                  <c:v>4.1100000000000003</c:v>
                </c:pt>
                <c:pt idx="12">
                  <c:v>4.07</c:v>
                </c:pt>
                <c:pt idx="13">
                  <c:v>4</c:v>
                </c:pt>
                <c:pt idx="14">
                  <c:v>3.95</c:v>
                </c:pt>
                <c:pt idx="15">
                  <c:v>3.9</c:v>
                </c:pt>
                <c:pt idx="16">
                  <c:v>3.89</c:v>
                </c:pt>
                <c:pt idx="17">
                  <c:v>3.88</c:v>
                </c:pt>
                <c:pt idx="18">
                  <c:v>3.94</c:v>
                </c:pt>
                <c:pt idx="19">
                  <c:v>3.96</c:v>
                </c:pt>
                <c:pt idx="20">
                  <c:v>4.0599999999999996</c:v>
                </c:pt>
                <c:pt idx="21">
                  <c:v>4.03</c:v>
                </c:pt>
                <c:pt idx="22">
                  <c:v>4.0199999999999996</c:v>
                </c:pt>
                <c:pt idx="23">
                  <c:v>4.09</c:v>
                </c:pt>
                <c:pt idx="24">
                  <c:v>4.1100000000000003</c:v>
                </c:pt>
                <c:pt idx="25">
                  <c:v>4.1399999999999997</c:v>
                </c:pt>
                <c:pt idx="26">
                  <c:v>4.2699999999999996</c:v>
                </c:pt>
                <c:pt idx="27">
                  <c:v>4.32</c:v>
                </c:pt>
                <c:pt idx="28">
                  <c:v>4.25</c:v>
                </c:pt>
                <c:pt idx="29">
                  <c:v>4.13</c:v>
                </c:pt>
                <c:pt idx="30">
                  <c:v>4</c:v>
                </c:pt>
                <c:pt idx="31">
                  <c:v>3.95</c:v>
                </c:pt>
                <c:pt idx="32">
                  <c:v>3.95</c:v>
                </c:pt>
                <c:pt idx="33">
                  <c:v>3.93</c:v>
                </c:pt>
                <c:pt idx="34">
                  <c:v>3.99</c:v>
                </c:pt>
                <c:pt idx="35">
                  <c:v>3.98</c:v>
                </c:pt>
                <c:pt idx="36">
                  <c:v>3.95</c:v>
                </c:pt>
                <c:pt idx="37">
                  <c:v>3.86</c:v>
                </c:pt>
                <c:pt idx="38">
                  <c:v>3.79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B-E06F-4615-8A49-067BF45C0F5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09092496"/>
        <c:axId val="409096024"/>
      </c:lineChart>
      <c:catAx>
        <c:axId val="409092496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spPr>
          <a:noFill/>
          <a:ln w="4702" cap="flat" cmpd="sng" algn="ctr">
            <a:solidFill>
              <a:schemeClr val="tx1"/>
            </a:solidFill>
            <a:prstDash val="solid"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accent2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09096024"/>
        <c:crosses val="autoZero"/>
        <c:auto val="0"/>
        <c:lblAlgn val="ctr"/>
        <c:lblOffset val="100"/>
        <c:tickLblSkip val="5"/>
        <c:tickMarkSkip val="1"/>
        <c:noMultiLvlLbl val="0"/>
      </c:catAx>
      <c:valAx>
        <c:axId val="409096024"/>
        <c:scaling>
          <c:orientation val="minMax"/>
          <c:max val="5"/>
          <c:min val="3"/>
        </c:scaling>
        <c:delete val="0"/>
        <c:axPos val="l"/>
        <c:majorGridlines>
          <c:spPr>
            <a:ln w="9525" cap="flat" cmpd="sng" algn="ctr">
              <a:solidFill>
                <a:schemeClr val="bg2"/>
              </a:solidFill>
              <a:prstDash val="solid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481" b="0" i="0" u="none" strike="noStrike" kern="1200" baseline="0">
                    <a:solidFill>
                      <a:schemeClr val="accent2"/>
                    </a:solidFill>
                    <a:latin typeface="Arial"/>
                    <a:ea typeface="Arial"/>
                    <a:cs typeface="Arial"/>
                  </a:defRPr>
                </a:pPr>
                <a:r>
                  <a:rPr lang="en-US" dirty="0"/>
                  <a:t>Number (in millions)</a:t>
                </a:r>
              </a:p>
            </c:rich>
          </c:tx>
          <c:layout>
            <c:manualLayout>
              <c:xMode val="edge"/>
              <c:yMode val="edge"/>
              <c:x val="1.3118592829387092E-2"/>
              <c:y val="0.27682438380093066"/>
            </c:manualLayout>
          </c:layout>
          <c:overlay val="0"/>
          <c:spPr>
            <a:noFill/>
            <a:ln w="37616"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481" b="0" i="0" u="none" strike="noStrike" kern="1200" baseline="0">
                  <a:solidFill>
                    <a:schemeClr val="accent2"/>
                  </a:solidFill>
                  <a:latin typeface="Arial"/>
                  <a:ea typeface="Arial"/>
                  <a:cs typeface="Arial"/>
                </a:defRPr>
              </a:pPr>
              <a:endParaRPr lang="en-US"/>
            </a:p>
          </c:txPr>
        </c:title>
        <c:numFmt formatCode="#,##0.00" sourceLinked="0"/>
        <c:majorTickMark val="none"/>
        <c:minorTickMark val="none"/>
        <c:tickLblPos val="nextTo"/>
        <c:spPr>
          <a:noFill/>
          <a:ln w="4702" cap="flat" cmpd="sng" algn="ctr">
            <a:noFill/>
            <a:prstDash val="solid"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400" b="0" i="0" u="none" strike="noStrike" kern="1200" baseline="0">
                <a:solidFill>
                  <a:schemeClr val="accent2"/>
                </a:solidFill>
                <a:latin typeface="Arial"/>
                <a:ea typeface="Arial"/>
                <a:cs typeface="Arial"/>
              </a:defRPr>
            </a:pPr>
            <a:endParaRPr lang="en-US"/>
          </a:p>
        </c:txPr>
        <c:crossAx val="409092496"/>
        <c:crosses val="autoZero"/>
        <c:crossBetween val="midCat"/>
        <c:majorUnit val="0.2"/>
      </c:valAx>
      <c:spPr>
        <a:solidFill>
          <a:schemeClr val="bg1"/>
        </a:solidFill>
        <a:ln w="18808">
          <a:noFill/>
          <a:prstDash val="solid"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481" b="0" i="0" u="none" strike="noStrike" baseline="0">
          <a:solidFill>
            <a:schemeClr val="accent2"/>
          </a:solidFill>
          <a:latin typeface="Arial"/>
          <a:ea typeface="Arial"/>
          <a:cs typeface="Arial"/>
        </a:defRPr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862" b="0" i="0" u="none" strike="noStrike" kern="1200" spc="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pPr>
            <a:r>
              <a:rPr lang="en-US" sz="2000" b="1" dirty="0"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Trends in Race/Ethnicity of US Children (under 18), Recorded (1980-2018)</a:t>
            </a:r>
            <a:r>
              <a:rPr lang="en-US" sz="2000" b="1" baseline="0" dirty="0"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>
                <a:solidFill>
                  <a:schemeClr val="tx2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and Projected (2019-2050)</a:t>
            </a:r>
            <a:endParaRPr lang="en-US" sz="2000" dirty="0">
              <a:solidFill>
                <a:schemeClr val="tx2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c:rich>
      </c:tx>
      <c:layout>
        <c:manualLayout>
          <c:xMode val="edge"/>
          <c:yMode val="edge"/>
          <c:x val="0.12782434812795498"/>
          <c:y val="1.2239141463793551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862" b="0" i="0" u="none" strike="noStrike" kern="1200" spc="0" baseline="0">
              <a:solidFill>
                <a:schemeClr val="tx2"/>
              </a:solidFill>
              <a:latin typeface="+mn-lt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0.10065272017426147"/>
          <c:y val="0.13846691898231381"/>
          <c:w val="0.85197335972886479"/>
          <c:h val="0.78950416977642213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Non-Hispanic Asian</c:v>
                </c:pt>
              </c:strCache>
            </c:strRef>
          </c:tx>
          <c:spPr>
            <a:ln w="57150" cap="rnd">
              <a:solidFill>
                <a:srgbClr val="4472C4"/>
              </a:solidFill>
              <a:prstDash val="sysDot"/>
              <a:round/>
            </a:ln>
            <a:effectLst/>
          </c:spPr>
          <c:marker>
            <c:symbol val="none"/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D0D0-4738-8E9B-045EBE0E8506}"/>
                </c:ext>
              </c:extLst>
            </c:dLbl>
            <c:dLbl>
              <c:idx val="38"/>
              <c:layout>
                <c:manualLayout>
                  <c:x val="-2.9368079876020203E-2"/>
                  <c:y val="-3.3804393678813813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D0D0-4738-8E9B-045EBE0E8506}"/>
                </c:ext>
              </c:extLst>
            </c:dLbl>
            <c:dLbl>
              <c:idx val="69"/>
              <c:layout>
                <c:manualLayout>
                  <c:x val="1.1130137403152955E-2"/>
                  <c:y val="-2.2895011050899036E-3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E01-45D3-83F1-2AD50F5AA1F4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Sheet1!$A$2:$A$72</c:f>
              <c:numCache>
                <c:formatCode>General</c:formatCode>
                <c:ptCount val="71"/>
                <c:pt idx="0">
                  <c:v>1980</c:v>
                </c:pt>
                <c:pt idx="1">
                  <c:v>1981</c:v>
                </c:pt>
                <c:pt idx="2">
                  <c:v>1982</c:v>
                </c:pt>
                <c:pt idx="3">
                  <c:v>1983</c:v>
                </c:pt>
                <c:pt idx="4">
                  <c:v>1984</c:v>
                </c:pt>
                <c:pt idx="5">
                  <c:v>1985</c:v>
                </c:pt>
                <c:pt idx="6">
                  <c:v>1986</c:v>
                </c:pt>
                <c:pt idx="7">
                  <c:v>1987</c:v>
                </c:pt>
                <c:pt idx="8">
                  <c:v>1988</c:v>
                </c:pt>
                <c:pt idx="9">
                  <c:v>1989</c:v>
                </c:pt>
                <c:pt idx="10">
                  <c:v>1990</c:v>
                </c:pt>
                <c:pt idx="11">
                  <c:v>1991</c:v>
                </c:pt>
                <c:pt idx="12">
                  <c:v>1992</c:v>
                </c:pt>
                <c:pt idx="13">
                  <c:v>1993</c:v>
                </c:pt>
                <c:pt idx="14">
                  <c:v>1994</c:v>
                </c:pt>
                <c:pt idx="15">
                  <c:v>1995</c:v>
                </c:pt>
                <c:pt idx="16">
                  <c:v>1996</c:v>
                </c:pt>
                <c:pt idx="17">
                  <c:v>1997</c:v>
                </c:pt>
                <c:pt idx="18">
                  <c:v>1998</c:v>
                </c:pt>
                <c:pt idx="19">
                  <c:v>1999</c:v>
                </c:pt>
                <c:pt idx="20">
                  <c:v>2000</c:v>
                </c:pt>
                <c:pt idx="21">
                  <c:v>2001</c:v>
                </c:pt>
                <c:pt idx="22">
                  <c:v>2002</c:v>
                </c:pt>
                <c:pt idx="23">
                  <c:v>2003</c:v>
                </c:pt>
                <c:pt idx="24">
                  <c:v>2004</c:v>
                </c:pt>
                <c:pt idx="25">
                  <c:v>2005</c:v>
                </c:pt>
                <c:pt idx="26">
                  <c:v>2006</c:v>
                </c:pt>
                <c:pt idx="27">
                  <c:v>2007</c:v>
                </c:pt>
                <c:pt idx="28">
                  <c:v>2008</c:v>
                </c:pt>
                <c:pt idx="29">
                  <c:v>2009</c:v>
                </c:pt>
                <c:pt idx="30">
                  <c:v>2010</c:v>
                </c:pt>
                <c:pt idx="31">
                  <c:v>2011</c:v>
                </c:pt>
                <c:pt idx="32">
                  <c:v>2012</c:v>
                </c:pt>
                <c:pt idx="33">
                  <c:v>2013</c:v>
                </c:pt>
                <c:pt idx="34">
                  <c:v>2014</c:v>
                </c:pt>
                <c:pt idx="35">
                  <c:v>2015</c:v>
                </c:pt>
                <c:pt idx="36">
                  <c:v>2016</c:v>
                </c:pt>
                <c:pt idx="37">
                  <c:v>2017</c:v>
                </c:pt>
                <c:pt idx="38">
                  <c:v>2018</c:v>
                </c:pt>
                <c:pt idx="39">
                  <c:v>2019</c:v>
                </c:pt>
                <c:pt idx="40">
                  <c:v>2020</c:v>
                </c:pt>
                <c:pt idx="41">
                  <c:v>2021</c:v>
                </c:pt>
                <c:pt idx="42">
                  <c:v>2022</c:v>
                </c:pt>
                <c:pt idx="43">
                  <c:v>2023</c:v>
                </c:pt>
                <c:pt idx="44">
                  <c:v>2024</c:v>
                </c:pt>
                <c:pt idx="45">
                  <c:v>2025</c:v>
                </c:pt>
                <c:pt idx="46">
                  <c:v>2026</c:v>
                </c:pt>
                <c:pt idx="47">
                  <c:v>2027</c:v>
                </c:pt>
                <c:pt idx="48">
                  <c:v>2028</c:v>
                </c:pt>
                <c:pt idx="49">
                  <c:v>2029</c:v>
                </c:pt>
                <c:pt idx="50">
                  <c:v>2030</c:v>
                </c:pt>
                <c:pt idx="51">
                  <c:v>2031</c:v>
                </c:pt>
                <c:pt idx="52">
                  <c:v>2032</c:v>
                </c:pt>
                <c:pt idx="53">
                  <c:v>2033</c:v>
                </c:pt>
                <c:pt idx="54">
                  <c:v>2034</c:v>
                </c:pt>
                <c:pt idx="55">
                  <c:v>2035</c:v>
                </c:pt>
                <c:pt idx="56">
                  <c:v>2036</c:v>
                </c:pt>
                <c:pt idx="57">
                  <c:v>2037</c:v>
                </c:pt>
                <c:pt idx="58">
                  <c:v>2038</c:v>
                </c:pt>
                <c:pt idx="59">
                  <c:v>2039</c:v>
                </c:pt>
                <c:pt idx="60">
                  <c:v>2040</c:v>
                </c:pt>
                <c:pt idx="61">
                  <c:v>2041</c:v>
                </c:pt>
                <c:pt idx="62">
                  <c:v>2042</c:v>
                </c:pt>
                <c:pt idx="63">
                  <c:v>2043</c:v>
                </c:pt>
                <c:pt idx="64">
                  <c:v>2044</c:v>
                </c:pt>
                <c:pt idx="65">
                  <c:v>2045</c:v>
                </c:pt>
                <c:pt idx="66">
                  <c:v>2046</c:v>
                </c:pt>
                <c:pt idx="67">
                  <c:v>2047</c:v>
                </c:pt>
                <c:pt idx="68">
                  <c:v>2048</c:v>
                </c:pt>
                <c:pt idx="69">
                  <c:v>2049</c:v>
                </c:pt>
                <c:pt idx="70">
                  <c:v>2050</c:v>
                </c:pt>
              </c:numCache>
            </c:numRef>
          </c:cat>
          <c:val>
            <c:numRef>
              <c:f>Sheet1!$B$2:$B$72</c:f>
              <c:numCache>
                <c:formatCode>General</c:formatCode>
                <c:ptCount val="71"/>
                <c:pt idx="0">
                  <c:v>1.7</c:v>
                </c:pt>
                <c:pt idx="1">
                  <c:v>1.9</c:v>
                </c:pt>
                <c:pt idx="2">
                  <c:v>2.1</c:v>
                </c:pt>
                <c:pt idx="3">
                  <c:v>2.2000000000000002</c:v>
                </c:pt>
                <c:pt idx="4">
                  <c:v>2.4</c:v>
                </c:pt>
                <c:pt idx="5">
                  <c:v>2.5</c:v>
                </c:pt>
                <c:pt idx="6">
                  <c:v>2.7</c:v>
                </c:pt>
                <c:pt idx="7">
                  <c:v>2.8</c:v>
                </c:pt>
                <c:pt idx="8">
                  <c:v>2.9</c:v>
                </c:pt>
                <c:pt idx="9">
                  <c:v>3</c:v>
                </c:pt>
                <c:pt idx="10">
                  <c:v>3.2</c:v>
                </c:pt>
                <c:pt idx="11">
                  <c:v>3.2</c:v>
                </c:pt>
                <c:pt idx="12">
                  <c:v>3.3</c:v>
                </c:pt>
                <c:pt idx="13">
                  <c:v>3.4</c:v>
                </c:pt>
                <c:pt idx="14">
                  <c:v>3.5</c:v>
                </c:pt>
                <c:pt idx="15">
                  <c:v>3.6</c:v>
                </c:pt>
                <c:pt idx="16">
                  <c:v>3.7</c:v>
                </c:pt>
                <c:pt idx="17">
                  <c:v>3.8</c:v>
                </c:pt>
                <c:pt idx="18">
                  <c:v>3.8</c:v>
                </c:pt>
                <c:pt idx="19">
                  <c:v>3.9</c:v>
                </c:pt>
                <c:pt idx="20">
                  <c:v>3.5</c:v>
                </c:pt>
                <c:pt idx="21">
                  <c:v>3.6</c:v>
                </c:pt>
                <c:pt idx="22">
                  <c:v>3.7</c:v>
                </c:pt>
                <c:pt idx="23">
                  <c:v>3.7</c:v>
                </c:pt>
                <c:pt idx="24">
                  <c:v>3.8</c:v>
                </c:pt>
                <c:pt idx="25">
                  <c:v>3.9</c:v>
                </c:pt>
                <c:pt idx="26">
                  <c:v>4</c:v>
                </c:pt>
                <c:pt idx="27">
                  <c:v>4.0999999999999996</c:v>
                </c:pt>
                <c:pt idx="28">
                  <c:v>4.2</c:v>
                </c:pt>
                <c:pt idx="29">
                  <c:v>4.3</c:v>
                </c:pt>
                <c:pt idx="30">
                  <c:v>4.4000000000000004</c:v>
                </c:pt>
                <c:pt idx="31">
                  <c:v>4.5</c:v>
                </c:pt>
                <c:pt idx="32">
                  <c:v>4.5</c:v>
                </c:pt>
                <c:pt idx="33">
                  <c:v>4.5999999999999996</c:v>
                </c:pt>
                <c:pt idx="34">
                  <c:v>4.7</c:v>
                </c:pt>
                <c:pt idx="35">
                  <c:v>4.8</c:v>
                </c:pt>
                <c:pt idx="36">
                  <c:v>4.9000000000000004</c:v>
                </c:pt>
                <c:pt idx="37">
                  <c:v>5</c:v>
                </c:pt>
                <c:pt idx="38">
                  <c:v>5.0999999999999996</c:v>
                </c:pt>
                <c:pt idx="39">
                  <c:v>5.2</c:v>
                </c:pt>
                <c:pt idx="40">
                  <c:v>5.2</c:v>
                </c:pt>
                <c:pt idx="41">
                  <c:v>5.3</c:v>
                </c:pt>
                <c:pt idx="42">
                  <c:v>5.4</c:v>
                </c:pt>
                <c:pt idx="43">
                  <c:v>5.4</c:v>
                </c:pt>
                <c:pt idx="44">
                  <c:v>5.5</c:v>
                </c:pt>
                <c:pt idx="45">
                  <c:v>5.6</c:v>
                </c:pt>
                <c:pt idx="46">
                  <c:v>5.7</c:v>
                </c:pt>
                <c:pt idx="47">
                  <c:v>5.7</c:v>
                </c:pt>
                <c:pt idx="48">
                  <c:v>5.8</c:v>
                </c:pt>
                <c:pt idx="49">
                  <c:v>5.9</c:v>
                </c:pt>
                <c:pt idx="50">
                  <c:v>6</c:v>
                </c:pt>
                <c:pt idx="51">
                  <c:v>6</c:v>
                </c:pt>
                <c:pt idx="52">
                  <c:v>6.1</c:v>
                </c:pt>
                <c:pt idx="53">
                  <c:v>6.2</c:v>
                </c:pt>
                <c:pt idx="54">
                  <c:v>6.3</c:v>
                </c:pt>
                <c:pt idx="55">
                  <c:v>6.3</c:v>
                </c:pt>
                <c:pt idx="56">
                  <c:v>6.4</c:v>
                </c:pt>
                <c:pt idx="57">
                  <c:v>6.5</c:v>
                </c:pt>
                <c:pt idx="58">
                  <c:v>6.5</c:v>
                </c:pt>
                <c:pt idx="59">
                  <c:v>6.6</c:v>
                </c:pt>
                <c:pt idx="60">
                  <c:v>6.6</c:v>
                </c:pt>
                <c:pt idx="61">
                  <c:v>6.7</c:v>
                </c:pt>
                <c:pt idx="62">
                  <c:v>6.8</c:v>
                </c:pt>
                <c:pt idx="63">
                  <c:v>6.8</c:v>
                </c:pt>
                <c:pt idx="64">
                  <c:v>6.9</c:v>
                </c:pt>
                <c:pt idx="65">
                  <c:v>6.9</c:v>
                </c:pt>
                <c:pt idx="66">
                  <c:v>7</c:v>
                </c:pt>
                <c:pt idx="67">
                  <c:v>7</c:v>
                </c:pt>
                <c:pt idx="68">
                  <c:v>7.1</c:v>
                </c:pt>
                <c:pt idx="69">
                  <c:v>7.2</c:v>
                </c:pt>
                <c:pt idx="70">
                  <c:v>7.2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47-DFAE-4FA3-8DAD-114DCE4F3125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Hispanic</c:v>
                </c:pt>
              </c:strCache>
            </c:strRef>
          </c:tx>
          <c:spPr>
            <a:ln w="31750" cap="rnd">
              <a:solidFill>
                <a:srgbClr val="70AD47"/>
              </a:solidFill>
              <a:prstDash val="solid"/>
              <a:round/>
            </a:ln>
            <a:effectLst/>
          </c:spPr>
          <c:marker>
            <c:symbol val="circle"/>
            <c:size val="5"/>
            <c:spPr>
              <a:solidFill>
                <a:srgbClr val="70AD47"/>
              </a:solidFill>
              <a:ln w="25400">
                <a:solidFill>
                  <a:srgbClr val="70AD47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1.9474624406550897E-2"/>
                  <c:y val="-3.1514892573723738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937-46C3-B2B3-46FB818F9669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9-DFAE-4FA3-8DAD-114DCE4F3125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A-DFAE-4FA3-8DAD-114DCE4F3125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B-DFAE-4FA3-8DAD-114DCE4F3125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C-DFAE-4FA3-8DAD-114DCE4F3125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D-DFAE-4FA3-8DAD-114DCE4F3125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E-DFAE-4FA3-8DAD-114DCE4F3125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F-DFAE-4FA3-8DAD-114DCE4F3125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0-DFAE-4FA3-8DAD-114DCE4F3125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1-DFAE-4FA3-8DAD-114DCE4F3125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2-DFAE-4FA3-8DAD-114DCE4F3125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3-DFAE-4FA3-8DAD-114DCE4F3125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4-DFAE-4FA3-8DAD-114DCE4F3125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5-DFAE-4FA3-8DAD-114DCE4F3125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6-DFAE-4FA3-8DAD-114DCE4F3125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7-DFAE-4FA3-8DAD-114DCE4F3125}"/>
                </c:ext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8-DFAE-4FA3-8DAD-114DCE4F3125}"/>
                </c:ext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9-DFAE-4FA3-8DAD-114DCE4F3125}"/>
                </c:ext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A-DFAE-4FA3-8DAD-114DCE4F3125}"/>
                </c:ext>
              </c:extLst>
            </c:dLbl>
            <c:dLbl>
              <c:idx val="1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B-DFAE-4FA3-8DAD-114DCE4F3125}"/>
                </c:ext>
              </c:extLst>
            </c:dLbl>
            <c:dLbl>
              <c:idx val="2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C-DFAE-4FA3-8DAD-114DCE4F3125}"/>
                </c:ext>
              </c:extLst>
            </c:dLbl>
            <c:dLbl>
              <c:idx val="2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D-DFAE-4FA3-8DAD-114DCE4F3125}"/>
                </c:ext>
              </c:extLst>
            </c:dLbl>
            <c:dLbl>
              <c:idx val="2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E-DFAE-4FA3-8DAD-114DCE4F3125}"/>
                </c:ext>
              </c:extLst>
            </c:dLbl>
            <c:dLbl>
              <c:idx val="2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5F-DFAE-4FA3-8DAD-114DCE4F3125}"/>
                </c:ext>
              </c:extLst>
            </c:dLbl>
            <c:dLbl>
              <c:idx val="2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60-DFAE-4FA3-8DAD-114DCE4F3125}"/>
                </c:ext>
              </c:extLst>
            </c:dLbl>
            <c:dLbl>
              <c:idx val="2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61-DFAE-4FA3-8DAD-114DCE4F3125}"/>
                </c:ext>
              </c:extLst>
            </c:dLbl>
            <c:dLbl>
              <c:idx val="2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62-DFAE-4FA3-8DAD-114DCE4F3125}"/>
                </c:ext>
              </c:extLst>
            </c:dLbl>
            <c:dLbl>
              <c:idx val="2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63-DFAE-4FA3-8DAD-114DCE4F3125}"/>
                </c:ext>
              </c:extLst>
            </c:dLbl>
            <c:dLbl>
              <c:idx val="2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64-DFAE-4FA3-8DAD-114DCE4F3125}"/>
                </c:ext>
              </c:extLst>
            </c:dLbl>
            <c:dLbl>
              <c:idx val="2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65-DFAE-4FA3-8DAD-114DCE4F3125}"/>
                </c:ext>
              </c:extLst>
            </c:dLbl>
            <c:dLbl>
              <c:idx val="3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66-DFAE-4FA3-8DAD-114DCE4F3125}"/>
                </c:ext>
              </c:extLst>
            </c:dLbl>
            <c:dLbl>
              <c:idx val="3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67-DFAE-4FA3-8DAD-114DCE4F3125}"/>
                </c:ext>
              </c:extLst>
            </c:dLbl>
            <c:dLbl>
              <c:idx val="3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68-DFAE-4FA3-8DAD-114DCE4F3125}"/>
                </c:ext>
              </c:extLst>
            </c:dLbl>
            <c:dLbl>
              <c:idx val="3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69-DFAE-4FA3-8DAD-114DCE4F3125}"/>
                </c:ext>
              </c:extLst>
            </c:dLbl>
            <c:dLbl>
              <c:idx val="3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6A-DFAE-4FA3-8DAD-114DCE4F3125}"/>
                </c:ext>
              </c:extLst>
            </c:dLbl>
            <c:dLbl>
              <c:idx val="3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6B-DFAE-4FA3-8DAD-114DCE4F3125}"/>
                </c:ext>
              </c:extLst>
            </c:dLbl>
            <c:dLbl>
              <c:idx val="3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6C-DFAE-4FA3-8DAD-114DCE4F3125}"/>
                </c:ext>
              </c:extLst>
            </c:dLbl>
            <c:dLbl>
              <c:idx val="3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6D-DFAE-4FA3-8DAD-114DCE4F3125}"/>
                </c:ext>
              </c:extLst>
            </c:dLbl>
            <c:dLbl>
              <c:idx val="38"/>
              <c:layout>
                <c:manualLayout>
                  <c:x val="-3.8092919606423539E-2"/>
                  <c:y val="-3.838339588899344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6E-DFAE-4FA3-8DAD-114DCE4F3125}"/>
                </c:ext>
              </c:extLst>
            </c:dLbl>
            <c:dLbl>
              <c:idx val="3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6F-DFAE-4FA3-8DAD-114DCE4F3125}"/>
                </c:ext>
              </c:extLst>
            </c:dLbl>
            <c:dLbl>
              <c:idx val="4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70-DFAE-4FA3-8DAD-114DCE4F3125}"/>
                </c:ext>
              </c:extLst>
            </c:dLbl>
            <c:dLbl>
              <c:idx val="4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71-DFAE-4FA3-8DAD-114DCE4F3125}"/>
                </c:ext>
              </c:extLst>
            </c:dLbl>
            <c:dLbl>
              <c:idx val="4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72-DFAE-4FA3-8DAD-114DCE4F3125}"/>
                </c:ext>
              </c:extLst>
            </c:dLbl>
            <c:dLbl>
              <c:idx val="4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73-DFAE-4FA3-8DAD-114DCE4F3125}"/>
                </c:ext>
              </c:extLst>
            </c:dLbl>
            <c:dLbl>
              <c:idx val="4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74-DFAE-4FA3-8DAD-114DCE4F3125}"/>
                </c:ext>
              </c:extLst>
            </c:dLbl>
            <c:dLbl>
              <c:idx val="4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75-DFAE-4FA3-8DAD-114DCE4F3125}"/>
                </c:ext>
              </c:extLst>
            </c:dLbl>
            <c:dLbl>
              <c:idx val="4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76-DFAE-4FA3-8DAD-114DCE4F3125}"/>
                </c:ext>
              </c:extLst>
            </c:dLbl>
            <c:dLbl>
              <c:idx val="4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77-DFAE-4FA3-8DAD-114DCE4F3125}"/>
                </c:ext>
              </c:extLst>
            </c:dLbl>
            <c:dLbl>
              <c:idx val="4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78-DFAE-4FA3-8DAD-114DCE4F3125}"/>
                </c:ext>
              </c:extLst>
            </c:dLbl>
            <c:dLbl>
              <c:idx val="4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79-DFAE-4FA3-8DAD-114DCE4F3125}"/>
                </c:ext>
              </c:extLst>
            </c:dLbl>
            <c:dLbl>
              <c:idx val="5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AE01-45D3-83F1-2AD50F5AA1F4}"/>
                </c:ext>
              </c:extLst>
            </c:dLbl>
            <c:dLbl>
              <c:idx val="5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7A-DFAE-4FA3-8DAD-114DCE4F3125}"/>
                </c:ext>
              </c:extLst>
            </c:dLbl>
            <c:dLbl>
              <c:idx val="5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7B-DFAE-4FA3-8DAD-114DCE4F3125}"/>
                </c:ext>
              </c:extLst>
            </c:dLbl>
            <c:dLbl>
              <c:idx val="5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7C-DFAE-4FA3-8DAD-114DCE4F3125}"/>
                </c:ext>
              </c:extLst>
            </c:dLbl>
            <c:dLbl>
              <c:idx val="5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7D-DFAE-4FA3-8DAD-114DCE4F3125}"/>
                </c:ext>
              </c:extLst>
            </c:dLbl>
            <c:dLbl>
              <c:idx val="5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7E-DFAE-4FA3-8DAD-114DCE4F3125}"/>
                </c:ext>
              </c:extLst>
            </c:dLbl>
            <c:dLbl>
              <c:idx val="5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7F-DFAE-4FA3-8DAD-114DCE4F3125}"/>
                </c:ext>
              </c:extLst>
            </c:dLbl>
            <c:dLbl>
              <c:idx val="5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80-DFAE-4FA3-8DAD-114DCE4F3125}"/>
                </c:ext>
              </c:extLst>
            </c:dLbl>
            <c:dLbl>
              <c:idx val="5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81-DFAE-4FA3-8DAD-114DCE4F3125}"/>
                </c:ext>
              </c:extLst>
            </c:dLbl>
            <c:dLbl>
              <c:idx val="5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82-DFAE-4FA3-8DAD-114DCE4F3125}"/>
                </c:ext>
              </c:extLst>
            </c:dLbl>
            <c:dLbl>
              <c:idx val="6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83-DFAE-4FA3-8DAD-114DCE4F3125}"/>
                </c:ext>
              </c:extLst>
            </c:dLbl>
            <c:dLbl>
              <c:idx val="6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84-DFAE-4FA3-8DAD-114DCE4F3125}"/>
                </c:ext>
              </c:extLst>
            </c:dLbl>
            <c:dLbl>
              <c:idx val="6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85-DFAE-4FA3-8DAD-114DCE4F3125}"/>
                </c:ext>
              </c:extLst>
            </c:dLbl>
            <c:dLbl>
              <c:idx val="6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86-DFAE-4FA3-8DAD-114DCE4F3125}"/>
                </c:ext>
              </c:extLst>
            </c:dLbl>
            <c:dLbl>
              <c:idx val="6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87-DFAE-4FA3-8DAD-114DCE4F3125}"/>
                </c:ext>
              </c:extLst>
            </c:dLbl>
            <c:dLbl>
              <c:idx val="6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88-DFAE-4FA3-8DAD-114DCE4F3125}"/>
                </c:ext>
              </c:extLst>
            </c:dLbl>
            <c:dLbl>
              <c:idx val="6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89-DFAE-4FA3-8DAD-114DCE4F3125}"/>
                </c:ext>
              </c:extLst>
            </c:dLbl>
            <c:dLbl>
              <c:idx val="6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8A-DFAE-4FA3-8DAD-114DCE4F3125}"/>
                </c:ext>
              </c:extLst>
            </c:dLbl>
            <c:dLbl>
              <c:idx val="6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8B-DFAE-4FA3-8DAD-114DCE4F3125}"/>
                </c:ext>
              </c:extLst>
            </c:dLbl>
            <c:dLbl>
              <c:idx val="6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8C-DFAE-4FA3-8DAD-114DCE4F3125}"/>
                </c:ext>
              </c:extLst>
            </c:dLbl>
            <c:dLbl>
              <c:idx val="70"/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D0D0-4738-8E9B-045EBE0E850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Sheet1!$A$2:$A$72</c:f>
              <c:numCache>
                <c:formatCode>General</c:formatCode>
                <c:ptCount val="71"/>
                <c:pt idx="0">
                  <c:v>1980</c:v>
                </c:pt>
                <c:pt idx="1">
                  <c:v>1981</c:v>
                </c:pt>
                <c:pt idx="2">
                  <c:v>1982</c:v>
                </c:pt>
                <c:pt idx="3">
                  <c:v>1983</c:v>
                </c:pt>
                <c:pt idx="4">
                  <c:v>1984</c:v>
                </c:pt>
                <c:pt idx="5">
                  <c:v>1985</c:v>
                </c:pt>
                <c:pt idx="6">
                  <c:v>1986</c:v>
                </c:pt>
                <c:pt idx="7">
                  <c:v>1987</c:v>
                </c:pt>
                <c:pt idx="8">
                  <c:v>1988</c:v>
                </c:pt>
                <c:pt idx="9">
                  <c:v>1989</c:v>
                </c:pt>
                <c:pt idx="10">
                  <c:v>1990</c:v>
                </c:pt>
                <c:pt idx="11">
                  <c:v>1991</c:v>
                </c:pt>
                <c:pt idx="12">
                  <c:v>1992</c:v>
                </c:pt>
                <c:pt idx="13">
                  <c:v>1993</c:v>
                </c:pt>
                <c:pt idx="14">
                  <c:v>1994</c:v>
                </c:pt>
                <c:pt idx="15">
                  <c:v>1995</c:v>
                </c:pt>
                <c:pt idx="16">
                  <c:v>1996</c:v>
                </c:pt>
                <c:pt idx="17">
                  <c:v>1997</c:v>
                </c:pt>
                <c:pt idx="18">
                  <c:v>1998</c:v>
                </c:pt>
                <c:pt idx="19">
                  <c:v>1999</c:v>
                </c:pt>
                <c:pt idx="20">
                  <c:v>2000</c:v>
                </c:pt>
                <c:pt idx="21">
                  <c:v>2001</c:v>
                </c:pt>
                <c:pt idx="22">
                  <c:v>2002</c:v>
                </c:pt>
                <c:pt idx="23">
                  <c:v>2003</c:v>
                </c:pt>
                <c:pt idx="24">
                  <c:v>2004</c:v>
                </c:pt>
                <c:pt idx="25">
                  <c:v>2005</c:v>
                </c:pt>
                <c:pt idx="26">
                  <c:v>2006</c:v>
                </c:pt>
                <c:pt idx="27">
                  <c:v>2007</c:v>
                </c:pt>
                <c:pt idx="28">
                  <c:v>2008</c:v>
                </c:pt>
                <c:pt idx="29">
                  <c:v>2009</c:v>
                </c:pt>
                <c:pt idx="30">
                  <c:v>2010</c:v>
                </c:pt>
                <c:pt idx="31">
                  <c:v>2011</c:v>
                </c:pt>
                <c:pt idx="32">
                  <c:v>2012</c:v>
                </c:pt>
                <c:pt idx="33">
                  <c:v>2013</c:v>
                </c:pt>
                <c:pt idx="34">
                  <c:v>2014</c:v>
                </c:pt>
                <c:pt idx="35">
                  <c:v>2015</c:v>
                </c:pt>
                <c:pt idx="36">
                  <c:v>2016</c:v>
                </c:pt>
                <c:pt idx="37">
                  <c:v>2017</c:v>
                </c:pt>
                <c:pt idx="38">
                  <c:v>2018</c:v>
                </c:pt>
                <c:pt idx="39">
                  <c:v>2019</c:v>
                </c:pt>
                <c:pt idx="40">
                  <c:v>2020</c:v>
                </c:pt>
                <c:pt idx="41">
                  <c:v>2021</c:v>
                </c:pt>
                <c:pt idx="42">
                  <c:v>2022</c:v>
                </c:pt>
                <c:pt idx="43">
                  <c:v>2023</c:v>
                </c:pt>
                <c:pt idx="44">
                  <c:v>2024</c:v>
                </c:pt>
                <c:pt idx="45">
                  <c:v>2025</c:v>
                </c:pt>
                <c:pt idx="46">
                  <c:v>2026</c:v>
                </c:pt>
                <c:pt idx="47">
                  <c:v>2027</c:v>
                </c:pt>
                <c:pt idx="48">
                  <c:v>2028</c:v>
                </c:pt>
                <c:pt idx="49">
                  <c:v>2029</c:v>
                </c:pt>
                <c:pt idx="50">
                  <c:v>2030</c:v>
                </c:pt>
                <c:pt idx="51">
                  <c:v>2031</c:v>
                </c:pt>
                <c:pt idx="52">
                  <c:v>2032</c:v>
                </c:pt>
                <c:pt idx="53">
                  <c:v>2033</c:v>
                </c:pt>
                <c:pt idx="54">
                  <c:v>2034</c:v>
                </c:pt>
                <c:pt idx="55">
                  <c:v>2035</c:v>
                </c:pt>
                <c:pt idx="56">
                  <c:v>2036</c:v>
                </c:pt>
                <c:pt idx="57">
                  <c:v>2037</c:v>
                </c:pt>
                <c:pt idx="58">
                  <c:v>2038</c:v>
                </c:pt>
                <c:pt idx="59">
                  <c:v>2039</c:v>
                </c:pt>
                <c:pt idx="60">
                  <c:v>2040</c:v>
                </c:pt>
                <c:pt idx="61">
                  <c:v>2041</c:v>
                </c:pt>
                <c:pt idx="62">
                  <c:v>2042</c:v>
                </c:pt>
                <c:pt idx="63">
                  <c:v>2043</c:v>
                </c:pt>
                <c:pt idx="64">
                  <c:v>2044</c:v>
                </c:pt>
                <c:pt idx="65">
                  <c:v>2045</c:v>
                </c:pt>
                <c:pt idx="66">
                  <c:v>2046</c:v>
                </c:pt>
                <c:pt idx="67">
                  <c:v>2047</c:v>
                </c:pt>
                <c:pt idx="68">
                  <c:v>2048</c:v>
                </c:pt>
                <c:pt idx="69">
                  <c:v>2049</c:v>
                </c:pt>
                <c:pt idx="70">
                  <c:v>2050</c:v>
                </c:pt>
              </c:numCache>
            </c:numRef>
          </c:cat>
          <c:val>
            <c:numRef>
              <c:f>Sheet1!$C$2:$C$72</c:f>
              <c:numCache>
                <c:formatCode>General</c:formatCode>
                <c:ptCount val="71"/>
                <c:pt idx="0">
                  <c:v>8.9</c:v>
                </c:pt>
                <c:pt idx="1">
                  <c:v>9.1999999999999993</c:v>
                </c:pt>
                <c:pt idx="2">
                  <c:v>9.5</c:v>
                </c:pt>
                <c:pt idx="3">
                  <c:v>9.8000000000000007</c:v>
                </c:pt>
                <c:pt idx="4">
                  <c:v>10.1</c:v>
                </c:pt>
                <c:pt idx="5">
                  <c:v>10.5</c:v>
                </c:pt>
                <c:pt idx="6">
                  <c:v>10.8</c:v>
                </c:pt>
                <c:pt idx="7">
                  <c:v>11.2</c:v>
                </c:pt>
                <c:pt idx="8">
                  <c:v>11.5</c:v>
                </c:pt>
                <c:pt idx="9">
                  <c:v>11.9</c:v>
                </c:pt>
                <c:pt idx="10">
                  <c:v>12.3</c:v>
                </c:pt>
                <c:pt idx="11">
                  <c:v>12.6</c:v>
                </c:pt>
                <c:pt idx="12">
                  <c:v>13.1</c:v>
                </c:pt>
                <c:pt idx="13">
                  <c:v>13.5</c:v>
                </c:pt>
                <c:pt idx="14">
                  <c:v>14</c:v>
                </c:pt>
                <c:pt idx="15">
                  <c:v>14.4</c:v>
                </c:pt>
                <c:pt idx="16">
                  <c:v>14.9</c:v>
                </c:pt>
                <c:pt idx="17">
                  <c:v>15.5</c:v>
                </c:pt>
                <c:pt idx="18">
                  <c:v>16</c:v>
                </c:pt>
                <c:pt idx="19">
                  <c:v>16.600000000000001</c:v>
                </c:pt>
                <c:pt idx="20">
                  <c:v>17.2</c:v>
                </c:pt>
                <c:pt idx="21">
                  <c:v>17.8</c:v>
                </c:pt>
                <c:pt idx="22">
                  <c:v>18.3</c:v>
                </c:pt>
                <c:pt idx="23">
                  <c:v>18.899999999999999</c:v>
                </c:pt>
                <c:pt idx="24">
                  <c:v>19.5</c:v>
                </c:pt>
                <c:pt idx="25">
                  <c:v>20.100000000000001</c:v>
                </c:pt>
                <c:pt idx="26">
                  <c:v>20.8</c:v>
                </c:pt>
                <c:pt idx="27">
                  <c:v>21.5</c:v>
                </c:pt>
                <c:pt idx="28">
                  <c:v>22.1</c:v>
                </c:pt>
                <c:pt idx="29">
                  <c:v>22.7</c:v>
                </c:pt>
                <c:pt idx="30">
                  <c:v>23.2</c:v>
                </c:pt>
                <c:pt idx="31">
                  <c:v>23.5</c:v>
                </c:pt>
                <c:pt idx="32">
                  <c:v>23.8</c:v>
                </c:pt>
                <c:pt idx="33">
                  <c:v>24.1</c:v>
                </c:pt>
                <c:pt idx="34">
                  <c:v>24.4</c:v>
                </c:pt>
                <c:pt idx="35">
                  <c:v>24.7</c:v>
                </c:pt>
                <c:pt idx="36">
                  <c:v>25</c:v>
                </c:pt>
                <c:pt idx="37">
                  <c:v>25.2</c:v>
                </c:pt>
                <c:pt idx="38">
                  <c:v>25.5</c:v>
                </c:pt>
                <c:pt idx="39">
                  <c:v>25.4</c:v>
                </c:pt>
                <c:pt idx="40">
                  <c:v>25.5</c:v>
                </c:pt>
                <c:pt idx="41">
                  <c:v>25.7</c:v>
                </c:pt>
                <c:pt idx="42">
                  <c:v>25.8</c:v>
                </c:pt>
                <c:pt idx="43">
                  <c:v>25.9</c:v>
                </c:pt>
                <c:pt idx="44">
                  <c:v>25.9</c:v>
                </c:pt>
                <c:pt idx="45">
                  <c:v>26</c:v>
                </c:pt>
                <c:pt idx="46">
                  <c:v>26.1</c:v>
                </c:pt>
                <c:pt idx="47">
                  <c:v>26.2</c:v>
                </c:pt>
                <c:pt idx="48">
                  <c:v>26.3</c:v>
                </c:pt>
                <c:pt idx="49">
                  <c:v>26.4</c:v>
                </c:pt>
                <c:pt idx="50">
                  <c:v>26.5</c:v>
                </c:pt>
                <c:pt idx="51">
                  <c:v>26.7</c:v>
                </c:pt>
                <c:pt idx="52">
                  <c:v>26.8</c:v>
                </c:pt>
                <c:pt idx="53">
                  <c:v>27</c:v>
                </c:pt>
                <c:pt idx="54">
                  <c:v>27.2</c:v>
                </c:pt>
                <c:pt idx="55">
                  <c:v>27.4</c:v>
                </c:pt>
                <c:pt idx="56">
                  <c:v>27.7</c:v>
                </c:pt>
                <c:pt idx="57">
                  <c:v>28</c:v>
                </c:pt>
                <c:pt idx="58">
                  <c:v>28.3</c:v>
                </c:pt>
                <c:pt idx="59">
                  <c:v>28.6</c:v>
                </c:pt>
                <c:pt idx="60">
                  <c:v>28.8</c:v>
                </c:pt>
                <c:pt idx="61">
                  <c:v>29.1</c:v>
                </c:pt>
                <c:pt idx="62">
                  <c:v>29.3</c:v>
                </c:pt>
                <c:pt idx="63">
                  <c:v>29.6</c:v>
                </c:pt>
                <c:pt idx="64">
                  <c:v>29.8</c:v>
                </c:pt>
                <c:pt idx="65">
                  <c:v>30</c:v>
                </c:pt>
                <c:pt idx="66">
                  <c:v>30.2</c:v>
                </c:pt>
                <c:pt idx="67">
                  <c:v>30.4</c:v>
                </c:pt>
                <c:pt idx="68">
                  <c:v>30.6</c:v>
                </c:pt>
                <c:pt idx="69">
                  <c:v>30.7</c:v>
                </c:pt>
                <c:pt idx="70">
                  <c:v>30.8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8D-DFAE-4FA3-8DAD-114DCE4F3125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Non-Hispanic Black</c:v>
                </c:pt>
              </c:strCache>
            </c:strRef>
          </c:tx>
          <c:spPr>
            <a:ln w="50800" cap="rnd">
              <a:solidFill>
                <a:srgbClr val="ED7D31"/>
              </a:solidFill>
              <a:prstDash val="sysDash"/>
              <a:round/>
            </a:ln>
            <a:effectLst/>
          </c:spPr>
          <c:marker>
            <c:symbol val="none"/>
          </c:marker>
          <c:dLbls>
            <c:dLbl>
              <c:idx val="0"/>
              <c:layout>
                <c:manualLayout>
                  <c:x val="-2.3252736402219601E-2"/>
                  <c:y val="-4.296239809917334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937-46C3-B2B3-46FB818F9669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8E-DFAE-4FA3-8DAD-114DCE4F3125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8F-DFAE-4FA3-8DAD-114DCE4F3125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90-DFAE-4FA3-8DAD-114DCE4F3125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91-DFAE-4FA3-8DAD-114DCE4F3125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92-DFAE-4FA3-8DAD-114DCE4F3125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93-DFAE-4FA3-8DAD-114DCE4F3125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94-DFAE-4FA3-8DAD-114DCE4F3125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95-DFAE-4FA3-8DAD-114DCE4F3125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96-DFAE-4FA3-8DAD-114DCE4F3125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97-DFAE-4FA3-8DAD-114DCE4F3125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98-DFAE-4FA3-8DAD-114DCE4F3125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99-DFAE-4FA3-8DAD-114DCE4F3125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9A-DFAE-4FA3-8DAD-114DCE4F3125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9B-DFAE-4FA3-8DAD-114DCE4F3125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9C-DFAE-4FA3-8DAD-114DCE4F3125}"/>
                </c:ext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9D-DFAE-4FA3-8DAD-114DCE4F3125}"/>
                </c:ext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9E-DFAE-4FA3-8DAD-114DCE4F3125}"/>
                </c:ext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9F-DFAE-4FA3-8DAD-114DCE4F3125}"/>
                </c:ext>
              </c:extLst>
            </c:dLbl>
            <c:dLbl>
              <c:idx val="1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A0-DFAE-4FA3-8DAD-114DCE4F3125}"/>
                </c:ext>
              </c:extLst>
            </c:dLbl>
            <c:dLbl>
              <c:idx val="2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A1-DFAE-4FA3-8DAD-114DCE4F3125}"/>
                </c:ext>
              </c:extLst>
            </c:dLbl>
            <c:dLbl>
              <c:idx val="2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A2-DFAE-4FA3-8DAD-114DCE4F3125}"/>
                </c:ext>
              </c:extLst>
            </c:dLbl>
            <c:dLbl>
              <c:idx val="2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A3-DFAE-4FA3-8DAD-114DCE4F3125}"/>
                </c:ext>
              </c:extLst>
            </c:dLbl>
            <c:dLbl>
              <c:idx val="2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A4-DFAE-4FA3-8DAD-114DCE4F3125}"/>
                </c:ext>
              </c:extLst>
            </c:dLbl>
            <c:dLbl>
              <c:idx val="2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A5-DFAE-4FA3-8DAD-114DCE4F3125}"/>
                </c:ext>
              </c:extLst>
            </c:dLbl>
            <c:dLbl>
              <c:idx val="2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A6-DFAE-4FA3-8DAD-114DCE4F3125}"/>
                </c:ext>
              </c:extLst>
            </c:dLbl>
            <c:dLbl>
              <c:idx val="2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A7-DFAE-4FA3-8DAD-114DCE4F3125}"/>
                </c:ext>
              </c:extLst>
            </c:dLbl>
            <c:dLbl>
              <c:idx val="2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A8-DFAE-4FA3-8DAD-114DCE4F3125}"/>
                </c:ext>
              </c:extLst>
            </c:dLbl>
            <c:dLbl>
              <c:idx val="2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A9-DFAE-4FA3-8DAD-114DCE4F3125}"/>
                </c:ext>
              </c:extLst>
            </c:dLbl>
            <c:dLbl>
              <c:idx val="2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AA-DFAE-4FA3-8DAD-114DCE4F3125}"/>
                </c:ext>
              </c:extLst>
            </c:dLbl>
            <c:dLbl>
              <c:idx val="3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AB-DFAE-4FA3-8DAD-114DCE4F3125}"/>
                </c:ext>
              </c:extLst>
            </c:dLbl>
            <c:dLbl>
              <c:idx val="3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AC-DFAE-4FA3-8DAD-114DCE4F3125}"/>
                </c:ext>
              </c:extLst>
            </c:dLbl>
            <c:dLbl>
              <c:idx val="3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AD-DFAE-4FA3-8DAD-114DCE4F3125}"/>
                </c:ext>
              </c:extLst>
            </c:dLbl>
            <c:dLbl>
              <c:idx val="3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AE-DFAE-4FA3-8DAD-114DCE4F3125}"/>
                </c:ext>
              </c:extLst>
            </c:dLbl>
            <c:dLbl>
              <c:idx val="3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AF-DFAE-4FA3-8DAD-114DCE4F3125}"/>
                </c:ext>
              </c:extLst>
            </c:dLbl>
            <c:dLbl>
              <c:idx val="3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B0-DFAE-4FA3-8DAD-114DCE4F3125}"/>
                </c:ext>
              </c:extLst>
            </c:dLbl>
            <c:dLbl>
              <c:idx val="3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B1-DFAE-4FA3-8DAD-114DCE4F3125}"/>
                </c:ext>
              </c:extLst>
            </c:dLbl>
            <c:dLbl>
              <c:idx val="3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B2-DFAE-4FA3-8DAD-114DCE4F3125}"/>
                </c:ext>
              </c:extLst>
            </c:dLbl>
            <c:dLbl>
              <c:idx val="38"/>
              <c:layout>
                <c:manualLayout>
                  <c:x val="-3.9329601540107201E-2"/>
                  <c:y val="-4.2962398099173342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B3-DFAE-4FA3-8DAD-114DCE4F3125}"/>
                </c:ext>
              </c:extLst>
            </c:dLbl>
            <c:dLbl>
              <c:idx val="3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B4-DFAE-4FA3-8DAD-114DCE4F3125}"/>
                </c:ext>
              </c:extLst>
            </c:dLbl>
            <c:dLbl>
              <c:idx val="4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B5-DFAE-4FA3-8DAD-114DCE4F3125}"/>
                </c:ext>
              </c:extLst>
            </c:dLbl>
            <c:dLbl>
              <c:idx val="4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B6-DFAE-4FA3-8DAD-114DCE4F3125}"/>
                </c:ext>
              </c:extLst>
            </c:dLbl>
            <c:dLbl>
              <c:idx val="4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B7-DFAE-4FA3-8DAD-114DCE4F3125}"/>
                </c:ext>
              </c:extLst>
            </c:dLbl>
            <c:dLbl>
              <c:idx val="4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B8-DFAE-4FA3-8DAD-114DCE4F3125}"/>
                </c:ext>
              </c:extLst>
            </c:dLbl>
            <c:dLbl>
              <c:idx val="4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B9-DFAE-4FA3-8DAD-114DCE4F3125}"/>
                </c:ext>
              </c:extLst>
            </c:dLbl>
            <c:dLbl>
              <c:idx val="4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BA-DFAE-4FA3-8DAD-114DCE4F3125}"/>
                </c:ext>
              </c:extLst>
            </c:dLbl>
            <c:dLbl>
              <c:idx val="4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BB-DFAE-4FA3-8DAD-114DCE4F3125}"/>
                </c:ext>
              </c:extLst>
            </c:dLbl>
            <c:dLbl>
              <c:idx val="4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BC-DFAE-4FA3-8DAD-114DCE4F3125}"/>
                </c:ext>
              </c:extLst>
            </c:dLbl>
            <c:dLbl>
              <c:idx val="4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BD-DFAE-4FA3-8DAD-114DCE4F3125}"/>
                </c:ext>
              </c:extLst>
            </c:dLbl>
            <c:dLbl>
              <c:idx val="4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BE-DFAE-4FA3-8DAD-114DCE4F3125}"/>
                </c:ext>
              </c:extLst>
            </c:dLbl>
            <c:dLbl>
              <c:idx val="5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AE01-45D3-83F1-2AD50F5AA1F4}"/>
                </c:ext>
              </c:extLst>
            </c:dLbl>
            <c:dLbl>
              <c:idx val="5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BF-DFAE-4FA3-8DAD-114DCE4F3125}"/>
                </c:ext>
              </c:extLst>
            </c:dLbl>
            <c:dLbl>
              <c:idx val="5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C0-DFAE-4FA3-8DAD-114DCE4F3125}"/>
                </c:ext>
              </c:extLst>
            </c:dLbl>
            <c:dLbl>
              <c:idx val="5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C1-DFAE-4FA3-8DAD-114DCE4F3125}"/>
                </c:ext>
              </c:extLst>
            </c:dLbl>
            <c:dLbl>
              <c:idx val="5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C2-DFAE-4FA3-8DAD-114DCE4F3125}"/>
                </c:ext>
              </c:extLst>
            </c:dLbl>
            <c:dLbl>
              <c:idx val="5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C3-DFAE-4FA3-8DAD-114DCE4F3125}"/>
                </c:ext>
              </c:extLst>
            </c:dLbl>
            <c:dLbl>
              <c:idx val="5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C4-DFAE-4FA3-8DAD-114DCE4F3125}"/>
                </c:ext>
              </c:extLst>
            </c:dLbl>
            <c:dLbl>
              <c:idx val="5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C5-DFAE-4FA3-8DAD-114DCE4F3125}"/>
                </c:ext>
              </c:extLst>
            </c:dLbl>
            <c:dLbl>
              <c:idx val="5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C6-DFAE-4FA3-8DAD-114DCE4F3125}"/>
                </c:ext>
              </c:extLst>
            </c:dLbl>
            <c:dLbl>
              <c:idx val="5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C7-DFAE-4FA3-8DAD-114DCE4F3125}"/>
                </c:ext>
              </c:extLst>
            </c:dLbl>
            <c:dLbl>
              <c:idx val="6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C8-DFAE-4FA3-8DAD-114DCE4F3125}"/>
                </c:ext>
              </c:extLst>
            </c:dLbl>
            <c:dLbl>
              <c:idx val="6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C9-DFAE-4FA3-8DAD-114DCE4F3125}"/>
                </c:ext>
              </c:extLst>
            </c:dLbl>
            <c:dLbl>
              <c:idx val="6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CA-DFAE-4FA3-8DAD-114DCE4F3125}"/>
                </c:ext>
              </c:extLst>
            </c:dLbl>
            <c:dLbl>
              <c:idx val="6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CB-DFAE-4FA3-8DAD-114DCE4F3125}"/>
                </c:ext>
              </c:extLst>
            </c:dLbl>
            <c:dLbl>
              <c:idx val="6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CC-DFAE-4FA3-8DAD-114DCE4F3125}"/>
                </c:ext>
              </c:extLst>
            </c:dLbl>
            <c:dLbl>
              <c:idx val="6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CD-DFAE-4FA3-8DAD-114DCE4F3125}"/>
                </c:ext>
              </c:extLst>
            </c:dLbl>
            <c:dLbl>
              <c:idx val="6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CE-DFAE-4FA3-8DAD-114DCE4F3125}"/>
                </c:ext>
              </c:extLst>
            </c:dLbl>
            <c:dLbl>
              <c:idx val="6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CF-DFAE-4FA3-8DAD-114DCE4F3125}"/>
                </c:ext>
              </c:extLst>
            </c:dLbl>
            <c:dLbl>
              <c:idx val="6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D0-DFAE-4FA3-8DAD-114DCE4F3125}"/>
                </c:ext>
              </c:extLst>
            </c:dLbl>
            <c:dLbl>
              <c:idx val="6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D1-DFAE-4FA3-8DAD-114DCE4F3125}"/>
                </c:ext>
              </c:extLst>
            </c:dLbl>
            <c:dLbl>
              <c:idx val="70"/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D0D0-4738-8E9B-045EBE0E8506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Sheet1!$A$2:$A$72</c:f>
              <c:numCache>
                <c:formatCode>General</c:formatCode>
                <c:ptCount val="71"/>
                <c:pt idx="0">
                  <c:v>1980</c:v>
                </c:pt>
                <c:pt idx="1">
                  <c:v>1981</c:v>
                </c:pt>
                <c:pt idx="2">
                  <c:v>1982</c:v>
                </c:pt>
                <c:pt idx="3">
                  <c:v>1983</c:v>
                </c:pt>
                <c:pt idx="4">
                  <c:v>1984</c:v>
                </c:pt>
                <c:pt idx="5">
                  <c:v>1985</c:v>
                </c:pt>
                <c:pt idx="6">
                  <c:v>1986</c:v>
                </c:pt>
                <c:pt idx="7">
                  <c:v>1987</c:v>
                </c:pt>
                <c:pt idx="8">
                  <c:v>1988</c:v>
                </c:pt>
                <c:pt idx="9">
                  <c:v>1989</c:v>
                </c:pt>
                <c:pt idx="10">
                  <c:v>1990</c:v>
                </c:pt>
                <c:pt idx="11">
                  <c:v>1991</c:v>
                </c:pt>
                <c:pt idx="12">
                  <c:v>1992</c:v>
                </c:pt>
                <c:pt idx="13">
                  <c:v>1993</c:v>
                </c:pt>
                <c:pt idx="14">
                  <c:v>1994</c:v>
                </c:pt>
                <c:pt idx="15">
                  <c:v>1995</c:v>
                </c:pt>
                <c:pt idx="16">
                  <c:v>1996</c:v>
                </c:pt>
                <c:pt idx="17">
                  <c:v>1997</c:v>
                </c:pt>
                <c:pt idx="18">
                  <c:v>1998</c:v>
                </c:pt>
                <c:pt idx="19">
                  <c:v>1999</c:v>
                </c:pt>
                <c:pt idx="20">
                  <c:v>2000</c:v>
                </c:pt>
                <c:pt idx="21">
                  <c:v>2001</c:v>
                </c:pt>
                <c:pt idx="22">
                  <c:v>2002</c:v>
                </c:pt>
                <c:pt idx="23">
                  <c:v>2003</c:v>
                </c:pt>
                <c:pt idx="24">
                  <c:v>2004</c:v>
                </c:pt>
                <c:pt idx="25">
                  <c:v>2005</c:v>
                </c:pt>
                <c:pt idx="26">
                  <c:v>2006</c:v>
                </c:pt>
                <c:pt idx="27">
                  <c:v>2007</c:v>
                </c:pt>
                <c:pt idx="28">
                  <c:v>2008</c:v>
                </c:pt>
                <c:pt idx="29">
                  <c:v>2009</c:v>
                </c:pt>
                <c:pt idx="30">
                  <c:v>2010</c:v>
                </c:pt>
                <c:pt idx="31">
                  <c:v>2011</c:v>
                </c:pt>
                <c:pt idx="32">
                  <c:v>2012</c:v>
                </c:pt>
                <c:pt idx="33">
                  <c:v>2013</c:v>
                </c:pt>
                <c:pt idx="34">
                  <c:v>2014</c:v>
                </c:pt>
                <c:pt idx="35">
                  <c:v>2015</c:v>
                </c:pt>
                <c:pt idx="36">
                  <c:v>2016</c:v>
                </c:pt>
                <c:pt idx="37">
                  <c:v>2017</c:v>
                </c:pt>
                <c:pt idx="38">
                  <c:v>2018</c:v>
                </c:pt>
                <c:pt idx="39">
                  <c:v>2019</c:v>
                </c:pt>
                <c:pt idx="40">
                  <c:v>2020</c:v>
                </c:pt>
                <c:pt idx="41">
                  <c:v>2021</c:v>
                </c:pt>
                <c:pt idx="42">
                  <c:v>2022</c:v>
                </c:pt>
                <c:pt idx="43">
                  <c:v>2023</c:v>
                </c:pt>
                <c:pt idx="44">
                  <c:v>2024</c:v>
                </c:pt>
                <c:pt idx="45">
                  <c:v>2025</c:v>
                </c:pt>
                <c:pt idx="46">
                  <c:v>2026</c:v>
                </c:pt>
                <c:pt idx="47">
                  <c:v>2027</c:v>
                </c:pt>
                <c:pt idx="48">
                  <c:v>2028</c:v>
                </c:pt>
                <c:pt idx="49">
                  <c:v>2029</c:v>
                </c:pt>
                <c:pt idx="50">
                  <c:v>2030</c:v>
                </c:pt>
                <c:pt idx="51">
                  <c:v>2031</c:v>
                </c:pt>
                <c:pt idx="52">
                  <c:v>2032</c:v>
                </c:pt>
                <c:pt idx="53">
                  <c:v>2033</c:v>
                </c:pt>
                <c:pt idx="54">
                  <c:v>2034</c:v>
                </c:pt>
                <c:pt idx="55">
                  <c:v>2035</c:v>
                </c:pt>
                <c:pt idx="56">
                  <c:v>2036</c:v>
                </c:pt>
                <c:pt idx="57">
                  <c:v>2037</c:v>
                </c:pt>
                <c:pt idx="58">
                  <c:v>2038</c:v>
                </c:pt>
                <c:pt idx="59">
                  <c:v>2039</c:v>
                </c:pt>
                <c:pt idx="60">
                  <c:v>2040</c:v>
                </c:pt>
                <c:pt idx="61">
                  <c:v>2041</c:v>
                </c:pt>
                <c:pt idx="62">
                  <c:v>2042</c:v>
                </c:pt>
                <c:pt idx="63">
                  <c:v>2043</c:v>
                </c:pt>
                <c:pt idx="64">
                  <c:v>2044</c:v>
                </c:pt>
                <c:pt idx="65">
                  <c:v>2045</c:v>
                </c:pt>
                <c:pt idx="66">
                  <c:v>2046</c:v>
                </c:pt>
                <c:pt idx="67">
                  <c:v>2047</c:v>
                </c:pt>
                <c:pt idx="68">
                  <c:v>2048</c:v>
                </c:pt>
                <c:pt idx="69">
                  <c:v>2049</c:v>
                </c:pt>
                <c:pt idx="70">
                  <c:v>2050</c:v>
                </c:pt>
              </c:numCache>
            </c:numRef>
          </c:cat>
          <c:val>
            <c:numRef>
              <c:f>Sheet1!$D$2:$D$72</c:f>
              <c:numCache>
                <c:formatCode>General</c:formatCode>
                <c:ptCount val="71"/>
                <c:pt idx="0">
                  <c:v>14.5</c:v>
                </c:pt>
                <c:pt idx="1">
                  <c:v>14.6</c:v>
                </c:pt>
                <c:pt idx="2">
                  <c:v>14.6</c:v>
                </c:pt>
                <c:pt idx="3">
                  <c:v>14.6</c:v>
                </c:pt>
                <c:pt idx="4">
                  <c:v>14.6</c:v>
                </c:pt>
                <c:pt idx="5">
                  <c:v>14.6</c:v>
                </c:pt>
                <c:pt idx="6">
                  <c:v>14.6</c:v>
                </c:pt>
                <c:pt idx="7">
                  <c:v>14.6</c:v>
                </c:pt>
                <c:pt idx="8">
                  <c:v>14.7</c:v>
                </c:pt>
                <c:pt idx="9">
                  <c:v>14.7</c:v>
                </c:pt>
                <c:pt idx="10">
                  <c:v>14.7</c:v>
                </c:pt>
                <c:pt idx="11">
                  <c:v>14.9</c:v>
                </c:pt>
                <c:pt idx="12">
                  <c:v>15</c:v>
                </c:pt>
                <c:pt idx="13">
                  <c:v>15.1</c:v>
                </c:pt>
                <c:pt idx="14">
                  <c:v>15.2</c:v>
                </c:pt>
                <c:pt idx="15">
                  <c:v>15.3</c:v>
                </c:pt>
                <c:pt idx="16">
                  <c:v>15.3</c:v>
                </c:pt>
                <c:pt idx="17">
                  <c:v>15.4</c:v>
                </c:pt>
                <c:pt idx="18">
                  <c:v>15.4</c:v>
                </c:pt>
                <c:pt idx="19">
                  <c:v>15.5</c:v>
                </c:pt>
                <c:pt idx="20">
                  <c:v>14.8</c:v>
                </c:pt>
                <c:pt idx="21">
                  <c:v>14.8</c:v>
                </c:pt>
                <c:pt idx="22">
                  <c:v>14.8</c:v>
                </c:pt>
                <c:pt idx="23">
                  <c:v>14.7</c:v>
                </c:pt>
                <c:pt idx="24">
                  <c:v>14.6</c:v>
                </c:pt>
                <c:pt idx="25">
                  <c:v>14.5</c:v>
                </c:pt>
                <c:pt idx="26">
                  <c:v>14.5</c:v>
                </c:pt>
                <c:pt idx="27">
                  <c:v>14.4</c:v>
                </c:pt>
                <c:pt idx="28">
                  <c:v>14.3</c:v>
                </c:pt>
                <c:pt idx="29">
                  <c:v>14.2</c:v>
                </c:pt>
                <c:pt idx="30">
                  <c:v>14.1</c:v>
                </c:pt>
                <c:pt idx="31">
                  <c:v>14</c:v>
                </c:pt>
                <c:pt idx="32">
                  <c:v>13.9</c:v>
                </c:pt>
                <c:pt idx="33">
                  <c:v>13.8</c:v>
                </c:pt>
                <c:pt idx="34">
                  <c:v>13.8</c:v>
                </c:pt>
                <c:pt idx="35">
                  <c:v>13.8</c:v>
                </c:pt>
                <c:pt idx="36">
                  <c:v>13.8</c:v>
                </c:pt>
                <c:pt idx="37">
                  <c:v>13.7</c:v>
                </c:pt>
                <c:pt idx="38">
                  <c:v>13.7</c:v>
                </c:pt>
                <c:pt idx="39">
                  <c:v>13.8</c:v>
                </c:pt>
                <c:pt idx="40">
                  <c:v>13.8</c:v>
                </c:pt>
                <c:pt idx="41">
                  <c:v>13.8</c:v>
                </c:pt>
                <c:pt idx="42">
                  <c:v>13.9</c:v>
                </c:pt>
                <c:pt idx="43">
                  <c:v>13.9</c:v>
                </c:pt>
                <c:pt idx="44">
                  <c:v>13.9</c:v>
                </c:pt>
                <c:pt idx="45">
                  <c:v>13.9</c:v>
                </c:pt>
                <c:pt idx="46">
                  <c:v>13.9</c:v>
                </c:pt>
                <c:pt idx="47">
                  <c:v>14</c:v>
                </c:pt>
                <c:pt idx="48">
                  <c:v>14</c:v>
                </c:pt>
                <c:pt idx="49">
                  <c:v>14</c:v>
                </c:pt>
                <c:pt idx="50">
                  <c:v>14</c:v>
                </c:pt>
                <c:pt idx="51">
                  <c:v>14</c:v>
                </c:pt>
                <c:pt idx="52">
                  <c:v>14</c:v>
                </c:pt>
                <c:pt idx="53">
                  <c:v>14</c:v>
                </c:pt>
                <c:pt idx="54">
                  <c:v>14</c:v>
                </c:pt>
                <c:pt idx="55">
                  <c:v>14</c:v>
                </c:pt>
                <c:pt idx="56">
                  <c:v>14</c:v>
                </c:pt>
                <c:pt idx="57">
                  <c:v>13.9</c:v>
                </c:pt>
                <c:pt idx="58">
                  <c:v>13.9</c:v>
                </c:pt>
                <c:pt idx="59">
                  <c:v>13.9</c:v>
                </c:pt>
                <c:pt idx="60">
                  <c:v>13.9</c:v>
                </c:pt>
                <c:pt idx="61">
                  <c:v>13.9</c:v>
                </c:pt>
                <c:pt idx="62">
                  <c:v>13.8</c:v>
                </c:pt>
                <c:pt idx="63">
                  <c:v>13.8</c:v>
                </c:pt>
                <c:pt idx="64">
                  <c:v>13.8</c:v>
                </c:pt>
                <c:pt idx="65">
                  <c:v>13.8</c:v>
                </c:pt>
                <c:pt idx="66">
                  <c:v>13.8</c:v>
                </c:pt>
                <c:pt idx="67">
                  <c:v>13.8</c:v>
                </c:pt>
                <c:pt idx="68">
                  <c:v>13.9</c:v>
                </c:pt>
                <c:pt idx="69">
                  <c:v>13.9</c:v>
                </c:pt>
                <c:pt idx="70">
                  <c:v>13.9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D2-DFAE-4FA3-8DAD-114DCE4F3125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Non-Hispanic White</c:v>
                </c:pt>
              </c:strCache>
            </c:strRef>
          </c:tx>
          <c:spPr>
            <a:ln w="31750" cap="rnd" cmpd="sng">
              <a:solidFill>
                <a:srgbClr val="FFC000"/>
              </a:solidFill>
              <a:prstDash val="solid"/>
              <a:round/>
            </a:ln>
            <a:effectLst/>
          </c:spPr>
          <c:marker>
            <c:symbol val="triangle"/>
            <c:size val="5"/>
            <c:spPr>
              <a:solidFill>
                <a:srgbClr val="FFC000"/>
              </a:solidFill>
              <a:ln w="25400">
                <a:solidFill>
                  <a:schemeClr val="accent5"/>
                </a:solidFill>
              </a:ln>
              <a:effectLst/>
            </c:spPr>
          </c:marker>
          <c:dLbls>
            <c:dLbl>
              <c:idx val="0"/>
              <c:layout>
                <c:manualLayout>
                  <c:x val="-2.5726100269586924E-2"/>
                  <c:y val="-3.151489257372375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A937-46C3-B2B3-46FB818F9669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D3-DFAE-4FA3-8DAD-114DCE4F3125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D4-DFAE-4FA3-8DAD-114DCE4F3125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D5-DFAE-4FA3-8DAD-114DCE4F3125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D6-DFAE-4FA3-8DAD-114DCE4F3125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D7-DFAE-4FA3-8DAD-114DCE4F3125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D8-DFAE-4FA3-8DAD-114DCE4F3125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D9-DFAE-4FA3-8DAD-114DCE4F3125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DA-DFAE-4FA3-8DAD-114DCE4F3125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DB-DFAE-4FA3-8DAD-114DCE4F3125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DC-DFAE-4FA3-8DAD-114DCE4F3125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DD-DFAE-4FA3-8DAD-114DCE4F3125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DE-DFAE-4FA3-8DAD-114DCE4F3125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DF-DFAE-4FA3-8DAD-114DCE4F3125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E0-DFAE-4FA3-8DAD-114DCE4F3125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E1-DFAE-4FA3-8DAD-114DCE4F3125}"/>
                </c:ext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E2-DFAE-4FA3-8DAD-114DCE4F3125}"/>
                </c:ext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E3-DFAE-4FA3-8DAD-114DCE4F3125}"/>
                </c:ext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E4-DFAE-4FA3-8DAD-114DCE4F3125}"/>
                </c:ext>
              </c:extLst>
            </c:dLbl>
            <c:dLbl>
              <c:idx val="1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E5-DFAE-4FA3-8DAD-114DCE4F3125}"/>
                </c:ext>
              </c:extLst>
            </c:dLbl>
            <c:dLbl>
              <c:idx val="2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E6-DFAE-4FA3-8DAD-114DCE4F3125}"/>
                </c:ext>
              </c:extLst>
            </c:dLbl>
            <c:dLbl>
              <c:idx val="2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E7-DFAE-4FA3-8DAD-114DCE4F3125}"/>
                </c:ext>
              </c:extLst>
            </c:dLbl>
            <c:dLbl>
              <c:idx val="2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E8-DFAE-4FA3-8DAD-114DCE4F3125}"/>
                </c:ext>
              </c:extLst>
            </c:dLbl>
            <c:dLbl>
              <c:idx val="2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E9-DFAE-4FA3-8DAD-114DCE4F3125}"/>
                </c:ext>
              </c:extLst>
            </c:dLbl>
            <c:dLbl>
              <c:idx val="2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EA-DFAE-4FA3-8DAD-114DCE4F3125}"/>
                </c:ext>
              </c:extLst>
            </c:dLbl>
            <c:dLbl>
              <c:idx val="2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EB-DFAE-4FA3-8DAD-114DCE4F3125}"/>
                </c:ext>
              </c:extLst>
            </c:dLbl>
            <c:dLbl>
              <c:idx val="2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EC-DFAE-4FA3-8DAD-114DCE4F3125}"/>
                </c:ext>
              </c:extLst>
            </c:dLbl>
            <c:dLbl>
              <c:idx val="2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ED-DFAE-4FA3-8DAD-114DCE4F3125}"/>
                </c:ext>
              </c:extLst>
            </c:dLbl>
            <c:dLbl>
              <c:idx val="2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EE-DFAE-4FA3-8DAD-114DCE4F3125}"/>
                </c:ext>
              </c:extLst>
            </c:dLbl>
            <c:dLbl>
              <c:idx val="2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EF-DFAE-4FA3-8DAD-114DCE4F3125}"/>
                </c:ext>
              </c:extLst>
            </c:dLbl>
            <c:dLbl>
              <c:idx val="3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F0-DFAE-4FA3-8DAD-114DCE4F3125}"/>
                </c:ext>
              </c:extLst>
            </c:dLbl>
            <c:dLbl>
              <c:idx val="3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F1-DFAE-4FA3-8DAD-114DCE4F3125}"/>
                </c:ext>
              </c:extLst>
            </c:dLbl>
            <c:dLbl>
              <c:idx val="3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F2-DFAE-4FA3-8DAD-114DCE4F3125}"/>
                </c:ext>
              </c:extLst>
            </c:dLbl>
            <c:dLbl>
              <c:idx val="3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F3-DFAE-4FA3-8DAD-114DCE4F3125}"/>
                </c:ext>
              </c:extLst>
            </c:dLbl>
            <c:dLbl>
              <c:idx val="3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F4-DFAE-4FA3-8DAD-114DCE4F3125}"/>
                </c:ext>
              </c:extLst>
            </c:dLbl>
            <c:dLbl>
              <c:idx val="3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F5-DFAE-4FA3-8DAD-114DCE4F3125}"/>
                </c:ext>
              </c:extLst>
            </c:dLbl>
            <c:dLbl>
              <c:idx val="3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F6-DFAE-4FA3-8DAD-114DCE4F3125}"/>
                </c:ext>
              </c:extLst>
            </c:dLbl>
            <c:dLbl>
              <c:idx val="3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F7-DFAE-4FA3-8DAD-114DCE4F3125}"/>
                </c:ext>
              </c:extLst>
            </c:dLbl>
            <c:dLbl>
              <c:idx val="38"/>
              <c:layout>
                <c:manualLayout>
                  <c:x val="-3.9329601540107201E-2"/>
                  <c:y val="-3.6093894783903589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F8-DFAE-4FA3-8DAD-114DCE4F3125}"/>
                </c:ext>
              </c:extLst>
            </c:dLbl>
            <c:dLbl>
              <c:idx val="3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F9-DFAE-4FA3-8DAD-114DCE4F3125}"/>
                </c:ext>
              </c:extLst>
            </c:dLbl>
            <c:dLbl>
              <c:idx val="4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FA-DFAE-4FA3-8DAD-114DCE4F3125}"/>
                </c:ext>
              </c:extLst>
            </c:dLbl>
            <c:dLbl>
              <c:idx val="4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FB-DFAE-4FA3-8DAD-114DCE4F3125}"/>
                </c:ext>
              </c:extLst>
            </c:dLbl>
            <c:dLbl>
              <c:idx val="4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FC-DFAE-4FA3-8DAD-114DCE4F3125}"/>
                </c:ext>
              </c:extLst>
            </c:dLbl>
            <c:dLbl>
              <c:idx val="4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FD-DFAE-4FA3-8DAD-114DCE4F3125}"/>
                </c:ext>
              </c:extLst>
            </c:dLbl>
            <c:dLbl>
              <c:idx val="4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FE-DFAE-4FA3-8DAD-114DCE4F3125}"/>
                </c:ext>
              </c:extLst>
            </c:dLbl>
            <c:dLbl>
              <c:idx val="4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FF-DFAE-4FA3-8DAD-114DCE4F3125}"/>
                </c:ext>
              </c:extLst>
            </c:dLbl>
            <c:dLbl>
              <c:idx val="4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100-DFAE-4FA3-8DAD-114DCE4F3125}"/>
                </c:ext>
              </c:extLst>
            </c:dLbl>
            <c:dLbl>
              <c:idx val="4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101-DFAE-4FA3-8DAD-114DCE4F3125}"/>
                </c:ext>
              </c:extLst>
            </c:dLbl>
            <c:dLbl>
              <c:idx val="4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102-DFAE-4FA3-8DAD-114DCE4F3125}"/>
                </c:ext>
              </c:extLst>
            </c:dLbl>
            <c:dLbl>
              <c:idx val="4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103-DFAE-4FA3-8DAD-114DCE4F3125}"/>
                </c:ext>
              </c:extLst>
            </c:dLbl>
            <c:dLbl>
              <c:idx val="5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AE01-45D3-83F1-2AD50F5AA1F4}"/>
                </c:ext>
              </c:extLst>
            </c:dLbl>
            <c:dLbl>
              <c:idx val="5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104-DFAE-4FA3-8DAD-114DCE4F3125}"/>
                </c:ext>
              </c:extLst>
            </c:dLbl>
            <c:dLbl>
              <c:idx val="5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105-DFAE-4FA3-8DAD-114DCE4F3125}"/>
                </c:ext>
              </c:extLst>
            </c:dLbl>
            <c:dLbl>
              <c:idx val="5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106-DFAE-4FA3-8DAD-114DCE4F3125}"/>
                </c:ext>
              </c:extLst>
            </c:dLbl>
            <c:dLbl>
              <c:idx val="5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107-DFAE-4FA3-8DAD-114DCE4F3125}"/>
                </c:ext>
              </c:extLst>
            </c:dLbl>
            <c:dLbl>
              <c:idx val="5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108-DFAE-4FA3-8DAD-114DCE4F3125}"/>
                </c:ext>
              </c:extLst>
            </c:dLbl>
            <c:dLbl>
              <c:idx val="5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109-DFAE-4FA3-8DAD-114DCE4F3125}"/>
                </c:ext>
              </c:extLst>
            </c:dLbl>
            <c:dLbl>
              <c:idx val="5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10A-DFAE-4FA3-8DAD-114DCE4F3125}"/>
                </c:ext>
              </c:extLst>
            </c:dLbl>
            <c:dLbl>
              <c:idx val="5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10B-DFAE-4FA3-8DAD-114DCE4F3125}"/>
                </c:ext>
              </c:extLst>
            </c:dLbl>
            <c:dLbl>
              <c:idx val="5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10C-DFAE-4FA3-8DAD-114DCE4F3125}"/>
                </c:ext>
              </c:extLst>
            </c:dLbl>
            <c:dLbl>
              <c:idx val="6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10D-DFAE-4FA3-8DAD-114DCE4F3125}"/>
                </c:ext>
              </c:extLst>
            </c:dLbl>
            <c:dLbl>
              <c:idx val="6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10E-DFAE-4FA3-8DAD-114DCE4F3125}"/>
                </c:ext>
              </c:extLst>
            </c:dLbl>
            <c:dLbl>
              <c:idx val="6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10F-DFAE-4FA3-8DAD-114DCE4F3125}"/>
                </c:ext>
              </c:extLst>
            </c:dLbl>
            <c:dLbl>
              <c:idx val="6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110-DFAE-4FA3-8DAD-114DCE4F3125}"/>
                </c:ext>
              </c:extLst>
            </c:dLbl>
            <c:dLbl>
              <c:idx val="6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111-DFAE-4FA3-8DAD-114DCE4F3125}"/>
                </c:ext>
              </c:extLst>
            </c:dLbl>
            <c:dLbl>
              <c:idx val="6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112-DFAE-4FA3-8DAD-114DCE4F3125}"/>
                </c:ext>
              </c:extLst>
            </c:dLbl>
            <c:dLbl>
              <c:idx val="6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113-DFAE-4FA3-8DAD-114DCE4F3125}"/>
                </c:ext>
              </c:extLst>
            </c:dLbl>
            <c:dLbl>
              <c:idx val="6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114-DFAE-4FA3-8DAD-114DCE4F3125}"/>
                </c:ext>
              </c:extLst>
            </c:dLbl>
            <c:dLbl>
              <c:idx val="6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115-DFAE-4FA3-8DAD-114DCE4F3125}"/>
                </c:ext>
              </c:extLst>
            </c:dLbl>
            <c:dLbl>
              <c:idx val="6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116-DFAE-4FA3-8DAD-114DCE4F3125}"/>
                </c:ext>
              </c:extLst>
            </c:dLbl>
            <c:dLbl>
              <c:idx val="70"/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D0D0-4738-8E9B-045EBE0E8506}"/>
                </c:ext>
              </c:extLst>
            </c:dLbl>
            <c:numFmt formatCode="#,##0.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600" b="1" i="0" u="none" strike="noStrike" kern="1200" baseline="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Sheet1!$A$2:$A$72</c:f>
              <c:numCache>
                <c:formatCode>General</c:formatCode>
                <c:ptCount val="71"/>
                <c:pt idx="0">
                  <c:v>1980</c:v>
                </c:pt>
                <c:pt idx="1">
                  <c:v>1981</c:v>
                </c:pt>
                <c:pt idx="2">
                  <c:v>1982</c:v>
                </c:pt>
                <c:pt idx="3">
                  <c:v>1983</c:v>
                </c:pt>
                <c:pt idx="4">
                  <c:v>1984</c:v>
                </c:pt>
                <c:pt idx="5">
                  <c:v>1985</c:v>
                </c:pt>
                <c:pt idx="6">
                  <c:v>1986</c:v>
                </c:pt>
                <c:pt idx="7">
                  <c:v>1987</c:v>
                </c:pt>
                <c:pt idx="8">
                  <c:v>1988</c:v>
                </c:pt>
                <c:pt idx="9">
                  <c:v>1989</c:v>
                </c:pt>
                <c:pt idx="10">
                  <c:v>1990</c:v>
                </c:pt>
                <c:pt idx="11">
                  <c:v>1991</c:v>
                </c:pt>
                <c:pt idx="12">
                  <c:v>1992</c:v>
                </c:pt>
                <c:pt idx="13">
                  <c:v>1993</c:v>
                </c:pt>
                <c:pt idx="14">
                  <c:v>1994</c:v>
                </c:pt>
                <c:pt idx="15">
                  <c:v>1995</c:v>
                </c:pt>
                <c:pt idx="16">
                  <c:v>1996</c:v>
                </c:pt>
                <c:pt idx="17">
                  <c:v>1997</c:v>
                </c:pt>
                <c:pt idx="18">
                  <c:v>1998</c:v>
                </c:pt>
                <c:pt idx="19">
                  <c:v>1999</c:v>
                </c:pt>
                <c:pt idx="20">
                  <c:v>2000</c:v>
                </c:pt>
                <c:pt idx="21">
                  <c:v>2001</c:v>
                </c:pt>
                <c:pt idx="22">
                  <c:v>2002</c:v>
                </c:pt>
                <c:pt idx="23">
                  <c:v>2003</c:v>
                </c:pt>
                <c:pt idx="24">
                  <c:v>2004</c:v>
                </c:pt>
                <c:pt idx="25">
                  <c:v>2005</c:v>
                </c:pt>
                <c:pt idx="26">
                  <c:v>2006</c:v>
                </c:pt>
                <c:pt idx="27">
                  <c:v>2007</c:v>
                </c:pt>
                <c:pt idx="28">
                  <c:v>2008</c:v>
                </c:pt>
                <c:pt idx="29">
                  <c:v>2009</c:v>
                </c:pt>
                <c:pt idx="30">
                  <c:v>2010</c:v>
                </c:pt>
                <c:pt idx="31">
                  <c:v>2011</c:v>
                </c:pt>
                <c:pt idx="32">
                  <c:v>2012</c:v>
                </c:pt>
                <c:pt idx="33">
                  <c:v>2013</c:v>
                </c:pt>
                <c:pt idx="34">
                  <c:v>2014</c:v>
                </c:pt>
                <c:pt idx="35">
                  <c:v>2015</c:v>
                </c:pt>
                <c:pt idx="36">
                  <c:v>2016</c:v>
                </c:pt>
                <c:pt idx="37">
                  <c:v>2017</c:v>
                </c:pt>
                <c:pt idx="38">
                  <c:v>2018</c:v>
                </c:pt>
                <c:pt idx="39">
                  <c:v>2019</c:v>
                </c:pt>
                <c:pt idx="40">
                  <c:v>2020</c:v>
                </c:pt>
                <c:pt idx="41">
                  <c:v>2021</c:v>
                </c:pt>
                <c:pt idx="42">
                  <c:v>2022</c:v>
                </c:pt>
                <c:pt idx="43">
                  <c:v>2023</c:v>
                </c:pt>
                <c:pt idx="44">
                  <c:v>2024</c:v>
                </c:pt>
                <c:pt idx="45">
                  <c:v>2025</c:v>
                </c:pt>
                <c:pt idx="46">
                  <c:v>2026</c:v>
                </c:pt>
                <c:pt idx="47">
                  <c:v>2027</c:v>
                </c:pt>
                <c:pt idx="48">
                  <c:v>2028</c:v>
                </c:pt>
                <c:pt idx="49">
                  <c:v>2029</c:v>
                </c:pt>
                <c:pt idx="50">
                  <c:v>2030</c:v>
                </c:pt>
                <c:pt idx="51">
                  <c:v>2031</c:v>
                </c:pt>
                <c:pt idx="52">
                  <c:v>2032</c:v>
                </c:pt>
                <c:pt idx="53">
                  <c:v>2033</c:v>
                </c:pt>
                <c:pt idx="54">
                  <c:v>2034</c:v>
                </c:pt>
                <c:pt idx="55">
                  <c:v>2035</c:v>
                </c:pt>
                <c:pt idx="56">
                  <c:v>2036</c:v>
                </c:pt>
                <c:pt idx="57">
                  <c:v>2037</c:v>
                </c:pt>
                <c:pt idx="58">
                  <c:v>2038</c:v>
                </c:pt>
                <c:pt idx="59">
                  <c:v>2039</c:v>
                </c:pt>
                <c:pt idx="60">
                  <c:v>2040</c:v>
                </c:pt>
                <c:pt idx="61">
                  <c:v>2041</c:v>
                </c:pt>
                <c:pt idx="62">
                  <c:v>2042</c:v>
                </c:pt>
                <c:pt idx="63">
                  <c:v>2043</c:v>
                </c:pt>
                <c:pt idx="64">
                  <c:v>2044</c:v>
                </c:pt>
                <c:pt idx="65">
                  <c:v>2045</c:v>
                </c:pt>
                <c:pt idx="66">
                  <c:v>2046</c:v>
                </c:pt>
                <c:pt idx="67">
                  <c:v>2047</c:v>
                </c:pt>
                <c:pt idx="68">
                  <c:v>2048</c:v>
                </c:pt>
                <c:pt idx="69">
                  <c:v>2049</c:v>
                </c:pt>
                <c:pt idx="70">
                  <c:v>2050</c:v>
                </c:pt>
              </c:numCache>
            </c:numRef>
          </c:cat>
          <c:val>
            <c:numRef>
              <c:f>Sheet1!$E$2:$E$72</c:f>
              <c:numCache>
                <c:formatCode>General</c:formatCode>
                <c:ptCount val="71"/>
                <c:pt idx="0">
                  <c:v>74</c:v>
                </c:pt>
                <c:pt idx="1">
                  <c:v>73.400000000000006</c:v>
                </c:pt>
                <c:pt idx="2">
                  <c:v>72.900000000000006</c:v>
                </c:pt>
                <c:pt idx="3">
                  <c:v>72.400000000000006</c:v>
                </c:pt>
                <c:pt idx="4">
                  <c:v>72</c:v>
                </c:pt>
                <c:pt idx="5">
                  <c:v>71.5</c:v>
                </c:pt>
                <c:pt idx="6">
                  <c:v>71</c:v>
                </c:pt>
                <c:pt idx="7">
                  <c:v>70.5</c:v>
                </c:pt>
                <c:pt idx="8">
                  <c:v>69.900000000000006</c:v>
                </c:pt>
                <c:pt idx="9">
                  <c:v>69.3</c:v>
                </c:pt>
                <c:pt idx="10">
                  <c:v>68.900000000000006</c:v>
                </c:pt>
                <c:pt idx="11">
                  <c:v>68.2</c:v>
                </c:pt>
                <c:pt idx="12">
                  <c:v>67.599999999999994</c:v>
                </c:pt>
                <c:pt idx="13">
                  <c:v>66.900000000000006</c:v>
                </c:pt>
                <c:pt idx="14">
                  <c:v>66.3</c:v>
                </c:pt>
                <c:pt idx="15">
                  <c:v>65.7</c:v>
                </c:pt>
                <c:pt idx="16">
                  <c:v>65.099999999999994</c:v>
                </c:pt>
                <c:pt idx="17">
                  <c:v>64.400000000000006</c:v>
                </c:pt>
                <c:pt idx="18">
                  <c:v>63.7</c:v>
                </c:pt>
                <c:pt idx="19">
                  <c:v>62.9</c:v>
                </c:pt>
                <c:pt idx="20">
                  <c:v>61.2</c:v>
                </c:pt>
                <c:pt idx="21">
                  <c:v>60.4</c:v>
                </c:pt>
                <c:pt idx="22">
                  <c:v>59.7</c:v>
                </c:pt>
                <c:pt idx="23">
                  <c:v>58.9</c:v>
                </c:pt>
                <c:pt idx="24">
                  <c:v>58.2</c:v>
                </c:pt>
                <c:pt idx="25">
                  <c:v>57.4</c:v>
                </c:pt>
                <c:pt idx="26">
                  <c:v>56.6</c:v>
                </c:pt>
                <c:pt idx="27">
                  <c:v>55.8</c:v>
                </c:pt>
                <c:pt idx="28">
                  <c:v>55</c:v>
                </c:pt>
                <c:pt idx="29">
                  <c:v>54.3</c:v>
                </c:pt>
                <c:pt idx="30">
                  <c:v>53.7</c:v>
                </c:pt>
                <c:pt idx="31">
                  <c:v>53.2</c:v>
                </c:pt>
                <c:pt idx="32">
                  <c:v>52.8</c:v>
                </c:pt>
                <c:pt idx="33">
                  <c:v>52.4</c:v>
                </c:pt>
                <c:pt idx="34">
                  <c:v>52</c:v>
                </c:pt>
                <c:pt idx="35">
                  <c:v>51.5</c:v>
                </c:pt>
                <c:pt idx="36">
                  <c:v>51.1</c:v>
                </c:pt>
                <c:pt idx="37">
                  <c:v>50.7</c:v>
                </c:pt>
                <c:pt idx="38">
                  <c:v>50.3</c:v>
                </c:pt>
                <c:pt idx="39">
                  <c:v>50.1</c:v>
                </c:pt>
                <c:pt idx="40">
                  <c:v>49.8</c:v>
                </c:pt>
                <c:pt idx="41">
                  <c:v>49.5</c:v>
                </c:pt>
                <c:pt idx="42">
                  <c:v>49.2</c:v>
                </c:pt>
                <c:pt idx="43">
                  <c:v>48.9</c:v>
                </c:pt>
                <c:pt idx="44">
                  <c:v>48.6</c:v>
                </c:pt>
                <c:pt idx="45">
                  <c:v>48.3</c:v>
                </c:pt>
                <c:pt idx="46">
                  <c:v>48.1</c:v>
                </c:pt>
                <c:pt idx="47">
                  <c:v>47.8</c:v>
                </c:pt>
                <c:pt idx="48">
                  <c:v>47.5</c:v>
                </c:pt>
                <c:pt idx="49">
                  <c:v>47.2</c:v>
                </c:pt>
                <c:pt idx="50">
                  <c:v>46.9</c:v>
                </c:pt>
                <c:pt idx="51">
                  <c:v>46.6</c:v>
                </c:pt>
                <c:pt idx="52">
                  <c:v>46.2</c:v>
                </c:pt>
                <c:pt idx="53">
                  <c:v>45.9</c:v>
                </c:pt>
                <c:pt idx="54">
                  <c:v>45.5</c:v>
                </c:pt>
                <c:pt idx="55">
                  <c:v>45.1</c:v>
                </c:pt>
                <c:pt idx="56">
                  <c:v>44.7</c:v>
                </c:pt>
                <c:pt idx="57">
                  <c:v>44.2</c:v>
                </c:pt>
                <c:pt idx="58">
                  <c:v>43.8</c:v>
                </c:pt>
                <c:pt idx="59">
                  <c:v>43.4</c:v>
                </c:pt>
                <c:pt idx="60">
                  <c:v>43</c:v>
                </c:pt>
                <c:pt idx="61">
                  <c:v>42.6</c:v>
                </c:pt>
                <c:pt idx="62">
                  <c:v>42.2</c:v>
                </c:pt>
                <c:pt idx="63">
                  <c:v>41.8</c:v>
                </c:pt>
                <c:pt idx="64">
                  <c:v>41.5</c:v>
                </c:pt>
                <c:pt idx="65">
                  <c:v>41.1</c:v>
                </c:pt>
                <c:pt idx="66">
                  <c:v>40.700000000000003</c:v>
                </c:pt>
                <c:pt idx="67">
                  <c:v>40.4</c:v>
                </c:pt>
                <c:pt idx="68">
                  <c:v>40.1</c:v>
                </c:pt>
                <c:pt idx="69">
                  <c:v>39.700000000000003</c:v>
                </c:pt>
                <c:pt idx="70">
                  <c:v>39.4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117-DFAE-4FA3-8DAD-114DCE4F31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09092888"/>
        <c:axId val="409096416"/>
      </c:lineChart>
      <c:catAx>
        <c:axId val="409092888"/>
        <c:scaling>
          <c:orientation val="minMax"/>
        </c:scaling>
        <c:delete val="0"/>
        <c:axPos val="b"/>
        <c:minorGridlines>
          <c:spPr>
            <a:ln w="9525" cap="flat" cmpd="sng" algn="ctr">
              <a:noFill/>
              <a:round/>
            </a:ln>
            <a:effectLst/>
          </c:spPr>
        </c:minorGridlines>
        <c:numFmt formatCode="General" sourceLinked="1"/>
        <c:majorTickMark val="cross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409096416"/>
        <c:crosses val="autoZero"/>
        <c:auto val="1"/>
        <c:lblAlgn val="ctr"/>
        <c:lblOffset val="100"/>
        <c:tickLblSkip val="10"/>
        <c:tickMarkSkip val="5"/>
        <c:noMultiLvlLbl val="0"/>
      </c:catAx>
      <c:valAx>
        <c:axId val="409096416"/>
        <c:scaling>
          <c:orientation val="minMax"/>
          <c:max val="80"/>
        </c:scaling>
        <c:delete val="0"/>
        <c:axPos val="l"/>
        <c:majorGridlines>
          <c:spPr>
            <a:ln w="3175" cap="flat" cmpd="sng" algn="ctr">
              <a:noFill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accent2"/>
                    </a:solidFill>
                    <a:latin typeface="+mn-lt"/>
                    <a:ea typeface="+mn-ea"/>
                    <a:cs typeface="+mn-cs"/>
                  </a:defRPr>
                </a:pPr>
                <a:r>
                  <a:rPr lang="en-US" sz="1400" b="1" dirty="0">
                    <a:solidFill>
                      <a:schemeClr val="accent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% of Population</a:t>
                </a:r>
              </a:p>
            </c:rich>
          </c:tx>
          <c:layout>
            <c:manualLayout>
              <c:xMode val="edge"/>
              <c:yMode val="edge"/>
              <c:x val="1.7970799524326758E-2"/>
              <c:y val="0.40092002050799025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600" b="0" i="0" u="none" strike="noStrike" kern="1200" baseline="0">
                  <a:solidFill>
                    <a:schemeClr val="accent2"/>
                  </a:solidFill>
                  <a:latin typeface="+mn-lt"/>
                  <a:ea typeface="+mn-ea"/>
                  <a:cs typeface="+mn-cs"/>
                </a:defRPr>
              </a:pPr>
              <a:endParaRPr lang="en-US"/>
            </a:p>
          </c:txPr>
        </c:title>
        <c:numFmt formatCode="General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409092888"/>
        <c:crosses val="autoZero"/>
        <c:crossBetween val="midCat"/>
        <c:majorUnit val="10"/>
      </c:valAx>
      <c:spPr>
        <a:noFill/>
        <a:ln>
          <a:noFill/>
        </a:ln>
        <a:effectLst/>
      </c:spPr>
    </c:plotArea>
    <c:legend>
      <c:legendPos val="tr"/>
      <c:legendEntry>
        <c:idx val="0"/>
        <c:txPr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</c:legendEntry>
      <c:legendEntry>
        <c:idx val="1"/>
        <c:txPr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</c:legendEntry>
      <c:legendEntry>
        <c:idx val="2"/>
        <c:txPr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</c:legendEntry>
      <c:legendEntry>
        <c:idx val="3"/>
        <c:txPr>
          <a:bodyPr rot="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</c:legendEntry>
      <c:layout>
        <c:manualLayout>
          <c:xMode val="edge"/>
          <c:yMode val="edge"/>
          <c:x val="0.74844808589388967"/>
          <c:y val="0.15939667906202559"/>
          <c:w val="0.24415957481511852"/>
          <c:h val="0.2557856203937241"/>
        </c:manualLayout>
      </c:layout>
      <c:overlay val="0"/>
      <c:spPr>
        <a:solidFill>
          <a:schemeClr val="bg1">
            <a:lumMod val="95000"/>
          </a:schemeClr>
        </a:solidFill>
        <a:ln>
          <a:solidFill>
            <a:schemeClr val="bg1">
              <a:lumMod val="50000"/>
            </a:schemeClr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600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zero"/>
    <c:showDLblsOverMax val="0"/>
  </c:chart>
  <c:spPr>
    <a:solidFill>
      <a:schemeClr val="bg1"/>
    </a:solidFill>
    <a:ln w="19050"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0461811023622047"/>
          <c:y val="3.6310458394805747E-2"/>
          <c:w val="0.88498840769903764"/>
          <c:h val="0.80056799231335873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'Sheet2 (2)'!$C$1</c:f>
              <c:strCache>
                <c:ptCount val="1"/>
                <c:pt idx="0">
                  <c:v>Immigrant Children as a Share of All Children</c:v>
                </c:pt>
              </c:strCache>
            </c:strRef>
          </c:tx>
          <c:spPr>
            <a:solidFill>
              <a:srgbClr val="F5AA2C"/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6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'Sheet2 (2)'!$B$2:$B$15</c:f>
              <c:strCache>
                <c:ptCount val="14"/>
                <c:pt idx="0">
                  <c:v>1920</c:v>
                </c:pt>
                <c:pt idx="1">
                  <c:v>1930</c:v>
                </c:pt>
                <c:pt idx="2">
                  <c:v>1940</c:v>
                </c:pt>
                <c:pt idx="3">
                  <c:v>1950</c:v>
                </c:pt>
                <c:pt idx="4">
                  <c:v>1960</c:v>
                </c:pt>
                <c:pt idx="5">
                  <c:v>1970</c:v>
                </c:pt>
                <c:pt idx="6">
                  <c:v>1980</c:v>
                </c:pt>
                <c:pt idx="7">
                  <c:v>1990</c:v>
                </c:pt>
                <c:pt idx="8">
                  <c:v>2000</c:v>
                </c:pt>
                <c:pt idx="9">
                  <c:v>2009</c:v>
                </c:pt>
                <c:pt idx="10">
                  <c:v>2020</c:v>
                </c:pt>
                <c:pt idx="11">
                  <c:v>2030</c:v>
                </c:pt>
                <c:pt idx="12">
                  <c:v>2040</c:v>
                </c:pt>
                <c:pt idx="13">
                  <c:v>2050</c:v>
                </c:pt>
              </c:strCache>
            </c:strRef>
          </c:cat>
          <c:val>
            <c:numRef>
              <c:f>'Sheet2 (2)'!$C$2:$C$15</c:f>
              <c:numCache>
                <c:formatCode>0%</c:formatCode>
                <c:ptCount val="14"/>
                <c:pt idx="0">
                  <c:v>0.26</c:v>
                </c:pt>
                <c:pt idx="1">
                  <c:v>0.23</c:v>
                </c:pt>
                <c:pt idx="2">
                  <c:v>0.2</c:v>
                </c:pt>
                <c:pt idx="3">
                  <c:v>0.12</c:v>
                </c:pt>
                <c:pt idx="4">
                  <c:v>0.06</c:v>
                </c:pt>
                <c:pt idx="5">
                  <c:v>7.0000000000000007E-2</c:v>
                </c:pt>
                <c:pt idx="6">
                  <c:v>0.09</c:v>
                </c:pt>
                <c:pt idx="7">
                  <c:v>0.12</c:v>
                </c:pt>
                <c:pt idx="8">
                  <c:v>0.18</c:v>
                </c:pt>
                <c:pt idx="9">
                  <c:v>0.23</c:v>
                </c:pt>
                <c:pt idx="10">
                  <c:v>0.27</c:v>
                </c:pt>
                <c:pt idx="11">
                  <c:v>0.28999999999999998</c:v>
                </c:pt>
                <c:pt idx="12">
                  <c:v>0.31</c:v>
                </c:pt>
                <c:pt idx="13">
                  <c:v>0.34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05F-40E8-8293-7A9505E7C808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580020744"/>
        <c:axId val="580021072"/>
      </c:barChart>
      <c:catAx>
        <c:axId val="5800207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2100000" spcFirstLastPara="1" vertOverflow="ellipsis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580021072"/>
        <c:crosses val="autoZero"/>
        <c:auto val="1"/>
        <c:lblAlgn val="ctr"/>
        <c:lblOffset val="100"/>
        <c:noMultiLvlLbl val="0"/>
      </c:catAx>
      <c:valAx>
        <c:axId val="580021072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580020744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 sz="1600"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2755755898315488E-2"/>
          <c:y val="4.6453241106556437E-2"/>
          <c:w val="0.9268506986149081"/>
          <c:h val="0.64754725449121553"/>
        </c:manualLayout>
      </c:layout>
      <c:lineChart>
        <c:grouping val="standard"/>
        <c:varyColors val="0"/>
        <c:ser>
          <c:idx val="0"/>
          <c:order val="0"/>
          <c:tx>
            <c:strRef>
              <c:f>Sheet2!$C$1</c:f>
              <c:strCache>
                <c:ptCount val="1"/>
                <c:pt idx="0">
                  <c:v>Immigrant Children as a Share of All Children</c:v>
                </c:pt>
              </c:strCache>
            </c:strRef>
          </c:tx>
          <c:spPr>
            <a:ln w="63500" cap="rnd">
              <a:solidFill>
                <a:srgbClr val="F5AA2C"/>
              </a:solidFill>
              <a:round/>
            </a:ln>
            <a:effectLst/>
          </c:spPr>
          <c:marker>
            <c:symbol val="circle"/>
            <c:size val="11"/>
            <c:spPr>
              <a:solidFill>
                <a:srgbClr val="F5AA2C"/>
              </a:solidFill>
              <a:ln w="0">
                <a:solidFill>
                  <a:srgbClr val="F5AA2C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3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Sheet2!$B$2:$B$15</c:f>
              <c:strCache>
                <c:ptCount val="14"/>
                <c:pt idx="0">
                  <c:v>1920</c:v>
                </c:pt>
                <c:pt idx="1">
                  <c:v>1930</c:v>
                </c:pt>
                <c:pt idx="2">
                  <c:v>1940</c:v>
                </c:pt>
                <c:pt idx="3">
                  <c:v>1950</c:v>
                </c:pt>
                <c:pt idx="4">
                  <c:v>1960</c:v>
                </c:pt>
                <c:pt idx="5">
                  <c:v>1970</c:v>
                </c:pt>
                <c:pt idx="6">
                  <c:v>1980</c:v>
                </c:pt>
                <c:pt idx="7">
                  <c:v>1990</c:v>
                </c:pt>
                <c:pt idx="8">
                  <c:v>2000</c:v>
                </c:pt>
                <c:pt idx="9">
                  <c:v>2009</c:v>
                </c:pt>
                <c:pt idx="10">
                  <c:v>2020</c:v>
                </c:pt>
                <c:pt idx="11">
                  <c:v>2030</c:v>
                </c:pt>
                <c:pt idx="12">
                  <c:v>2040</c:v>
                </c:pt>
                <c:pt idx="13">
                  <c:v>2050</c:v>
                </c:pt>
              </c:strCache>
            </c:strRef>
          </c:cat>
          <c:val>
            <c:numRef>
              <c:f>Sheet2!$C$2:$C$15</c:f>
              <c:numCache>
                <c:formatCode>0%</c:formatCode>
                <c:ptCount val="14"/>
                <c:pt idx="0">
                  <c:v>0.26</c:v>
                </c:pt>
                <c:pt idx="1">
                  <c:v>0.23</c:v>
                </c:pt>
                <c:pt idx="2">
                  <c:v>0.2</c:v>
                </c:pt>
                <c:pt idx="3">
                  <c:v>0.12</c:v>
                </c:pt>
                <c:pt idx="4">
                  <c:v>0.06</c:v>
                </c:pt>
                <c:pt idx="5">
                  <c:v>7.0000000000000007E-2</c:v>
                </c:pt>
                <c:pt idx="6">
                  <c:v>0.09</c:v>
                </c:pt>
                <c:pt idx="7">
                  <c:v>0.12</c:v>
                </c:pt>
                <c:pt idx="8">
                  <c:v>0.18</c:v>
                </c:pt>
                <c:pt idx="9">
                  <c:v>0.23</c:v>
                </c:pt>
                <c:pt idx="10">
                  <c:v>0.27</c:v>
                </c:pt>
                <c:pt idx="11">
                  <c:v>0.28999999999999998</c:v>
                </c:pt>
                <c:pt idx="12">
                  <c:v>0.31</c:v>
                </c:pt>
                <c:pt idx="13">
                  <c:v>0.34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51E6-4DD7-8E1F-5BA7E5120B59}"/>
            </c:ext>
          </c:extLst>
        </c:ser>
        <c:ser>
          <c:idx val="1"/>
          <c:order val="1"/>
          <c:tx>
            <c:strRef>
              <c:f>Sheet2!$D$1</c:f>
              <c:strCache>
                <c:ptCount val="1"/>
                <c:pt idx="0">
                  <c:v>Total Foreign-Born as Share of Total Population</c:v>
                </c:pt>
              </c:strCache>
            </c:strRef>
          </c:tx>
          <c:spPr>
            <a:ln w="63500" cap="rnd">
              <a:solidFill>
                <a:srgbClr val="00247F"/>
              </a:solidFill>
              <a:round/>
            </a:ln>
            <a:effectLst/>
          </c:spPr>
          <c:marker>
            <c:symbol val="circle"/>
            <c:size val="11"/>
            <c:spPr>
              <a:solidFill>
                <a:srgbClr val="00247F"/>
              </a:solidFill>
              <a:ln w="6350">
                <a:solidFill>
                  <a:srgbClr val="00247F"/>
                </a:solidFill>
              </a:ln>
              <a:effectLst/>
            </c:spPr>
          </c:marker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300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Sheet2!$B$2:$B$15</c:f>
              <c:strCache>
                <c:ptCount val="14"/>
                <c:pt idx="0">
                  <c:v>1920</c:v>
                </c:pt>
                <c:pt idx="1">
                  <c:v>1930</c:v>
                </c:pt>
                <c:pt idx="2">
                  <c:v>1940</c:v>
                </c:pt>
                <c:pt idx="3">
                  <c:v>1950</c:v>
                </c:pt>
                <c:pt idx="4">
                  <c:v>1960</c:v>
                </c:pt>
                <c:pt idx="5">
                  <c:v>1970</c:v>
                </c:pt>
                <c:pt idx="6">
                  <c:v>1980</c:v>
                </c:pt>
                <c:pt idx="7">
                  <c:v>1990</c:v>
                </c:pt>
                <c:pt idx="8">
                  <c:v>2000</c:v>
                </c:pt>
                <c:pt idx="9">
                  <c:v>2009</c:v>
                </c:pt>
                <c:pt idx="10">
                  <c:v>2020</c:v>
                </c:pt>
                <c:pt idx="11">
                  <c:v>2030</c:v>
                </c:pt>
                <c:pt idx="12">
                  <c:v>2040</c:v>
                </c:pt>
                <c:pt idx="13">
                  <c:v>2050</c:v>
                </c:pt>
              </c:strCache>
            </c:strRef>
          </c:cat>
          <c:val>
            <c:numRef>
              <c:f>Sheet2!$D$2:$D$15</c:f>
              <c:numCache>
                <c:formatCode>0%</c:formatCode>
                <c:ptCount val="14"/>
                <c:pt idx="0">
                  <c:v>0.13</c:v>
                </c:pt>
                <c:pt idx="1">
                  <c:v>0.11</c:v>
                </c:pt>
                <c:pt idx="2">
                  <c:v>0.09</c:v>
                </c:pt>
                <c:pt idx="3">
                  <c:v>7.0000000000000007E-2</c:v>
                </c:pt>
                <c:pt idx="4">
                  <c:v>0.05</c:v>
                </c:pt>
                <c:pt idx="5">
                  <c:v>0.05</c:v>
                </c:pt>
                <c:pt idx="6">
                  <c:v>0.06</c:v>
                </c:pt>
                <c:pt idx="7">
                  <c:v>0.08</c:v>
                </c:pt>
                <c:pt idx="8">
                  <c:v>0.11</c:v>
                </c:pt>
                <c:pt idx="9">
                  <c:v>0.13</c:v>
                </c:pt>
                <c:pt idx="10">
                  <c:v>0.15</c:v>
                </c:pt>
                <c:pt idx="11">
                  <c:v>0.16</c:v>
                </c:pt>
                <c:pt idx="12">
                  <c:v>0.17</c:v>
                </c:pt>
                <c:pt idx="13">
                  <c:v>0.19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51E6-4DD7-8E1F-5BA7E5120B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80020744"/>
        <c:axId val="580021072"/>
      </c:lineChart>
      <c:catAx>
        <c:axId val="5800207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580021072"/>
        <c:crosses val="autoZero"/>
        <c:auto val="1"/>
        <c:lblAlgn val="ctr"/>
        <c:lblOffset val="100"/>
        <c:noMultiLvlLbl val="0"/>
      </c:catAx>
      <c:valAx>
        <c:axId val="580021072"/>
        <c:scaling>
          <c:orientation val="minMax"/>
        </c:scaling>
        <c:delete val="0"/>
        <c:axPos val="l"/>
        <c:numFmt formatCode="0%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6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580020744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5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>
      <a:noFill/>
    </a:ln>
    <a:effectLst/>
  </c:spPr>
  <c:txPr>
    <a:bodyPr/>
    <a:lstStyle/>
    <a:p>
      <a:pPr>
        <a:defRPr>
          <a:latin typeface="Arial" panose="020B0604020202020204" pitchFamily="34" charset="0"/>
          <a:cs typeface="Arial" panose="020B0604020202020204" pitchFamily="34" charset="0"/>
        </a:defRPr>
      </a:pPr>
      <a:endParaRPr lang="en-US"/>
    </a:p>
  </c:txPr>
  <c:externalData r:id="rId3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7"/>
    </mc:Choice>
    <mc:Fallback>
      <c:style val="7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022371060069086"/>
          <c:y val="5.9491199148565807E-2"/>
          <c:w val="0.83576769348109681"/>
          <c:h val="0.82934751161465547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Sheet1!$A$2</c:f>
              <c:strCache>
                <c:ptCount val="1"/>
                <c:pt idx="0">
                  <c:v>Percent</c:v>
                </c:pt>
              </c:strCache>
            </c:strRef>
          </c:tx>
          <c:spPr>
            <a:solidFill>
              <a:srgbClr val="70AD47"/>
            </a:solidFill>
            <a:ln>
              <a:solidFill>
                <a:srgbClr val="70AD47"/>
              </a:solidFill>
            </a:ln>
            <a:effectLst/>
          </c:spPr>
          <c:invertIfNegative val="0"/>
          <c:dLbls>
            <c:numFmt formatCode="0.0" sourceLinked="0"/>
            <c:spPr>
              <a:noFill/>
              <a:ln w="37616"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tx1"/>
                    </a:solidFill>
                    <a:latin typeface="+mn-lt"/>
                    <a:ea typeface="Arial"/>
                    <a:cs typeface="Arial"/>
                  </a:defRPr>
                </a:pPr>
                <a:endParaRPr lang="en-US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Sheet1!$B$1:$F$1</c:f>
              <c:numCache>
                <c:formatCode>General</c:formatCode>
                <c:ptCount val="5"/>
                <c:pt idx="0">
                  <c:v>1979</c:v>
                </c:pt>
                <c:pt idx="1">
                  <c:v>1989</c:v>
                </c:pt>
                <c:pt idx="2">
                  <c:v>1999</c:v>
                </c:pt>
                <c:pt idx="3">
                  <c:v>2009</c:v>
                </c:pt>
                <c:pt idx="4">
                  <c:v>2017</c:v>
                </c:pt>
              </c:numCache>
            </c:numRef>
          </c:cat>
          <c:val>
            <c:numRef>
              <c:f>Sheet1!$B$2:$F$2</c:f>
              <c:numCache>
                <c:formatCode>General</c:formatCode>
                <c:ptCount val="5"/>
                <c:pt idx="0">
                  <c:v>8.5</c:v>
                </c:pt>
                <c:pt idx="1">
                  <c:v>12.3</c:v>
                </c:pt>
                <c:pt idx="2">
                  <c:v>16.7</c:v>
                </c:pt>
                <c:pt idx="3">
                  <c:v>21.1</c:v>
                </c:pt>
                <c:pt idx="4">
                  <c:v>22.5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DE51-4082-B5E1-31971666570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302885888"/>
        <c:axId val="302886280"/>
      </c:barChart>
      <c:catAx>
        <c:axId val="302885888"/>
        <c:scaling>
          <c:orientation val="minMax"/>
        </c:scaling>
        <c:delete val="0"/>
        <c:axPos val="b"/>
        <c:numFmt formatCode="General" sourceLinked="1"/>
        <c:majorTickMark val="cross"/>
        <c:minorTickMark val="none"/>
        <c:tickLblPos val="nextTo"/>
        <c:spPr>
          <a:noFill/>
          <a:ln w="4702" cap="flat" cmpd="sng" algn="ctr">
            <a:solidFill>
              <a:schemeClr val="tx1"/>
            </a:solidFill>
            <a:prstDash val="solid"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2000" b="0" i="0" u="none" strike="noStrike" kern="1200" baseline="0">
                <a:solidFill>
                  <a:schemeClr val="accent2"/>
                </a:solidFill>
                <a:latin typeface="+mn-lt"/>
                <a:ea typeface="Arial"/>
                <a:cs typeface="Arial"/>
              </a:defRPr>
            </a:pPr>
            <a:endParaRPr lang="en-US"/>
          </a:p>
        </c:txPr>
        <c:crossAx val="302886280"/>
        <c:crosses val="autoZero"/>
        <c:auto val="0"/>
        <c:lblAlgn val="ctr"/>
        <c:lblOffset val="100"/>
        <c:tickLblSkip val="1"/>
        <c:tickMarkSkip val="1"/>
        <c:noMultiLvlLbl val="0"/>
      </c:catAx>
      <c:valAx>
        <c:axId val="302886280"/>
        <c:scaling>
          <c:orientation val="minMax"/>
          <c:max val="30"/>
          <c:min val="0"/>
        </c:scaling>
        <c:delete val="0"/>
        <c:axPos val="l"/>
        <c:majorGridlines>
          <c:spPr>
            <a:ln w="9525" cap="flat" cmpd="sng" algn="ctr">
              <a:noFill/>
              <a:prstDash val="solid"/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2000" b="0" i="0" u="none" strike="noStrike" kern="1200" baseline="0">
                    <a:solidFill>
                      <a:schemeClr val="accent2"/>
                    </a:solidFill>
                    <a:latin typeface="Alegreya Sans" panose="00000500000000000000" pitchFamily="2" charset="0"/>
                    <a:ea typeface="Arial"/>
                    <a:cs typeface="Arial"/>
                  </a:defRPr>
                </a:pPr>
                <a:r>
                  <a:rPr lang="en-US" sz="2000" b="1" dirty="0">
                    <a:solidFill>
                      <a:schemeClr val="accent2"/>
                    </a:solidFill>
                    <a:latin typeface="Calibri" panose="020F0502020204030204" pitchFamily="34" charset="0"/>
                  </a:rPr>
                  <a:t>Percent</a:t>
                </a:r>
              </a:p>
            </c:rich>
          </c:tx>
          <c:layout>
            <c:manualLayout>
              <c:xMode val="edge"/>
              <c:yMode val="edge"/>
              <c:x val="5.7670034736549136E-3"/>
              <c:y val="0.36678148419148621"/>
            </c:manualLayout>
          </c:layout>
          <c:overlay val="0"/>
          <c:spPr>
            <a:noFill/>
            <a:ln w="37616"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2000" b="0" i="0" u="none" strike="noStrike" kern="1200" baseline="0">
                  <a:solidFill>
                    <a:schemeClr val="accent2"/>
                  </a:solidFill>
                  <a:latin typeface="Alegreya Sans" panose="00000500000000000000" pitchFamily="2" charset="0"/>
                  <a:ea typeface="Arial"/>
                  <a:cs typeface="Arial"/>
                </a:defRPr>
              </a:pPr>
              <a:endParaRPr lang="en-US"/>
            </a:p>
          </c:txPr>
        </c:title>
        <c:numFmt formatCode="General" sourceLinked="1"/>
        <c:majorTickMark val="cross"/>
        <c:minorTickMark val="none"/>
        <c:tickLblPos val="nextTo"/>
        <c:spPr>
          <a:noFill/>
          <a:ln w="4702" cap="flat" cmpd="sng" algn="ctr">
            <a:solidFill>
              <a:schemeClr val="tx1"/>
            </a:solidFill>
            <a:prstDash val="solid"/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2000" b="0" i="0" u="none" strike="noStrike" kern="1200" baseline="0">
                <a:solidFill>
                  <a:schemeClr val="accent2"/>
                </a:solidFill>
                <a:latin typeface="+mn-lt"/>
                <a:ea typeface="Arial"/>
                <a:cs typeface="Arial"/>
              </a:defRPr>
            </a:pPr>
            <a:endParaRPr lang="en-US"/>
          </a:p>
        </c:txPr>
        <c:crossAx val="302885888"/>
        <c:crosses val="autoZero"/>
        <c:crossBetween val="between"/>
        <c:majorUnit val="5"/>
      </c:valAx>
      <c:spPr>
        <a:noFill/>
        <a:ln w="25400"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olid"/>
    </a:ln>
    <a:effectLst/>
  </c:spPr>
  <c:txPr>
    <a:bodyPr/>
    <a:lstStyle/>
    <a:p>
      <a:pPr>
        <a:defRPr sz="1800" b="0" i="0" u="none" strike="noStrike" baseline="0">
          <a:solidFill>
            <a:schemeClr val="tx1"/>
          </a:solidFill>
          <a:latin typeface="Alegreya Sans" panose="00000500000000000000" pitchFamily="2" charset="0"/>
          <a:ea typeface="Arial"/>
          <a:cs typeface="Arial"/>
        </a:defRPr>
      </a:pPr>
      <a:endParaRPr lang="en-US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l">
              <a:defRPr sz="1862" b="0" i="0" u="none" strike="noStrike" kern="1200" spc="0" baseline="0">
                <a:solidFill>
                  <a:schemeClr val="tx2"/>
                </a:solidFill>
                <a:latin typeface="Calibri (Body)"/>
                <a:ea typeface="+mn-ea"/>
                <a:cs typeface="+mn-cs"/>
              </a:defRPr>
            </a:pPr>
            <a:r>
              <a:rPr lang="en-US" sz="2400" b="1" i="0" baseline="0" dirty="0">
                <a:solidFill>
                  <a:schemeClr val="tx2"/>
                </a:solidFill>
                <a:effectLst/>
                <a:latin typeface="Calibri (Body)"/>
                <a:cs typeface="Arial" panose="020B0604020202020204" pitchFamily="34" charset="0"/>
              </a:rPr>
              <a:t>Figure 1. Percent of Persons in the US Living Below the  Poverty Level by Age Group, 1980-2018*</a:t>
            </a:r>
            <a:endParaRPr lang="en-US" sz="2400" dirty="0">
              <a:solidFill>
                <a:schemeClr val="tx2"/>
              </a:solidFill>
              <a:effectLst/>
              <a:latin typeface="Calibri (Body)"/>
              <a:cs typeface="Arial" panose="020B0604020202020204" pitchFamily="34" charset="0"/>
            </a:endParaRPr>
          </a:p>
        </c:rich>
      </c:tx>
      <c:layout>
        <c:manualLayout>
          <c:xMode val="edge"/>
          <c:yMode val="edge"/>
          <c:x val="9.509626138904409E-2"/>
          <c:y val="2.314235150448717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l">
            <a:defRPr sz="1862" b="0" i="0" u="none" strike="noStrike" kern="1200" spc="0" baseline="0">
              <a:solidFill>
                <a:schemeClr val="tx2"/>
              </a:solidFill>
              <a:latin typeface="Calibri (Body)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9.2901278399714002E-2"/>
          <c:y val="0.17639747971461567"/>
          <c:w val="0.86024159919676146"/>
          <c:h val="0.60650828754877095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Children under 18</c:v>
                </c:pt>
              </c:strCache>
            </c:strRef>
          </c:tx>
          <c:spPr>
            <a:ln w="31750" cap="rnd">
              <a:solidFill>
                <a:srgbClr val="70AD47"/>
              </a:solidFill>
              <a:round/>
              <a:headEnd type="none"/>
            </a:ln>
            <a:effectLst/>
          </c:spPr>
          <c:marker>
            <c:symbol val="circle"/>
            <c:size val="5"/>
            <c:spPr>
              <a:solidFill>
                <a:srgbClr val="70AD47"/>
              </a:solidFill>
              <a:ln w="25400" cap="sq">
                <a:solidFill>
                  <a:srgbClr val="70AD47"/>
                </a:solidFill>
              </a:ln>
              <a:effectLst/>
            </c:spPr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E73A-4573-96C5-DF378F573E5C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7F8-4803-9C64-F70024D20093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7F8-4803-9C64-F70024D20093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7F8-4803-9C64-F70024D20093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7F8-4803-9C64-F70024D20093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E73A-4573-96C5-DF378F573E5C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3582-43B0-8466-650DC8BCDC3E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7F8-4803-9C64-F70024D20093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67F8-4803-9C64-F70024D20093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7F8-4803-9C64-F70024D20093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E73A-4573-96C5-DF378F573E5C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67F8-4803-9C64-F70024D20093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3582-43B0-8466-650DC8BCDC3E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67F8-4803-9C64-F70024D20093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67F8-4803-9C64-F70024D20093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E73A-4573-96C5-DF378F573E5C}"/>
                </c:ext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67F8-4803-9C64-F70024D20093}"/>
                </c:ext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67F8-4803-9C64-F70024D20093}"/>
                </c:ext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3582-43B0-8466-650DC8BCDC3E}"/>
                </c:ext>
              </c:extLst>
            </c:dLbl>
            <c:dLbl>
              <c:idx val="1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67F8-4803-9C64-F70024D20093}"/>
                </c:ext>
              </c:extLst>
            </c:dLbl>
            <c:dLbl>
              <c:idx val="2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E73A-4573-96C5-DF378F573E5C}"/>
                </c:ext>
              </c:extLst>
            </c:dLbl>
            <c:dLbl>
              <c:idx val="2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67F8-4803-9C64-F70024D20093}"/>
                </c:ext>
              </c:extLst>
            </c:dLbl>
            <c:dLbl>
              <c:idx val="2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67F8-4803-9C64-F70024D20093}"/>
                </c:ext>
              </c:extLst>
            </c:dLbl>
            <c:dLbl>
              <c:idx val="2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67F8-4803-9C64-F70024D20093}"/>
                </c:ext>
              </c:extLst>
            </c:dLbl>
            <c:dLbl>
              <c:idx val="2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3582-43B0-8466-650DC8BCDC3E}"/>
                </c:ext>
              </c:extLst>
            </c:dLbl>
            <c:dLbl>
              <c:idx val="2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E73A-4573-96C5-DF378F573E5C}"/>
                </c:ext>
              </c:extLst>
            </c:dLbl>
            <c:dLbl>
              <c:idx val="2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67F8-4803-9C64-F70024D20093}"/>
                </c:ext>
              </c:extLst>
            </c:dLbl>
            <c:dLbl>
              <c:idx val="2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67F8-4803-9C64-F70024D20093}"/>
                </c:ext>
              </c:extLst>
            </c:dLbl>
            <c:dLbl>
              <c:idx val="2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67F8-4803-9C64-F70024D20093}"/>
                </c:ext>
              </c:extLst>
            </c:dLbl>
            <c:dLbl>
              <c:idx val="2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67F8-4803-9C64-F70024D20093}"/>
                </c:ext>
              </c:extLst>
            </c:dLbl>
            <c:dLbl>
              <c:idx val="3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67F8-4803-9C64-F70024D20093}"/>
                </c:ext>
              </c:extLst>
            </c:dLbl>
            <c:dLbl>
              <c:idx val="3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67F8-4803-9C64-F70024D20093}"/>
                </c:ext>
              </c:extLst>
            </c:dLbl>
            <c:numFmt formatCode="0.0&quot;%&quot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Sheet1!$A$2:$A$40</c:f>
              <c:numCache>
                <c:formatCode>0</c:formatCode>
                <c:ptCount val="39"/>
                <c:pt idx="0">
                  <c:v>1980</c:v>
                </c:pt>
                <c:pt idx="1">
                  <c:v>1981</c:v>
                </c:pt>
                <c:pt idx="2">
                  <c:v>1982</c:v>
                </c:pt>
                <c:pt idx="3">
                  <c:v>1983</c:v>
                </c:pt>
                <c:pt idx="4">
                  <c:v>1984</c:v>
                </c:pt>
                <c:pt idx="5">
                  <c:v>1985</c:v>
                </c:pt>
                <c:pt idx="6">
                  <c:v>1986</c:v>
                </c:pt>
                <c:pt idx="7">
                  <c:v>1987</c:v>
                </c:pt>
                <c:pt idx="8" formatCode="General">
                  <c:v>1988</c:v>
                </c:pt>
                <c:pt idx="9" formatCode="General">
                  <c:v>1989</c:v>
                </c:pt>
                <c:pt idx="10" formatCode="General">
                  <c:v>1990</c:v>
                </c:pt>
                <c:pt idx="11" formatCode="General">
                  <c:v>1991</c:v>
                </c:pt>
                <c:pt idx="12" formatCode="General">
                  <c:v>1992</c:v>
                </c:pt>
                <c:pt idx="13" formatCode="General">
                  <c:v>1993</c:v>
                </c:pt>
                <c:pt idx="14" formatCode="General">
                  <c:v>1994</c:v>
                </c:pt>
                <c:pt idx="15" formatCode="General">
                  <c:v>1995</c:v>
                </c:pt>
                <c:pt idx="16" formatCode="General">
                  <c:v>1996</c:v>
                </c:pt>
                <c:pt idx="17" formatCode="General">
                  <c:v>1997</c:v>
                </c:pt>
                <c:pt idx="18" formatCode="General">
                  <c:v>1998</c:v>
                </c:pt>
                <c:pt idx="19" formatCode="General">
                  <c:v>1999</c:v>
                </c:pt>
                <c:pt idx="20" formatCode="General">
                  <c:v>2000</c:v>
                </c:pt>
                <c:pt idx="21" formatCode="General">
                  <c:v>2001</c:v>
                </c:pt>
                <c:pt idx="22" formatCode="General">
                  <c:v>2002</c:v>
                </c:pt>
                <c:pt idx="23" formatCode="General">
                  <c:v>2003</c:v>
                </c:pt>
                <c:pt idx="24">
                  <c:v>2004</c:v>
                </c:pt>
                <c:pt idx="25">
                  <c:v>2005</c:v>
                </c:pt>
                <c:pt idx="26">
                  <c:v>2006</c:v>
                </c:pt>
                <c:pt idx="27">
                  <c:v>2007</c:v>
                </c:pt>
                <c:pt idx="28">
                  <c:v>2008</c:v>
                </c:pt>
                <c:pt idx="29">
                  <c:v>2009</c:v>
                </c:pt>
                <c:pt idx="30">
                  <c:v>2010</c:v>
                </c:pt>
                <c:pt idx="31">
                  <c:v>2011</c:v>
                </c:pt>
                <c:pt idx="32">
                  <c:v>2012</c:v>
                </c:pt>
                <c:pt idx="33">
                  <c:v>2013</c:v>
                </c:pt>
                <c:pt idx="34" formatCode="General">
                  <c:v>2014</c:v>
                </c:pt>
                <c:pt idx="35" formatCode="General">
                  <c:v>2015</c:v>
                </c:pt>
                <c:pt idx="36" formatCode="General">
                  <c:v>2016</c:v>
                </c:pt>
                <c:pt idx="37" formatCode="General">
                  <c:v>2017</c:v>
                </c:pt>
                <c:pt idx="38" formatCode="General">
                  <c:v>2018</c:v>
                </c:pt>
              </c:numCache>
            </c:numRef>
          </c:cat>
          <c:val>
            <c:numRef>
              <c:f>Sheet1!$B$2:$B$40</c:f>
              <c:numCache>
                <c:formatCode>0.0</c:formatCode>
                <c:ptCount val="39"/>
                <c:pt idx="0">
                  <c:v>18.3</c:v>
                </c:pt>
                <c:pt idx="1">
                  <c:v>20.02</c:v>
                </c:pt>
                <c:pt idx="2">
                  <c:v>21.89</c:v>
                </c:pt>
                <c:pt idx="3">
                  <c:v>22.32</c:v>
                </c:pt>
                <c:pt idx="4">
                  <c:v>21.49</c:v>
                </c:pt>
                <c:pt idx="5">
                  <c:v>20.69</c:v>
                </c:pt>
                <c:pt idx="6">
                  <c:v>20.46</c:v>
                </c:pt>
                <c:pt idx="7">
                  <c:v>20.29</c:v>
                </c:pt>
                <c:pt idx="8">
                  <c:v>19.5</c:v>
                </c:pt>
                <c:pt idx="9">
                  <c:v>19.600000000000001</c:v>
                </c:pt>
                <c:pt idx="10">
                  <c:v>20.6</c:v>
                </c:pt>
                <c:pt idx="11">
                  <c:v>21.8</c:v>
                </c:pt>
                <c:pt idx="12">
                  <c:v>22.3</c:v>
                </c:pt>
                <c:pt idx="13">
                  <c:v>22.7</c:v>
                </c:pt>
                <c:pt idx="14">
                  <c:v>21.8</c:v>
                </c:pt>
                <c:pt idx="15">
                  <c:v>20.8</c:v>
                </c:pt>
                <c:pt idx="16">
                  <c:v>20.5</c:v>
                </c:pt>
                <c:pt idx="17">
                  <c:v>19.899999999999999</c:v>
                </c:pt>
                <c:pt idx="18">
                  <c:v>18.899999999999999</c:v>
                </c:pt>
                <c:pt idx="19">
                  <c:v>17.100000000000001</c:v>
                </c:pt>
                <c:pt idx="20">
                  <c:v>16.2</c:v>
                </c:pt>
                <c:pt idx="21">
                  <c:v>16.3</c:v>
                </c:pt>
                <c:pt idx="22">
                  <c:v>16.7</c:v>
                </c:pt>
                <c:pt idx="23">
                  <c:v>17.600000000000001</c:v>
                </c:pt>
                <c:pt idx="24">
                  <c:v>17.8</c:v>
                </c:pt>
                <c:pt idx="25">
                  <c:v>17.600000000000001</c:v>
                </c:pt>
                <c:pt idx="26">
                  <c:v>17.399999999999999</c:v>
                </c:pt>
                <c:pt idx="27">
                  <c:v>18</c:v>
                </c:pt>
                <c:pt idx="28">
                  <c:v>19</c:v>
                </c:pt>
                <c:pt idx="29">
                  <c:v>20.7</c:v>
                </c:pt>
                <c:pt idx="30">
                  <c:v>22</c:v>
                </c:pt>
                <c:pt idx="31">
                  <c:v>21.9</c:v>
                </c:pt>
                <c:pt idx="32">
                  <c:v>21.8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A-67F8-4803-9C64-F70024D2009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Adults 18-64</c:v>
                </c:pt>
              </c:strCache>
            </c:strRef>
          </c:tx>
          <c:spPr>
            <a:ln w="31750" cap="rnd">
              <a:solidFill>
                <a:srgbClr val="FFC000"/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rgbClr val="FFC000"/>
              </a:solidFill>
              <a:ln w="25400" cap="sq">
                <a:solidFill>
                  <a:srgbClr val="FFC000"/>
                </a:solidFill>
              </a:ln>
              <a:effectLst/>
            </c:spPr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E73A-4573-96C5-DF378F573E5C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67F8-4803-9C64-F70024D20093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67F8-4803-9C64-F70024D20093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67F8-4803-9C64-F70024D20093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67F8-4803-9C64-F70024D20093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E73A-4573-96C5-DF378F573E5C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3-3582-43B0-8466-650DC8BCDC3E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67F8-4803-9C64-F70024D20093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67F8-4803-9C64-F70024D20093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2-67F8-4803-9C64-F70024D20093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E73A-4573-96C5-DF378F573E5C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3-67F8-4803-9C64-F70024D20093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3582-43B0-8466-650DC8BCDC3E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5-67F8-4803-9C64-F70024D20093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6-67F8-4803-9C64-F70024D20093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3D1B-40FD-9EA1-46440212B50B}"/>
                </c:ext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7-67F8-4803-9C64-F70024D20093}"/>
                </c:ext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8-67F8-4803-9C64-F70024D20093}"/>
                </c:ext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3582-43B0-8466-650DC8BCDC3E}"/>
                </c:ext>
              </c:extLst>
            </c:dLbl>
            <c:dLbl>
              <c:idx val="1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A-67F8-4803-9C64-F70024D20093}"/>
                </c:ext>
              </c:extLst>
            </c:dLbl>
            <c:dLbl>
              <c:idx val="2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E73A-4573-96C5-DF378F573E5C}"/>
                </c:ext>
              </c:extLst>
            </c:dLbl>
            <c:dLbl>
              <c:idx val="2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B-67F8-4803-9C64-F70024D20093}"/>
                </c:ext>
              </c:extLst>
            </c:dLbl>
            <c:dLbl>
              <c:idx val="2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C-67F8-4803-9C64-F70024D20093}"/>
                </c:ext>
              </c:extLst>
            </c:dLbl>
            <c:dLbl>
              <c:idx val="2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D-67F8-4803-9C64-F70024D20093}"/>
                </c:ext>
              </c:extLst>
            </c:dLbl>
            <c:dLbl>
              <c:idx val="2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3582-43B0-8466-650DC8BCDC3E}"/>
                </c:ext>
              </c:extLst>
            </c:dLbl>
            <c:dLbl>
              <c:idx val="2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3D1B-40FD-9EA1-46440212B50B}"/>
                </c:ext>
              </c:extLst>
            </c:dLbl>
            <c:dLbl>
              <c:idx val="2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F-67F8-4803-9C64-F70024D20093}"/>
                </c:ext>
              </c:extLst>
            </c:dLbl>
            <c:dLbl>
              <c:idx val="2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0-67F8-4803-9C64-F70024D20093}"/>
                </c:ext>
              </c:extLst>
            </c:dLbl>
            <c:dLbl>
              <c:idx val="2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1-67F8-4803-9C64-F70024D20093}"/>
                </c:ext>
              </c:extLst>
            </c:dLbl>
            <c:dLbl>
              <c:idx val="2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2-67F8-4803-9C64-F70024D20093}"/>
                </c:ext>
              </c:extLst>
            </c:dLbl>
            <c:dLbl>
              <c:idx val="30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3D1B-40FD-9EA1-46440212B50B}"/>
                </c:ext>
              </c:extLst>
            </c:dLbl>
            <c:dLbl>
              <c:idx val="3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3-67F8-4803-9C64-F70024D20093}"/>
                </c:ext>
              </c:extLst>
            </c:dLbl>
            <c:dLbl>
              <c:idx val="3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4-67F8-4803-9C64-F70024D20093}"/>
                </c:ext>
              </c:extLst>
            </c:dLbl>
            <c:numFmt formatCode="0.0&quot;%&quot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Sheet1!$A$2:$A$40</c:f>
              <c:numCache>
                <c:formatCode>0</c:formatCode>
                <c:ptCount val="39"/>
                <c:pt idx="0">
                  <c:v>1980</c:v>
                </c:pt>
                <c:pt idx="1">
                  <c:v>1981</c:v>
                </c:pt>
                <c:pt idx="2">
                  <c:v>1982</c:v>
                </c:pt>
                <c:pt idx="3">
                  <c:v>1983</c:v>
                </c:pt>
                <c:pt idx="4">
                  <c:v>1984</c:v>
                </c:pt>
                <c:pt idx="5">
                  <c:v>1985</c:v>
                </c:pt>
                <c:pt idx="6">
                  <c:v>1986</c:v>
                </c:pt>
                <c:pt idx="7">
                  <c:v>1987</c:v>
                </c:pt>
                <c:pt idx="8" formatCode="General">
                  <c:v>1988</c:v>
                </c:pt>
                <c:pt idx="9" formatCode="General">
                  <c:v>1989</c:v>
                </c:pt>
                <c:pt idx="10" formatCode="General">
                  <c:v>1990</c:v>
                </c:pt>
                <c:pt idx="11" formatCode="General">
                  <c:v>1991</c:v>
                </c:pt>
                <c:pt idx="12" formatCode="General">
                  <c:v>1992</c:v>
                </c:pt>
                <c:pt idx="13" formatCode="General">
                  <c:v>1993</c:v>
                </c:pt>
                <c:pt idx="14" formatCode="General">
                  <c:v>1994</c:v>
                </c:pt>
                <c:pt idx="15" formatCode="General">
                  <c:v>1995</c:v>
                </c:pt>
                <c:pt idx="16" formatCode="General">
                  <c:v>1996</c:v>
                </c:pt>
                <c:pt idx="17" formatCode="General">
                  <c:v>1997</c:v>
                </c:pt>
                <c:pt idx="18" formatCode="General">
                  <c:v>1998</c:v>
                </c:pt>
                <c:pt idx="19" formatCode="General">
                  <c:v>1999</c:v>
                </c:pt>
                <c:pt idx="20" formatCode="General">
                  <c:v>2000</c:v>
                </c:pt>
                <c:pt idx="21" formatCode="General">
                  <c:v>2001</c:v>
                </c:pt>
                <c:pt idx="22" formatCode="General">
                  <c:v>2002</c:v>
                </c:pt>
                <c:pt idx="23" formatCode="General">
                  <c:v>2003</c:v>
                </c:pt>
                <c:pt idx="24">
                  <c:v>2004</c:v>
                </c:pt>
                <c:pt idx="25">
                  <c:v>2005</c:v>
                </c:pt>
                <c:pt idx="26">
                  <c:v>2006</c:v>
                </c:pt>
                <c:pt idx="27">
                  <c:v>2007</c:v>
                </c:pt>
                <c:pt idx="28">
                  <c:v>2008</c:v>
                </c:pt>
                <c:pt idx="29">
                  <c:v>2009</c:v>
                </c:pt>
                <c:pt idx="30">
                  <c:v>2010</c:v>
                </c:pt>
                <c:pt idx="31">
                  <c:v>2011</c:v>
                </c:pt>
                <c:pt idx="32">
                  <c:v>2012</c:v>
                </c:pt>
                <c:pt idx="33">
                  <c:v>2013</c:v>
                </c:pt>
                <c:pt idx="34" formatCode="General">
                  <c:v>2014</c:v>
                </c:pt>
                <c:pt idx="35" formatCode="General">
                  <c:v>2015</c:v>
                </c:pt>
                <c:pt idx="36" formatCode="General">
                  <c:v>2016</c:v>
                </c:pt>
                <c:pt idx="37" formatCode="General">
                  <c:v>2017</c:v>
                </c:pt>
                <c:pt idx="38" formatCode="General">
                  <c:v>2018</c:v>
                </c:pt>
              </c:numCache>
            </c:numRef>
          </c:cat>
          <c:val>
            <c:numRef>
              <c:f>Sheet1!$C$2:$C$40</c:f>
              <c:numCache>
                <c:formatCode>0.0</c:formatCode>
                <c:ptCount val="39"/>
                <c:pt idx="0">
                  <c:v>10.1</c:v>
                </c:pt>
                <c:pt idx="1">
                  <c:v>11.1</c:v>
                </c:pt>
                <c:pt idx="2">
                  <c:v>12</c:v>
                </c:pt>
                <c:pt idx="3">
                  <c:v>12.4</c:v>
                </c:pt>
                <c:pt idx="4">
                  <c:v>11.7</c:v>
                </c:pt>
                <c:pt idx="5">
                  <c:v>11.3</c:v>
                </c:pt>
                <c:pt idx="6">
                  <c:v>10.8</c:v>
                </c:pt>
                <c:pt idx="7">
                  <c:v>10.6</c:v>
                </c:pt>
                <c:pt idx="8">
                  <c:v>10.5</c:v>
                </c:pt>
                <c:pt idx="9">
                  <c:v>10.199999999999999</c:v>
                </c:pt>
                <c:pt idx="10">
                  <c:v>10.7</c:v>
                </c:pt>
                <c:pt idx="11">
                  <c:v>11.4</c:v>
                </c:pt>
                <c:pt idx="12">
                  <c:v>11.9</c:v>
                </c:pt>
                <c:pt idx="13">
                  <c:v>12.4</c:v>
                </c:pt>
                <c:pt idx="14">
                  <c:v>11.9</c:v>
                </c:pt>
                <c:pt idx="15">
                  <c:v>11.4</c:v>
                </c:pt>
                <c:pt idx="16">
                  <c:v>11.4</c:v>
                </c:pt>
                <c:pt idx="17">
                  <c:v>10.9</c:v>
                </c:pt>
                <c:pt idx="18">
                  <c:v>10.5</c:v>
                </c:pt>
                <c:pt idx="19">
                  <c:v>10.1</c:v>
                </c:pt>
                <c:pt idx="20">
                  <c:v>9.6</c:v>
                </c:pt>
                <c:pt idx="21">
                  <c:v>10.1</c:v>
                </c:pt>
                <c:pt idx="22">
                  <c:v>10.6</c:v>
                </c:pt>
                <c:pt idx="23">
                  <c:v>10.8</c:v>
                </c:pt>
                <c:pt idx="24">
                  <c:v>11.3</c:v>
                </c:pt>
                <c:pt idx="25">
                  <c:v>11.1</c:v>
                </c:pt>
                <c:pt idx="26">
                  <c:v>10.8</c:v>
                </c:pt>
                <c:pt idx="27">
                  <c:v>10.9</c:v>
                </c:pt>
                <c:pt idx="28">
                  <c:v>11.7</c:v>
                </c:pt>
                <c:pt idx="29">
                  <c:v>12.9</c:v>
                </c:pt>
                <c:pt idx="30">
                  <c:v>13.8</c:v>
                </c:pt>
                <c:pt idx="31" formatCode="#,##0.0">
                  <c:v>13.7</c:v>
                </c:pt>
                <c:pt idx="32" formatCode="#,##0.0">
                  <c:v>13.700000000000001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35-67F8-4803-9C64-F70024D2009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Adults 65+</c:v>
                </c:pt>
              </c:strCache>
            </c:strRef>
          </c:tx>
          <c:spPr>
            <a:ln w="31750" cap="rnd">
              <a:solidFill>
                <a:srgbClr val="ED7D31"/>
              </a:solidFill>
              <a:round/>
            </a:ln>
            <a:effectLst/>
          </c:spPr>
          <c:marker>
            <c:symbol val="triangle"/>
            <c:size val="5"/>
            <c:spPr>
              <a:solidFill>
                <a:srgbClr val="ED7D31"/>
              </a:solidFill>
              <a:ln w="25400" cap="sq">
                <a:solidFill>
                  <a:srgbClr val="ED7D31"/>
                </a:solidFill>
              </a:ln>
              <a:effectLst/>
            </c:spPr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3D1B-40FD-9EA1-46440212B50B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6-67F8-4803-9C64-F70024D20093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7-67F8-4803-9C64-F70024D20093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8-67F8-4803-9C64-F70024D20093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9-67F8-4803-9C64-F70024D20093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3D1B-40FD-9EA1-46440212B50B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2-3582-43B0-8466-650DC8BCDC3E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B-67F8-4803-9C64-F70024D20093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C-67F8-4803-9C64-F70024D20093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D-67F8-4803-9C64-F70024D20093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3D1B-40FD-9EA1-46440212B50B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E-67F8-4803-9C64-F70024D20093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3582-43B0-8466-650DC8BCDC3E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0-67F8-4803-9C64-F70024D20093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1-67F8-4803-9C64-F70024D20093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E73A-4573-96C5-DF378F573E5C}"/>
                </c:ext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2-67F8-4803-9C64-F70024D20093}"/>
                </c:ext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3-67F8-4803-9C64-F70024D20093}"/>
                </c:ext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3582-43B0-8466-650DC8BCDC3E}"/>
                </c:ext>
              </c:extLst>
            </c:dLbl>
            <c:dLbl>
              <c:idx val="1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5-67F8-4803-9C64-F70024D20093}"/>
                </c:ext>
              </c:extLst>
            </c:dLbl>
            <c:dLbl>
              <c:idx val="2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3D1B-40FD-9EA1-46440212B50B}"/>
                </c:ext>
              </c:extLst>
            </c:dLbl>
            <c:dLbl>
              <c:idx val="2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6-67F8-4803-9C64-F70024D20093}"/>
                </c:ext>
              </c:extLst>
            </c:dLbl>
            <c:dLbl>
              <c:idx val="2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7-67F8-4803-9C64-F70024D20093}"/>
                </c:ext>
              </c:extLst>
            </c:dLbl>
            <c:dLbl>
              <c:idx val="2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8-67F8-4803-9C64-F70024D20093}"/>
                </c:ext>
              </c:extLst>
            </c:dLbl>
            <c:dLbl>
              <c:idx val="2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3582-43B0-8466-650DC8BCDC3E}"/>
                </c:ext>
              </c:extLst>
            </c:dLbl>
            <c:dLbl>
              <c:idx val="2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2-E73A-4573-96C5-DF378F573E5C}"/>
                </c:ext>
              </c:extLst>
            </c:dLbl>
            <c:dLbl>
              <c:idx val="2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A-67F8-4803-9C64-F70024D20093}"/>
                </c:ext>
              </c:extLst>
            </c:dLbl>
            <c:dLbl>
              <c:idx val="2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B-67F8-4803-9C64-F70024D20093}"/>
                </c:ext>
              </c:extLst>
            </c:dLbl>
            <c:dLbl>
              <c:idx val="2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C-67F8-4803-9C64-F70024D20093}"/>
                </c:ext>
              </c:extLst>
            </c:dLbl>
            <c:dLbl>
              <c:idx val="2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D-67F8-4803-9C64-F70024D20093}"/>
                </c:ext>
              </c:extLst>
            </c:dLbl>
            <c:dLbl>
              <c:idx val="3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E-67F8-4803-9C64-F70024D20093}"/>
                </c:ext>
              </c:extLst>
            </c:dLbl>
            <c:dLbl>
              <c:idx val="3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F-67F8-4803-9C64-F70024D20093}"/>
                </c:ext>
              </c:extLst>
            </c:dLbl>
            <c:numFmt formatCode="0.0&quot;%&quot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Sheet1!$A$2:$A$40</c:f>
              <c:numCache>
                <c:formatCode>0</c:formatCode>
                <c:ptCount val="39"/>
                <c:pt idx="0">
                  <c:v>1980</c:v>
                </c:pt>
                <c:pt idx="1">
                  <c:v>1981</c:v>
                </c:pt>
                <c:pt idx="2">
                  <c:v>1982</c:v>
                </c:pt>
                <c:pt idx="3">
                  <c:v>1983</c:v>
                </c:pt>
                <c:pt idx="4">
                  <c:v>1984</c:v>
                </c:pt>
                <c:pt idx="5">
                  <c:v>1985</c:v>
                </c:pt>
                <c:pt idx="6">
                  <c:v>1986</c:v>
                </c:pt>
                <c:pt idx="7">
                  <c:v>1987</c:v>
                </c:pt>
                <c:pt idx="8" formatCode="General">
                  <c:v>1988</c:v>
                </c:pt>
                <c:pt idx="9" formatCode="General">
                  <c:v>1989</c:v>
                </c:pt>
                <c:pt idx="10" formatCode="General">
                  <c:v>1990</c:v>
                </c:pt>
                <c:pt idx="11" formatCode="General">
                  <c:v>1991</c:v>
                </c:pt>
                <c:pt idx="12" formatCode="General">
                  <c:v>1992</c:v>
                </c:pt>
                <c:pt idx="13" formatCode="General">
                  <c:v>1993</c:v>
                </c:pt>
                <c:pt idx="14" formatCode="General">
                  <c:v>1994</c:v>
                </c:pt>
                <c:pt idx="15" formatCode="General">
                  <c:v>1995</c:v>
                </c:pt>
                <c:pt idx="16" formatCode="General">
                  <c:v>1996</c:v>
                </c:pt>
                <c:pt idx="17" formatCode="General">
                  <c:v>1997</c:v>
                </c:pt>
                <c:pt idx="18" formatCode="General">
                  <c:v>1998</c:v>
                </c:pt>
                <c:pt idx="19" formatCode="General">
                  <c:v>1999</c:v>
                </c:pt>
                <c:pt idx="20" formatCode="General">
                  <c:v>2000</c:v>
                </c:pt>
                <c:pt idx="21" formatCode="General">
                  <c:v>2001</c:v>
                </c:pt>
                <c:pt idx="22" formatCode="General">
                  <c:v>2002</c:v>
                </c:pt>
                <c:pt idx="23" formatCode="General">
                  <c:v>2003</c:v>
                </c:pt>
                <c:pt idx="24">
                  <c:v>2004</c:v>
                </c:pt>
                <c:pt idx="25">
                  <c:v>2005</c:v>
                </c:pt>
                <c:pt idx="26">
                  <c:v>2006</c:v>
                </c:pt>
                <c:pt idx="27">
                  <c:v>2007</c:v>
                </c:pt>
                <c:pt idx="28">
                  <c:v>2008</c:v>
                </c:pt>
                <c:pt idx="29">
                  <c:v>2009</c:v>
                </c:pt>
                <c:pt idx="30">
                  <c:v>2010</c:v>
                </c:pt>
                <c:pt idx="31">
                  <c:v>2011</c:v>
                </c:pt>
                <c:pt idx="32">
                  <c:v>2012</c:v>
                </c:pt>
                <c:pt idx="33">
                  <c:v>2013</c:v>
                </c:pt>
                <c:pt idx="34" formatCode="General">
                  <c:v>2014</c:v>
                </c:pt>
                <c:pt idx="35" formatCode="General">
                  <c:v>2015</c:v>
                </c:pt>
                <c:pt idx="36" formatCode="General">
                  <c:v>2016</c:v>
                </c:pt>
                <c:pt idx="37" formatCode="General">
                  <c:v>2017</c:v>
                </c:pt>
                <c:pt idx="38" formatCode="General">
                  <c:v>2018</c:v>
                </c:pt>
              </c:numCache>
            </c:numRef>
          </c:cat>
          <c:val>
            <c:numRef>
              <c:f>Sheet1!$D$2:$D$40</c:f>
              <c:numCache>
                <c:formatCode>0.0</c:formatCode>
                <c:ptCount val="39"/>
                <c:pt idx="0">
                  <c:v>15.7</c:v>
                </c:pt>
                <c:pt idx="1">
                  <c:v>15.3</c:v>
                </c:pt>
                <c:pt idx="2">
                  <c:v>14.6</c:v>
                </c:pt>
                <c:pt idx="3">
                  <c:v>13.8</c:v>
                </c:pt>
                <c:pt idx="4">
                  <c:v>12.4</c:v>
                </c:pt>
                <c:pt idx="5">
                  <c:v>12.6</c:v>
                </c:pt>
                <c:pt idx="6">
                  <c:v>12.4</c:v>
                </c:pt>
                <c:pt idx="7">
                  <c:v>12.5</c:v>
                </c:pt>
                <c:pt idx="8">
                  <c:v>12</c:v>
                </c:pt>
                <c:pt idx="9">
                  <c:v>11.4</c:v>
                </c:pt>
                <c:pt idx="10">
                  <c:v>12.2</c:v>
                </c:pt>
                <c:pt idx="11">
                  <c:v>12.4</c:v>
                </c:pt>
                <c:pt idx="12">
                  <c:v>12.9</c:v>
                </c:pt>
                <c:pt idx="13">
                  <c:v>12.2</c:v>
                </c:pt>
                <c:pt idx="14">
                  <c:v>11.7</c:v>
                </c:pt>
                <c:pt idx="15">
                  <c:v>10.5</c:v>
                </c:pt>
                <c:pt idx="16">
                  <c:v>10.8</c:v>
                </c:pt>
                <c:pt idx="17">
                  <c:v>10.5</c:v>
                </c:pt>
                <c:pt idx="18">
                  <c:v>10.5</c:v>
                </c:pt>
                <c:pt idx="19">
                  <c:v>9.6999999999999993</c:v>
                </c:pt>
                <c:pt idx="20">
                  <c:v>9.9</c:v>
                </c:pt>
                <c:pt idx="21">
                  <c:v>10.1</c:v>
                </c:pt>
                <c:pt idx="22">
                  <c:v>10.4</c:v>
                </c:pt>
                <c:pt idx="23">
                  <c:v>10.199999999999999</c:v>
                </c:pt>
                <c:pt idx="24">
                  <c:v>9.8000000000000007</c:v>
                </c:pt>
                <c:pt idx="25">
                  <c:v>10.1</c:v>
                </c:pt>
                <c:pt idx="26">
                  <c:v>9.4</c:v>
                </c:pt>
                <c:pt idx="27">
                  <c:v>9.6999999999999993</c:v>
                </c:pt>
                <c:pt idx="28">
                  <c:v>9.6999999999999993</c:v>
                </c:pt>
                <c:pt idx="29">
                  <c:v>8.9</c:v>
                </c:pt>
                <c:pt idx="30">
                  <c:v>8.9</c:v>
                </c:pt>
                <c:pt idx="31" formatCode="#,##0.0">
                  <c:v>8.6999999999999993</c:v>
                </c:pt>
                <c:pt idx="32" formatCode="#,##0.0">
                  <c:v>9.1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50-67F8-4803-9C64-F70024D20093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Column1</c:v>
                </c:pt>
              </c:strCache>
            </c:strRef>
          </c:tx>
          <c:spPr>
            <a:ln w="31750" cap="rnd">
              <a:solidFill>
                <a:srgbClr val="70AD47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70AD47"/>
              </a:solidFill>
              <a:ln w="25400" cap="sq">
                <a:solidFill>
                  <a:srgbClr val="70AD47"/>
                </a:solidFill>
              </a:ln>
              <a:effectLst/>
            </c:spPr>
          </c:marker>
          <c:dPt>
            <c:idx val="33"/>
            <c:marker>
              <c:symbol val="circle"/>
              <c:size val="5"/>
              <c:spPr>
                <a:solidFill>
                  <a:srgbClr val="70AD47"/>
                </a:solidFill>
                <a:ln w="25400" cap="sq">
                  <a:solidFill>
                    <a:srgbClr val="70AD47"/>
                  </a:solidFill>
                </a:ln>
                <a:effectLst/>
              </c:spPr>
            </c:marker>
            <c:bubble3D val="0"/>
            <c:spPr>
              <a:ln w="31750" cap="rnd">
                <a:solidFill>
                  <a:srgbClr val="70AD47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52-67F8-4803-9C64-F70024D20093}"/>
              </c:ext>
            </c:extLst>
          </c:dPt>
          <c:dPt>
            <c:idx val="34"/>
            <c:marker>
              <c:symbol val="circle"/>
              <c:size val="5"/>
              <c:spPr>
                <a:solidFill>
                  <a:srgbClr val="70AD47"/>
                </a:solidFill>
                <a:ln w="25400" cap="sq">
                  <a:solidFill>
                    <a:srgbClr val="70AD47"/>
                  </a:solidFill>
                </a:ln>
                <a:effectLst/>
              </c:spPr>
            </c:marker>
            <c:bubble3D val="0"/>
            <c:spPr>
              <a:ln w="31750" cap="rnd">
                <a:solidFill>
                  <a:srgbClr val="70AD47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54-67F8-4803-9C64-F70024D20093}"/>
              </c:ext>
            </c:extLst>
          </c:dPt>
          <c:dPt>
            <c:idx val="35"/>
            <c:marker>
              <c:symbol val="circle"/>
              <c:size val="5"/>
              <c:spPr>
                <a:solidFill>
                  <a:srgbClr val="70AD47"/>
                </a:solidFill>
                <a:ln w="25400" cap="sq">
                  <a:solidFill>
                    <a:srgbClr val="70AD47"/>
                  </a:solidFill>
                </a:ln>
                <a:effectLst/>
              </c:spPr>
            </c:marker>
            <c:bubble3D val="0"/>
            <c:spPr>
              <a:ln w="31750" cap="rnd">
                <a:solidFill>
                  <a:srgbClr val="70AD47"/>
                </a:solidFill>
                <a:round/>
                <a:tailEnd type="none" w="med" len="med"/>
              </a:ln>
              <a:effectLst/>
            </c:spPr>
            <c:extLst>
              <c:ext xmlns:c16="http://schemas.microsoft.com/office/drawing/2014/chart" uri="{C3380CC4-5D6E-409C-BE32-E72D297353CC}">
                <c16:uniqueId val="{00000005-6677-4223-8075-96C472CEC4C0}"/>
              </c:ext>
            </c:extLst>
          </c:dPt>
          <c:dPt>
            <c:idx val="36"/>
            <c:marker>
              <c:symbol val="circle"/>
              <c:size val="5"/>
              <c:spPr>
                <a:solidFill>
                  <a:srgbClr val="70AD47"/>
                </a:solidFill>
                <a:ln w="25400" cap="sq">
                  <a:solidFill>
                    <a:srgbClr val="70AD47"/>
                  </a:solidFill>
                </a:ln>
                <a:effectLst/>
              </c:spPr>
            </c:marker>
            <c:bubble3D val="0"/>
            <c:spPr>
              <a:ln w="31750" cap="rnd">
                <a:solidFill>
                  <a:srgbClr val="70AD47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3-F80A-4000-90AA-68E6DEF887B8}"/>
              </c:ext>
            </c:extLst>
          </c:dPt>
          <c:dPt>
            <c:idx val="37"/>
            <c:marker>
              <c:symbol val="circle"/>
              <c:size val="5"/>
              <c:spPr>
                <a:solidFill>
                  <a:srgbClr val="70AD47"/>
                </a:solidFill>
                <a:ln w="25400" cap="sq">
                  <a:solidFill>
                    <a:srgbClr val="70AD47"/>
                  </a:solidFill>
                </a:ln>
                <a:effectLst/>
              </c:spPr>
            </c:marker>
            <c:bubble3D val="0"/>
            <c:spPr>
              <a:ln w="31750" cap="rnd">
                <a:solidFill>
                  <a:srgbClr val="70AD47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4-3582-43B0-8466-650DC8BCDC3E}"/>
              </c:ext>
            </c:extLst>
          </c:dPt>
          <c:dLbls>
            <c:dLbl>
              <c:idx val="37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3582-43B0-8466-650DC8BCDC3E}"/>
                </c:ext>
              </c:extLst>
            </c:dLbl>
            <c:numFmt formatCode="0.0&quot;%&quot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Sheet1!$A$2:$A$40</c:f>
              <c:numCache>
                <c:formatCode>0</c:formatCode>
                <c:ptCount val="39"/>
                <c:pt idx="0">
                  <c:v>1980</c:v>
                </c:pt>
                <c:pt idx="1">
                  <c:v>1981</c:v>
                </c:pt>
                <c:pt idx="2">
                  <c:v>1982</c:v>
                </c:pt>
                <c:pt idx="3">
                  <c:v>1983</c:v>
                </c:pt>
                <c:pt idx="4">
                  <c:v>1984</c:v>
                </c:pt>
                <c:pt idx="5">
                  <c:v>1985</c:v>
                </c:pt>
                <c:pt idx="6">
                  <c:v>1986</c:v>
                </c:pt>
                <c:pt idx="7">
                  <c:v>1987</c:v>
                </c:pt>
                <c:pt idx="8" formatCode="General">
                  <c:v>1988</c:v>
                </c:pt>
                <c:pt idx="9" formatCode="General">
                  <c:v>1989</c:v>
                </c:pt>
                <c:pt idx="10" formatCode="General">
                  <c:v>1990</c:v>
                </c:pt>
                <c:pt idx="11" formatCode="General">
                  <c:v>1991</c:v>
                </c:pt>
                <c:pt idx="12" formatCode="General">
                  <c:v>1992</c:v>
                </c:pt>
                <c:pt idx="13" formatCode="General">
                  <c:v>1993</c:v>
                </c:pt>
                <c:pt idx="14" formatCode="General">
                  <c:v>1994</c:v>
                </c:pt>
                <c:pt idx="15" formatCode="General">
                  <c:v>1995</c:v>
                </c:pt>
                <c:pt idx="16" formatCode="General">
                  <c:v>1996</c:v>
                </c:pt>
                <c:pt idx="17" formatCode="General">
                  <c:v>1997</c:v>
                </c:pt>
                <c:pt idx="18" formatCode="General">
                  <c:v>1998</c:v>
                </c:pt>
                <c:pt idx="19" formatCode="General">
                  <c:v>1999</c:v>
                </c:pt>
                <c:pt idx="20" formatCode="General">
                  <c:v>2000</c:v>
                </c:pt>
                <c:pt idx="21" formatCode="General">
                  <c:v>2001</c:v>
                </c:pt>
                <c:pt idx="22" formatCode="General">
                  <c:v>2002</c:v>
                </c:pt>
                <c:pt idx="23" formatCode="General">
                  <c:v>2003</c:v>
                </c:pt>
                <c:pt idx="24">
                  <c:v>2004</c:v>
                </c:pt>
                <c:pt idx="25">
                  <c:v>2005</c:v>
                </c:pt>
                <c:pt idx="26">
                  <c:v>2006</c:v>
                </c:pt>
                <c:pt idx="27">
                  <c:v>2007</c:v>
                </c:pt>
                <c:pt idx="28">
                  <c:v>2008</c:v>
                </c:pt>
                <c:pt idx="29">
                  <c:v>2009</c:v>
                </c:pt>
                <c:pt idx="30">
                  <c:v>2010</c:v>
                </c:pt>
                <c:pt idx="31">
                  <c:v>2011</c:v>
                </c:pt>
                <c:pt idx="32">
                  <c:v>2012</c:v>
                </c:pt>
                <c:pt idx="33">
                  <c:v>2013</c:v>
                </c:pt>
                <c:pt idx="34" formatCode="General">
                  <c:v>2014</c:v>
                </c:pt>
                <c:pt idx="35" formatCode="General">
                  <c:v>2015</c:v>
                </c:pt>
                <c:pt idx="36" formatCode="General">
                  <c:v>2016</c:v>
                </c:pt>
                <c:pt idx="37" formatCode="General">
                  <c:v>2017</c:v>
                </c:pt>
                <c:pt idx="38" formatCode="General">
                  <c:v>2018</c:v>
                </c:pt>
              </c:numCache>
            </c:numRef>
          </c:cat>
          <c:val>
            <c:numRef>
              <c:f>Sheet1!$E$2:$E$40</c:f>
              <c:numCache>
                <c:formatCode>General</c:formatCode>
                <c:ptCount val="39"/>
                <c:pt idx="33">
                  <c:v>21.5</c:v>
                </c:pt>
                <c:pt idx="34">
                  <c:v>21.1</c:v>
                </c:pt>
                <c:pt idx="35">
                  <c:v>19.7</c:v>
                </c:pt>
                <c:pt idx="36">
                  <c:v>18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55-67F8-4803-9C64-F70024D20093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Column2</c:v>
                </c:pt>
              </c:strCache>
            </c:strRef>
          </c:tx>
          <c:spPr>
            <a:ln w="31750" cap="rnd">
              <a:solidFill>
                <a:schemeClr val="accent5"/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rgbClr val="FFC000"/>
              </a:solidFill>
              <a:ln w="25400" cap="sq">
                <a:solidFill>
                  <a:srgbClr val="FFC000"/>
                </a:solidFill>
              </a:ln>
              <a:effectLst/>
            </c:spPr>
          </c:marker>
          <c:dPt>
            <c:idx val="33"/>
            <c:marker>
              <c:symbol val="square"/>
              <c:size val="5"/>
              <c:spPr>
                <a:solidFill>
                  <a:srgbClr val="FFC000"/>
                </a:solidFill>
                <a:ln w="25400" cap="sq">
                  <a:solidFill>
                    <a:srgbClr val="FFC000"/>
                  </a:solidFill>
                </a:ln>
                <a:effectLst/>
              </c:spPr>
            </c:marker>
            <c:bubble3D val="0"/>
            <c:spPr>
              <a:ln w="31750" cap="rnd">
                <a:solidFill>
                  <a:srgbClr val="FFC000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57-67F8-4803-9C64-F70024D20093}"/>
              </c:ext>
            </c:extLst>
          </c:dPt>
          <c:dPt>
            <c:idx val="34"/>
            <c:marker>
              <c:symbol val="square"/>
              <c:size val="5"/>
              <c:spPr>
                <a:solidFill>
                  <a:srgbClr val="FFC000"/>
                </a:solidFill>
                <a:ln w="25400" cap="sq">
                  <a:solidFill>
                    <a:srgbClr val="FFC000"/>
                  </a:solidFill>
                </a:ln>
                <a:effectLst/>
              </c:spPr>
            </c:marker>
            <c:bubble3D val="0"/>
            <c:spPr>
              <a:ln w="31750" cap="rnd">
                <a:solidFill>
                  <a:srgbClr val="FFC000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59-67F8-4803-9C64-F70024D20093}"/>
              </c:ext>
            </c:extLst>
          </c:dPt>
          <c:dPt>
            <c:idx val="35"/>
            <c:marker>
              <c:symbol val="square"/>
              <c:size val="5"/>
              <c:spPr>
                <a:solidFill>
                  <a:srgbClr val="FFC000"/>
                </a:solidFill>
                <a:ln w="25400" cap="sq">
                  <a:solidFill>
                    <a:srgbClr val="FFC000"/>
                  </a:solidFill>
                  <a:tailEnd type="none"/>
                </a:ln>
                <a:effectLst>
                  <a:outerShdw blurRad="50800" dist="50800" dir="5400000" sx="1000" sy="1000" algn="ctr" rotWithShape="0">
                    <a:srgbClr val="000000">
                      <a:alpha val="43137"/>
                    </a:srgbClr>
                  </a:outerShdw>
                </a:effectLst>
              </c:spPr>
            </c:marker>
            <c:bubble3D val="0"/>
            <c:spPr>
              <a:ln w="31750" cap="rnd">
                <a:solidFill>
                  <a:srgbClr val="FFC000"/>
                </a:solidFill>
                <a:round/>
                <a:headEnd w="lg" len="med"/>
                <a:tailEnd w="med" len="med"/>
              </a:ln>
              <a:effectLst>
                <a:outerShdw blurRad="50800" dist="50800" dir="5400000" sx="1000" sy="1000" algn="ctr" rotWithShape="0">
                  <a:srgbClr val="000000">
                    <a:alpha val="43137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6677-4223-8075-96C472CEC4C0}"/>
              </c:ext>
            </c:extLst>
          </c:dPt>
          <c:dLbls>
            <c:dLbl>
              <c:idx val="37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5-3582-43B0-8466-650DC8BCDC3E}"/>
                </c:ext>
              </c:extLst>
            </c:dLbl>
            <c:numFmt formatCode="0.0&quot;%&quot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Sheet1!$A$2:$A$40</c:f>
              <c:numCache>
                <c:formatCode>0</c:formatCode>
                <c:ptCount val="39"/>
                <c:pt idx="0">
                  <c:v>1980</c:v>
                </c:pt>
                <c:pt idx="1">
                  <c:v>1981</c:v>
                </c:pt>
                <c:pt idx="2">
                  <c:v>1982</c:v>
                </c:pt>
                <c:pt idx="3">
                  <c:v>1983</c:v>
                </c:pt>
                <c:pt idx="4">
                  <c:v>1984</c:v>
                </c:pt>
                <c:pt idx="5">
                  <c:v>1985</c:v>
                </c:pt>
                <c:pt idx="6">
                  <c:v>1986</c:v>
                </c:pt>
                <c:pt idx="7">
                  <c:v>1987</c:v>
                </c:pt>
                <c:pt idx="8" formatCode="General">
                  <c:v>1988</c:v>
                </c:pt>
                <c:pt idx="9" formatCode="General">
                  <c:v>1989</c:v>
                </c:pt>
                <c:pt idx="10" formatCode="General">
                  <c:v>1990</c:v>
                </c:pt>
                <c:pt idx="11" formatCode="General">
                  <c:v>1991</c:v>
                </c:pt>
                <c:pt idx="12" formatCode="General">
                  <c:v>1992</c:v>
                </c:pt>
                <c:pt idx="13" formatCode="General">
                  <c:v>1993</c:v>
                </c:pt>
                <c:pt idx="14" formatCode="General">
                  <c:v>1994</c:v>
                </c:pt>
                <c:pt idx="15" formatCode="General">
                  <c:v>1995</c:v>
                </c:pt>
                <c:pt idx="16" formatCode="General">
                  <c:v>1996</c:v>
                </c:pt>
                <c:pt idx="17" formatCode="General">
                  <c:v>1997</c:v>
                </c:pt>
                <c:pt idx="18" formatCode="General">
                  <c:v>1998</c:v>
                </c:pt>
                <c:pt idx="19" formatCode="General">
                  <c:v>1999</c:v>
                </c:pt>
                <c:pt idx="20" formatCode="General">
                  <c:v>2000</c:v>
                </c:pt>
                <c:pt idx="21" formatCode="General">
                  <c:v>2001</c:v>
                </c:pt>
                <c:pt idx="22" formatCode="General">
                  <c:v>2002</c:v>
                </c:pt>
                <c:pt idx="23" formatCode="General">
                  <c:v>2003</c:v>
                </c:pt>
                <c:pt idx="24">
                  <c:v>2004</c:v>
                </c:pt>
                <c:pt idx="25">
                  <c:v>2005</c:v>
                </c:pt>
                <c:pt idx="26">
                  <c:v>2006</c:v>
                </c:pt>
                <c:pt idx="27">
                  <c:v>2007</c:v>
                </c:pt>
                <c:pt idx="28">
                  <c:v>2008</c:v>
                </c:pt>
                <c:pt idx="29">
                  <c:v>2009</c:v>
                </c:pt>
                <c:pt idx="30">
                  <c:v>2010</c:v>
                </c:pt>
                <c:pt idx="31">
                  <c:v>2011</c:v>
                </c:pt>
                <c:pt idx="32">
                  <c:v>2012</c:v>
                </c:pt>
                <c:pt idx="33">
                  <c:v>2013</c:v>
                </c:pt>
                <c:pt idx="34" formatCode="General">
                  <c:v>2014</c:v>
                </c:pt>
                <c:pt idx="35" formatCode="General">
                  <c:v>2015</c:v>
                </c:pt>
                <c:pt idx="36" formatCode="General">
                  <c:v>2016</c:v>
                </c:pt>
                <c:pt idx="37" formatCode="General">
                  <c:v>2017</c:v>
                </c:pt>
                <c:pt idx="38" formatCode="General">
                  <c:v>2018</c:v>
                </c:pt>
              </c:numCache>
            </c:numRef>
          </c:cat>
          <c:val>
            <c:numRef>
              <c:f>Sheet1!$F$2:$F$40</c:f>
              <c:numCache>
                <c:formatCode>General</c:formatCode>
                <c:ptCount val="39"/>
                <c:pt idx="33">
                  <c:v>13.3</c:v>
                </c:pt>
                <c:pt idx="34">
                  <c:v>13.5</c:v>
                </c:pt>
                <c:pt idx="35">
                  <c:v>12.4</c:v>
                </c:pt>
                <c:pt idx="36">
                  <c:v>11.6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5A-67F8-4803-9C64-F70024D20093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Column3</c:v>
                </c:pt>
              </c:strCache>
            </c:strRef>
          </c:tx>
          <c:spPr>
            <a:ln w="31750" cap="rnd">
              <a:solidFill>
                <a:srgbClr val="ED7D31"/>
              </a:solidFill>
              <a:round/>
            </a:ln>
            <a:effectLst/>
          </c:spPr>
          <c:marker>
            <c:symbol val="triangle"/>
            <c:size val="5"/>
            <c:spPr>
              <a:solidFill>
                <a:srgbClr val="ED7D31"/>
              </a:solidFill>
              <a:ln w="25400" cap="sq">
                <a:solidFill>
                  <a:srgbClr val="ED7D31"/>
                </a:solidFill>
              </a:ln>
              <a:effectLst/>
            </c:spPr>
          </c:marker>
          <c:dPt>
            <c:idx val="33"/>
            <c:marker>
              <c:symbol val="triangle"/>
              <c:size val="5"/>
              <c:spPr>
                <a:solidFill>
                  <a:srgbClr val="ED7D31"/>
                </a:solidFill>
                <a:ln w="25400" cap="sq">
                  <a:solidFill>
                    <a:srgbClr val="ED7D31"/>
                  </a:solidFill>
                </a:ln>
                <a:effectLst/>
              </c:spPr>
            </c:marker>
            <c:bubble3D val="0"/>
            <c:spPr>
              <a:ln w="31750" cap="rnd">
                <a:solidFill>
                  <a:srgbClr val="ED7D3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5C-67F8-4803-9C64-F70024D20093}"/>
              </c:ext>
            </c:extLst>
          </c:dPt>
          <c:dPt>
            <c:idx val="34"/>
            <c:marker>
              <c:symbol val="triangle"/>
              <c:size val="5"/>
              <c:spPr>
                <a:solidFill>
                  <a:srgbClr val="ED7D31"/>
                </a:solidFill>
                <a:ln w="25400" cap="sq">
                  <a:solidFill>
                    <a:srgbClr val="ED7D31"/>
                  </a:solidFill>
                </a:ln>
                <a:effectLst/>
              </c:spPr>
            </c:marker>
            <c:bubble3D val="0"/>
            <c:spPr>
              <a:ln w="31750" cap="rnd">
                <a:solidFill>
                  <a:srgbClr val="ED7D3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5E-67F8-4803-9C64-F70024D20093}"/>
              </c:ext>
            </c:extLst>
          </c:dPt>
          <c:dPt>
            <c:idx val="35"/>
            <c:marker>
              <c:symbol val="triangle"/>
              <c:size val="5"/>
              <c:spPr>
                <a:solidFill>
                  <a:srgbClr val="ED7D31"/>
                </a:solidFill>
                <a:ln w="25400" cap="sq">
                  <a:solidFill>
                    <a:srgbClr val="ED7D31"/>
                  </a:solidFill>
                </a:ln>
                <a:effectLst/>
              </c:spPr>
            </c:marker>
            <c:bubble3D val="0"/>
            <c:spPr>
              <a:ln w="31750" cap="rnd">
                <a:solidFill>
                  <a:srgbClr val="ED7D3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1-6677-4223-8075-96C472CEC4C0}"/>
              </c:ext>
            </c:extLst>
          </c:dPt>
          <c:dLbls>
            <c:dLbl>
              <c:idx val="37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4-3582-43B0-8466-650DC8BCDC3E}"/>
                </c:ext>
              </c:extLst>
            </c:dLbl>
            <c:numFmt formatCode="0.0&quot;%&quot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Sheet1!$A$2:$A$40</c:f>
              <c:numCache>
                <c:formatCode>0</c:formatCode>
                <c:ptCount val="39"/>
                <c:pt idx="0">
                  <c:v>1980</c:v>
                </c:pt>
                <c:pt idx="1">
                  <c:v>1981</c:v>
                </c:pt>
                <c:pt idx="2">
                  <c:v>1982</c:v>
                </c:pt>
                <c:pt idx="3">
                  <c:v>1983</c:v>
                </c:pt>
                <c:pt idx="4">
                  <c:v>1984</c:v>
                </c:pt>
                <c:pt idx="5">
                  <c:v>1985</c:v>
                </c:pt>
                <c:pt idx="6">
                  <c:v>1986</c:v>
                </c:pt>
                <c:pt idx="7">
                  <c:v>1987</c:v>
                </c:pt>
                <c:pt idx="8" formatCode="General">
                  <c:v>1988</c:v>
                </c:pt>
                <c:pt idx="9" formatCode="General">
                  <c:v>1989</c:v>
                </c:pt>
                <c:pt idx="10" formatCode="General">
                  <c:v>1990</c:v>
                </c:pt>
                <c:pt idx="11" formatCode="General">
                  <c:v>1991</c:v>
                </c:pt>
                <c:pt idx="12" formatCode="General">
                  <c:v>1992</c:v>
                </c:pt>
                <c:pt idx="13" formatCode="General">
                  <c:v>1993</c:v>
                </c:pt>
                <c:pt idx="14" formatCode="General">
                  <c:v>1994</c:v>
                </c:pt>
                <c:pt idx="15" formatCode="General">
                  <c:v>1995</c:v>
                </c:pt>
                <c:pt idx="16" formatCode="General">
                  <c:v>1996</c:v>
                </c:pt>
                <c:pt idx="17" formatCode="General">
                  <c:v>1997</c:v>
                </c:pt>
                <c:pt idx="18" formatCode="General">
                  <c:v>1998</c:v>
                </c:pt>
                <c:pt idx="19" formatCode="General">
                  <c:v>1999</c:v>
                </c:pt>
                <c:pt idx="20" formatCode="General">
                  <c:v>2000</c:v>
                </c:pt>
                <c:pt idx="21" formatCode="General">
                  <c:v>2001</c:v>
                </c:pt>
                <c:pt idx="22" formatCode="General">
                  <c:v>2002</c:v>
                </c:pt>
                <c:pt idx="23" formatCode="General">
                  <c:v>2003</c:v>
                </c:pt>
                <c:pt idx="24">
                  <c:v>2004</c:v>
                </c:pt>
                <c:pt idx="25">
                  <c:v>2005</c:v>
                </c:pt>
                <c:pt idx="26">
                  <c:v>2006</c:v>
                </c:pt>
                <c:pt idx="27">
                  <c:v>2007</c:v>
                </c:pt>
                <c:pt idx="28">
                  <c:v>2008</c:v>
                </c:pt>
                <c:pt idx="29">
                  <c:v>2009</c:v>
                </c:pt>
                <c:pt idx="30">
                  <c:v>2010</c:v>
                </c:pt>
                <c:pt idx="31">
                  <c:v>2011</c:v>
                </c:pt>
                <c:pt idx="32">
                  <c:v>2012</c:v>
                </c:pt>
                <c:pt idx="33">
                  <c:v>2013</c:v>
                </c:pt>
                <c:pt idx="34" formatCode="General">
                  <c:v>2014</c:v>
                </c:pt>
                <c:pt idx="35" formatCode="General">
                  <c:v>2015</c:v>
                </c:pt>
                <c:pt idx="36" formatCode="General">
                  <c:v>2016</c:v>
                </c:pt>
                <c:pt idx="37" formatCode="General">
                  <c:v>2017</c:v>
                </c:pt>
                <c:pt idx="38" formatCode="General">
                  <c:v>2018</c:v>
                </c:pt>
              </c:numCache>
            </c:numRef>
          </c:cat>
          <c:val>
            <c:numRef>
              <c:f>Sheet1!$G$2:$G$40</c:f>
              <c:numCache>
                <c:formatCode>General</c:formatCode>
                <c:ptCount val="39"/>
                <c:pt idx="33">
                  <c:v>10.199999999999999</c:v>
                </c:pt>
                <c:pt idx="34">
                  <c:v>10</c:v>
                </c:pt>
                <c:pt idx="35">
                  <c:v>8.8000000000000007</c:v>
                </c:pt>
                <c:pt idx="36">
                  <c:v>9.3000000000000007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5F-67F8-4803-9C64-F70024D20093}"/>
            </c:ext>
          </c:extLst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Column4</c:v>
                </c:pt>
              </c:strCache>
            </c:strRef>
          </c:tx>
          <c:spPr>
            <a:ln w="31750" cap="rnd">
              <a:solidFill>
                <a:srgbClr val="70AD47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70AD47"/>
              </a:solidFill>
              <a:ln w="25400">
                <a:solidFill>
                  <a:srgbClr val="70AD47"/>
                </a:solidFill>
              </a:ln>
              <a:effectLst/>
            </c:spPr>
          </c:marker>
          <c:dLbls>
            <c:dLbl>
              <c:idx val="38"/>
              <c:layout>
                <c:manualLayout>
                  <c:x val="0"/>
                  <c:y val="-3.1563723305087527E-2"/>
                </c:manualLayout>
              </c:layout>
              <c:tx>
                <c:rich>
                  <a:bodyPr/>
                  <a:lstStyle/>
                  <a:p>
                    <a:fld id="{4C3DF09B-7472-4D44-A500-B6E95BAA5E5D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A-C2EF-44F6-BE9B-6F2337902A2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Sheet1!$A$2:$A$40</c:f>
              <c:numCache>
                <c:formatCode>0</c:formatCode>
                <c:ptCount val="39"/>
                <c:pt idx="0">
                  <c:v>1980</c:v>
                </c:pt>
                <c:pt idx="1">
                  <c:v>1981</c:v>
                </c:pt>
                <c:pt idx="2">
                  <c:v>1982</c:v>
                </c:pt>
                <c:pt idx="3">
                  <c:v>1983</c:v>
                </c:pt>
                <c:pt idx="4">
                  <c:v>1984</c:v>
                </c:pt>
                <c:pt idx="5">
                  <c:v>1985</c:v>
                </c:pt>
                <c:pt idx="6">
                  <c:v>1986</c:v>
                </c:pt>
                <c:pt idx="7">
                  <c:v>1987</c:v>
                </c:pt>
                <c:pt idx="8" formatCode="General">
                  <c:v>1988</c:v>
                </c:pt>
                <c:pt idx="9" formatCode="General">
                  <c:v>1989</c:v>
                </c:pt>
                <c:pt idx="10" formatCode="General">
                  <c:v>1990</c:v>
                </c:pt>
                <c:pt idx="11" formatCode="General">
                  <c:v>1991</c:v>
                </c:pt>
                <c:pt idx="12" formatCode="General">
                  <c:v>1992</c:v>
                </c:pt>
                <c:pt idx="13" formatCode="General">
                  <c:v>1993</c:v>
                </c:pt>
                <c:pt idx="14" formatCode="General">
                  <c:v>1994</c:v>
                </c:pt>
                <c:pt idx="15" formatCode="General">
                  <c:v>1995</c:v>
                </c:pt>
                <c:pt idx="16" formatCode="General">
                  <c:v>1996</c:v>
                </c:pt>
                <c:pt idx="17" formatCode="General">
                  <c:v>1997</c:v>
                </c:pt>
                <c:pt idx="18" formatCode="General">
                  <c:v>1998</c:v>
                </c:pt>
                <c:pt idx="19" formatCode="General">
                  <c:v>1999</c:v>
                </c:pt>
                <c:pt idx="20" formatCode="General">
                  <c:v>2000</c:v>
                </c:pt>
                <c:pt idx="21" formatCode="General">
                  <c:v>2001</c:v>
                </c:pt>
                <c:pt idx="22" formatCode="General">
                  <c:v>2002</c:v>
                </c:pt>
                <c:pt idx="23" formatCode="General">
                  <c:v>2003</c:v>
                </c:pt>
                <c:pt idx="24">
                  <c:v>2004</c:v>
                </c:pt>
                <c:pt idx="25">
                  <c:v>2005</c:v>
                </c:pt>
                <c:pt idx="26">
                  <c:v>2006</c:v>
                </c:pt>
                <c:pt idx="27">
                  <c:v>2007</c:v>
                </c:pt>
                <c:pt idx="28">
                  <c:v>2008</c:v>
                </c:pt>
                <c:pt idx="29">
                  <c:v>2009</c:v>
                </c:pt>
                <c:pt idx="30">
                  <c:v>2010</c:v>
                </c:pt>
                <c:pt idx="31">
                  <c:v>2011</c:v>
                </c:pt>
                <c:pt idx="32">
                  <c:v>2012</c:v>
                </c:pt>
                <c:pt idx="33">
                  <c:v>2013</c:v>
                </c:pt>
                <c:pt idx="34" formatCode="General">
                  <c:v>2014</c:v>
                </c:pt>
                <c:pt idx="35" formatCode="General">
                  <c:v>2015</c:v>
                </c:pt>
                <c:pt idx="36" formatCode="General">
                  <c:v>2016</c:v>
                </c:pt>
                <c:pt idx="37" formatCode="General">
                  <c:v>2017</c:v>
                </c:pt>
                <c:pt idx="38" formatCode="General">
                  <c:v>2018</c:v>
                </c:pt>
              </c:numCache>
            </c:numRef>
          </c:cat>
          <c:val>
            <c:numRef>
              <c:f>Sheet1!$H$2:$H$40</c:f>
              <c:numCache>
                <c:formatCode>General</c:formatCode>
                <c:ptCount val="39"/>
                <c:pt idx="37" formatCode="0.0">
                  <c:v>17.399999999999999</c:v>
                </c:pt>
                <c:pt idx="38" formatCode="0.0">
                  <c:v>16.2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6-C2EF-44F6-BE9B-6F2337902A2B}"/>
            </c:ext>
          </c:extLst>
        </c:ser>
        <c:ser>
          <c:idx val="7"/>
          <c:order val="7"/>
          <c:tx>
            <c:strRef>
              <c:f>Sheet1!$I$1</c:f>
              <c:strCache>
                <c:ptCount val="1"/>
                <c:pt idx="0">
                  <c:v>Column5</c:v>
                </c:pt>
              </c:strCache>
            </c:strRef>
          </c:tx>
          <c:spPr>
            <a:ln w="31750" cap="rnd">
              <a:solidFill>
                <a:srgbClr val="FFC000"/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rgbClr val="FFC000"/>
              </a:solidFill>
              <a:ln w="25400" cap="rnd">
                <a:solidFill>
                  <a:srgbClr val="FFC000"/>
                </a:solidFill>
              </a:ln>
              <a:effectLst/>
            </c:spPr>
          </c:marker>
          <c:dLbls>
            <c:dLbl>
              <c:idx val="38"/>
              <c:layout>
                <c:manualLayout>
                  <c:x val="0"/>
                  <c:y val="-2.4800068311140285E-2"/>
                </c:manualLayout>
              </c:layout>
              <c:tx>
                <c:rich>
                  <a:bodyPr rot="0" spcFirstLastPara="1" vertOverflow="ellipsis" vert="horz" wrap="square" lIns="38100" tIns="19050" rIns="38100" bIns="19050" anchor="ctr" anchorCtr="1">
                    <a:spAutoFit/>
                  </a:bodyPr>
                  <a:lstStyle/>
                  <a:p>
                    <a:pPr>
                      <a:defRPr sz="1400" b="1" i="0" u="none" strike="noStrike" kern="1200" baseline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ea typeface="+mn-ea"/>
                        <a:cs typeface="+mn-cs"/>
                      </a:defRPr>
                    </a:pPr>
                    <a:fld id="{4FE4AE74-258F-4B71-9166-C124C988B049}" type="VALUE">
                      <a:rPr lang="en-US" sz="1400" b="1" smtClean="0"/>
                      <a:pPr>
                        <a:defRPr sz="1400" b="1"/>
                      </a:pPr>
                      <a:t>[VALUE]</a:t>
                    </a:fld>
                    <a:r>
                      <a:rPr lang="en-US" sz="1400" b="1" dirty="0"/>
                      <a:t>%</a:t>
                    </a:r>
                  </a:p>
                </c:rich>
              </c:tx>
              <c:spPr>
                <a:noFill/>
                <a:ln>
                  <a:noFill/>
                </a:ln>
                <a:effectLst/>
              </c:spPr>
              <c:txPr>
                <a:bodyPr rot="0" spcFirstLastPara="1" vertOverflow="ellipsis" vert="horz" wrap="square" lIns="38100" tIns="19050" rIns="38100" bIns="19050" anchor="ctr" anchorCtr="1">
                  <a:spAutoFit/>
                </a:bodyPr>
                <a:lstStyle/>
                <a:p>
                  <a:pPr>
                    <a:defRPr sz="1400" b="1" i="0" u="none" strike="noStrike" kern="1200" baseline="0">
                      <a:solidFill>
                        <a:schemeClr val="tx1">
                          <a:lumMod val="75000"/>
                          <a:lumOff val="25000"/>
                        </a:schemeClr>
                      </a:solidFill>
                      <a:latin typeface="+mn-lt"/>
                      <a:ea typeface="+mn-ea"/>
                      <a:cs typeface="+mn-cs"/>
                    </a:defRPr>
                  </a:pPr>
                  <a:endParaRPr lang="en-US"/>
                </a:p>
              </c:txPr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C-C2EF-44F6-BE9B-6F2337902A2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97" b="0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Sheet1!$A$2:$A$40</c:f>
              <c:numCache>
                <c:formatCode>0</c:formatCode>
                <c:ptCount val="39"/>
                <c:pt idx="0">
                  <c:v>1980</c:v>
                </c:pt>
                <c:pt idx="1">
                  <c:v>1981</c:v>
                </c:pt>
                <c:pt idx="2">
                  <c:v>1982</c:v>
                </c:pt>
                <c:pt idx="3">
                  <c:v>1983</c:v>
                </c:pt>
                <c:pt idx="4">
                  <c:v>1984</c:v>
                </c:pt>
                <c:pt idx="5">
                  <c:v>1985</c:v>
                </c:pt>
                <c:pt idx="6">
                  <c:v>1986</c:v>
                </c:pt>
                <c:pt idx="7">
                  <c:v>1987</c:v>
                </c:pt>
                <c:pt idx="8" formatCode="General">
                  <c:v>1988</c:v>
                </c:pt>
                <c:pt idx="9" formatCode="General">
                  <c:v>1989</c:v>
                </c:pt>
                <c:pt idx="10" formatCode="General">
                  <c:v>1990</c:v>
                </c:pt>
                <c:pt idx="11" formatCode="General">
                  <c:v>1991</c:v>
                </c:pt>
                <c:pt idx="12" formatCode="General">
                  <c:v>1992</c:v>
                </c:pt>
                <c:pt idx="13" formatCode="General">
                  <c:v>1993</c:v>
                </c:pt>
                <c:pt idx="14" formatCode="General">
                  <c:v>1994</c:v>
                </c:pt>
                <c:pt idx="15" formatCode="General">
                  <c:v>1995</c:v>
                </c:pt>
                <c:pt idx="16" formatCode="General">
                  <c:v>1996</c:v>
                </c:pt>
                <c:pt idx="17" formatCode="General">
                  <c:v>1997</c:v>
                </c:pt>
                <c:pt idx="18" formatCode="General">
                  <c:v>1998</c:v>
                </c:pt>
                <c:pt idx="19" formatCode="General">
                  <c:v>1999</c:v>
                </c:pt>
                <c:pt idx="20" formatCode="General">
                  <c:v>2000</c:v>
                </c:pt>
                <c:pt idx="21" formatCode="General">
                  <c:v>2001</c:v>
                </c:pt>
                <c:pt idx="22" formatCode="General">
                  <c:v>2002</c:v>
                </c:pt>
                <c:pt idx="23" formatCode="General">
                  <c:v>2003</c:v>
                </c:pt>
                <c:pt idx="24">
                  <c:v>2004</c:v>
                </c:pt>
                <c:pt idx="25">
                  <c:v>2005</c:v>
                </c:pt>
                <c:pt idx="26">
                  <c:v>2006</c:v>
                </c:pt>
                <c:pt idx="27">
                  <c:v>2007</c:v>
                </c:pt>
                <c:pt idx="28">
                  <c:v>2008</c:v>
                </c:pt>
                <c:pt idx="29">
                  <c:v>2009</c:v>
                </c:pt>
                <c:pt idx="30">
                  <c:v>2010</c:v>
                </c:pt>
                <c:pt idx="31">
                  <c:v>2011</c:v>
                </c:pt>
                <c:pt idx="32">
                  <c:v>2012</c:v>
                </c:pt>
                <c:pt idx="33">
                  <c:v>2013</c:v>
                </c:pt>
                <c:pt idx="34" formatCode="General">
                  <c:v>2014</c:v>
                </c:pt>
                <c:pt idx="35" formatCode="General">
                  <c:v>2015</c:v>
                </c:pt>
                <c:pt idx="36" formatCode="General">
                  <c:v>2016</c:v>
                </c:pt>
                <c:pt idx="37" formatCode="General">
                  <c:v>2017</c:v>
                </c:pt>
                <c:pt idx="38" formatCode="General">
                  <c:v>2018</c:v>
                </c:pt>
              </c:numCache>
            </c:numRef>
          </c:cat>
          <c:val>
            <c:numRef>
              <c:f>Sheet1!$I$2:$I$40</c:f>
              <c:numCache>
                <c:formatCode>General</c:formatCode>
                <c:ptCount val="39"/>
                <c:pt idx="37" formatCode="0.0">
                  <c:v>11.1</c:v>
                </c:pt>
                <c:pt idx="38" formatCode="0.0">
                  <c:v>10.7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7-C2EF-44F6-BE9B-6F2337902A2B}"/>
            </c:ext>
          </c:extLst>
        </c:ser>
        <c:ser>
          <c:idx val="8"/>
          <c:order val="8"/>
          <c:tx>
            <c:strRef>
              <c:f>Sheet1!$J$1</c:f>
              <c:strCache>
                <c:ptCount val="1"/>
                <c:pt idx="0">
                  <c:v>Column6</c:v>
                </c:pt>
              </c:strCache>
            </c:strRef>
          </c:tx>
          <c:spPr>
            <a:ln w="28575" cap="rnd">
              <a:solidFill>
                <a:srgbClr val="ED7D31"/>
              </a:solidFill>
              <a:round/>
            </a:ln>
            <a:effectLst/>
          </c:spPr>
          <c:marker>
            <c:symbol val="triangle"/>
            <c:size val="5"/>
            <c:spPr>
              <a:solidFill>
                <a:srgbClr val="ED7D31"/>
              </a:solidFill>
              <a:ln w="25400">
                <a:solidFill>
                  <a:srgbClr val="ED7D31"/>
                </a:solidFill>
              </a:ln>
              <a:effectLst/>
            </c:spPr>
          </c:marker>
          <c:dLbls>
            <c:dLbl>
              <c:idx val="38"/>
              <c:layout>
                <c:manualLayout>
                  <c:x val="-2.095210827285581E-16"/>
                  <c:y val="3.3818274969736641E-2"/>
                </c:manualLayout>
              </c:layout>
              <c:tx>
                <c:rich>
                  <a:bodyPr/>
                  <a:lstStyle/>
                  <a:p>
                    <a:fld id="{F1B54EA9-064D-4CC1-9C14-B5C59CD02316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B-C2EF-44F6-BE9B-6F2337902A2B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Sheet1!$A$2:$A$40</c:f>
              <c:numCache>
                <c:formatCode>0</c:formatCode>
                <c:ptCount val="39"/>
                <c:pt idx="0">
                  <c:v>1980</c:v>
                </c:pt>
                <c:pt idx="1">
                  <c:v>1981</c:v>
                </c:pt>
                <c:pt idx="2">
                  <c:v>1982</c:v>
                </c:pt>
                <c:pt idx="3">
                  <c:v>1983</c:v>
                </c:pt>
                <c:pt idx="4">
                  <c:v>1984</c:v>
                </c:pt>
                <c:pt idx="5">
                  <c:v>1985</c:v>
                </c:pt>
                <c:pt idx="6">
                  <c:v>1986</c:v>
                </c:pt>
                <c:pt idx="7">
                  <c:v>1987</c:v>
                </c:pt>
                <c:pt idx="8" formatCode="General">
                  <c:v>1988</c:v>
                </c:pt>
                <c:pt idx="9" formatCode="General">
                  <c:v>1989</c:v>
                </c:pt>
                <c:pt idx="10" formatCode="General">
                  <c:v>1990</c:v>
                </c:pt>
                <c:pt idx="11" formatCode="General">
                  <c:v>1991</c:v>
                </c:pt>
                <c:pt idx="12" formatCode="General">
                  <c:v>1992</c:v>
                </c:pt>
                <c:pt idx="13" formatCode="General">
                  <c:v>1993</c:v>
                </c:pt>
                <c:pt idx="14" formatCode="General">
                  <c:v>1994</c:v>
                </c:pt>
                <c:pt idx="15" formatCode="General">
                  <c:v>1995</c:v>
                </c:pt>
                <c:pt idx="16" formatCode="General">
                  <c:v>1996</c:v>
                </c:pt>
                <c:pt idx="17" formatCode="General">
                  <c:v>1997</c:v>
                </c:pt>
                <c:pt idx="18" formatCode="General">
                  <c:v>1998</c:v>
                </c:pt>
                <c:pt idx="19" formatCode="General">
                  <c:v>1999</c:v>
                </c:pt>
                <c:pt idx="20" formatCode="General">
                  <c:v>2000</c:v>
                </c:pt>
                <c:pt idx="21" formatCode="General">
                  <c:v>2001</c:v>
                </c:pt>
                <c:pt idx="22" formatCode="General">
                  <c:v>2002</c:v>
                </c:pt>
                <c:pt idx="23" formatCode="General">
                  <c:v>2003</c:v>
                </c:pt>
                <c:pt idx="24">
                  <c:v>2004</c:v>
                </c:pt>
                <c:pt idx="25">
                  <c:v>2005</c:v>
                </c:pt>
                <c:pt idx="26">
                  <c:v>2006</c:v>
                </c:pt>
                <c:pt idx="27">
                  <c:v>2007</c:v>
                </c:pt>
                <c:pt idx="28">
                  <c:v>2008</c:v>
                </c:pt>
                <c:pt idx="29">
                  <c:v>2009</c:v>
                </c:pt>
                <c:pt idx="30">
                  <c:v>2010</c:v>
                </c:pt>
                <c:pt idx="31">
                  <c:v>2011</c:v>
                </c:pt>
                <c:pt idx="32">
                  <c:v>2012</c:v>
                </c:pt>
                <c:pt idx="33">
                  <c:v>2013</c:v>
                </c:pt>
                <c:pt idx="34" formatCode="General">
                  <c:v>2014</c:v>
                </c:pt>
                <c:pt idx="35" formatCode="General">
                  <c:v>2015</c:v>
                </c:pt>
                <c:pt idx="36" formatCode="General">
                  <c:v>2016</c:v>
                </c:pt>
                <c:pt idx="37" formatCode="General">
                  <c:v>2017</c:v>
                </c:pt>
                <c:pt idx="38" formatCode="General">
                  <c:v>2018</c:v>
                </c:pt>
              </c:numCache>
            </c:numRef>
          </c:cat>
          <c:val>
            <c:numRef>
              <c:f>Sheet1!$J$2:$J$40</c:f>
              <c:numCache>
                <c:formatCode>General</c:formatCode>
                <c:ptCount val="39"/>
                <c:pt idx="37" formatCode="0.0">
                  <c:v>9.6</c:v>
                </c:pt>
                <c:pt idx="38" formatCode="0.0">
                  <c:v>9.6999999999999993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9-C2EF-44F6-BE9B-6F2337902A2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09094848"/>
        <c:axId val="409097200"/>
      </c:lineChart>
      <c:catAx>
        <c:axId val="409094848"/>
        <c:scaling>
          <c:orientation val="minMax"/>
        </c:scaling>
        <c:delete val="0"/>
        <c:axPos val="b"/>
        <c:numFmt formatCode="0" sourceLinked="1"/>
        <c:majorTickMark val="cross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409097200"/>
        <c:crosses val="autoZero"/>
        <c:auto val="1"/>
        <c:lblAlgn val="ctr"/>
        <c:lblOffset val="100"/>
        <c:tickLblSkip val="5"/>
        <c:tickMarkSkip val="1"/>
        <c:noMultiLvlLbl val="0"/>
      </c:catAx>
      <c:valAx>
        <c:axId val="409097200"/>
        <c:scaling>
          <c:orientation val="minMax"/>
          <c:max val="60"/>
        </c:scaling>
        <c:delete val="0"/>
        <c:axPos val="l"/>
        <c:majorGridlines>
          <c:spPr>
            <a:ln w="9525" cap="flat" cmpd="sng" algn="ctr">
              <a:solidFill>
                <a:schemeClr val="bg2"/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accent2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sz="1400" b="1" dirty="0">
                    <a:solidFill>
                      <a:schemeClr val="accent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Percent</a:t>
                </a:r>
              </a:p>
            </c:rich>
          </c:tx>
          <c:layout>
            <c:manualLayout>
              <c:xMode val="edge"/>
              <c:yMode val="edge"/>
              <c:x val="7.3047640029789869E-3"/>
              <c:y val="0.4140113175871878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accent2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409094848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r"/>
      <c:legendEntry>
        <c:idx val="3"/>
        <c:delete val="1"/>
      </c:legendEntry>
      <c:legendEntry>
        <c:idx val="4"/>
        <c:delete val="1"/>
      </c:legendEntry>
      <c:legendEntry>
        <c:idx val="5"/>
        <c:delete val="1"/>
      </c:legendEntry>
      <c:legendEntry>
        <c:idx val="6"/>
        <c:delete val="1"/>
      </c:legendEntry>
      <c:legendEntry>
        <c:idx val="7"/>
        <c:delete val="1"/>
      </c:legendEntry>
      <c:legendEntry>
        <c:idx val="8"/>
        <c:delete val="1"/>
      </c:legendEntry>
      <c:layout>
        <c:manualLayout>
          <c:xMode val="edge"/>
          <c:yMode val="edge"/>
          <c:x val="0.45380934763537462"/>
          <c:y val="0.21986174805154365"/>
          <c:w val="0.50325696936551156"/>
          <c:h val="0.10472587758423545"/>
        </c:manualLayout>
      </c:layout>
      <c:overlay val="0"/>
      <c:spPr>
        <a:solidFill>
          <a:schemeClr val="bg1">
            <a:lumMod val="95000"/>
          </a:schemeClr>
        </a:solidFill>
        <a:ln>
          <a:solidFill>
            <a:schemeClr val="bg1">
              <a:lumMod val="50000"/>
            </a:schemeClr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19050"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 algn="l">
              <a:defRPr sz="1862" b="0" i="0" u="none" strike="noStrike" kern="1200" spc="0" baseline="0">
                <a:solidFill>
                  <a:schemeClr val="tx2"/>
                </a:solidFill>
                <a:latin typeface="Calibri (Body)"/>
                <a:ea typeface="+mn-ea"/>
                <a:cs typeface="+mn-cs"/>
              </a:defRPr>
            </a:pPr>
            <a:r>
              <a:rPr lang="en-US" sz="2400" b="1" i="0" baseline="0" dirty="0">
                <a:solidFill>
                  <a:schemeClr val="tx2"/>
                </a:solidFill>
                <a:effectLst/>
                <a:latin typeface="Calibri (Body)"/>
                <a:cs typeface="Arial" panose="020B0604020202020204" pitchFamily="34" charset="0"/>
              </a:rPr>
              <a:t>Figure 2. Percent of US Children (under 18) Living Below the Poverty Level by Race/Ethnicity, 1980-2018*</a:t>
            </a:r>
            <a:endParaRPr lang="en-US" sz="2400" dirty="0">
              <a:solidFill>
                <a:schemeClr val="tx2"/>
              </a:solidFill>
              <a:effectLst/>
              <a:latin typeface="Calibri (Body)"/>
              <a:cs typeface="Arial" panose="020B0604020202020204" pitchFamily="34" charset="0"/>
            </a:endParaRPr>
          </a:p>
        </c:rich>
      </c:tx>
      <c:layout>
        <c:manualLayout>
          <c:xMode val="edge"/>
          <c:yMode val="edge"/>
          <c:x val="0.11366762479962042"/>
          <c:y val="2.5396829629101302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 algn="l">
            <a:defRPr sz="1862" b="0" i="0" u="none" strike="noStrike" kern="1200" spc="0" baseline="0">
              <a:solidFill>
                <a:schemeClr val="tx2"/>
              </a:solidFill>
              <a:latin typeface="Calibri (Body)"/>
              <a:ea typeface="+mn-ea"/>
              <a:cs typeface="+mn-cs"/>
            </a:defRPr>
          </a:pPr>
          <a:endParaRPr lang="en-US"/>
        </a:p>
      </c:txPr>
    </c:title>
    <c:autoTitleDeleted val="0"/>
    <c:plotArea>
      <c:layout>
        <c:manualLayout>
          <c:layoutTarget val="inner"/>
          <c:xMode val="edge"/>
          <c:yMode val="edge"/>
          <c:x val="9.2901278399714002E-2"/>
          <c:y val="0.17639747971461567"/>
          <c:w val="0.86024159919676146"/>
          <c:h val="0.60650828754877095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White</c:v>
                </c:pt>
              </c:strCache>
            </c:strRef>
          </c:tx>
          <c:spPr>
            <a:ln w="31750" cap="rnd">
              <a:solidFill>
                <a:srgbClr val="ED7D31"/>
              </a:solidFill>
              <a:round/>
              <a:headEnd type="none"/>
            </a:ln>
            <a:effectLst/>
          </c:spPr>
          <c:marker>
            <c:symbol val="circle"/>
            <c:size val="5"/>
            <c:spPr>
              <a:solidFill>
                <a:srgbClr val="ED7D31"/>
              </a:solidFill>
              <a:ln w="25400" cap="sq">
                <a:solidFill>
                  <a:srgbClr val="ED7D31"/>
                </a:solidFill>
              </a:ln>
              <a:effectLst/>
            </c:spPr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AF4A-426C-80EC-4A5592634A03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67F8-4803-9C64-F70024D20093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67F8-4803-9C64-F70024D20093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2-67F8-4803-9C64-F70024D20093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67F8-4803-9C64-F70024D20093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AF4A-426C-80EC-4A5592634A03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3582-43B0-8466-650DC8BCDC3E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67F8-4803-9C64-F70024D20093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6-67F8-4803-9C64-F70024D20093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7-67F8-4803-9C64-F70024D20093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AF4A-426C-80EC-4A5592634A03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8-67F8-4803-9C64-F70024D20093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3582-43B0-8466-650DC8BCDC3E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A-67F8-4803-9C64-F70024D20093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B-67F8-4803-9C64-F70024D20093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AF4A-426C-80EC-4A5592634A03}"/>
                </c:ext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C-67F8-4803-9C64-F70024D20093}"/>
                </c:ext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D-67F8-4803-9C64-F70024D20093}"/>
                </c:ext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3582-43B0-8466-650DC8BCDC3E}"/>
                </c:ext>
              </c:extLst>
            </c:dLbl>
            <c:dLbl>
              <c:idx val="1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F-67F8-4803-9C64-F70024D20093}"/>
                </c:ext>
              </c:extLst>
            </c:dLbl>
            <c:dLbl>
              <c:idx val="2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4-AF4A-426C-80EC-4A5592634A03}"/>
                </c:ext>
              </c:extLst>
            </c:dLbl>
            <c:dLbl>
              <c:idx val="2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0-67F8-4803-9C64-F70024D20093}"/>
                </c:ext>
              </c:extLst>
            </c:dLbl>
            <c:dLbl>
              <c:idx val="2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1-67F8-4803-9C64-F70024D20093}"/>
                </c:ext>
              </c:extLst>
            </c:dLbl>
            <c:dLbl>
              <c:idx val="2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2-67F8-4803-9C64-F70024D20093}"/>
                </c:ext>
              </c:extLst>
            </c:dLbl>
            <c:dLbl>
              <c:idx val="2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3582-43B0-8466-650DC8BCDC3E}"/>
                </c:ext>
              </c:extLst>
            </c:dLbl>
            <c:dLbl>
              <c:idx val="2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5-AF4A-426C-80EC-4A5592634A03}"/>
                </c:ext>
              </c:extLst>
            </c:dLbl>
            <c:dLbl>
              <c:idx val="2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67F8-4803-9C64-F70024D20093}"/>
                </c:ext>
              </c:extLst>
            </c:dLbl>
            <c:dLbl>
              <c:idx val="2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5-67F8-4803-9C64-F70024D20093}"/>
                </c:ext>
              </c:extLst>
            </c:dLbl>
            <c:dLbl>
              <c:idx val="2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67F8-4803-9C64-F70024D20093}"/>
                </c:ext>
              </c:extLst>
            </c:dLbl>
            <c:dLbl>
              <c:idx val="2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67F8-4803-9C64-F70024D20093}"/>
                </c:ext>
              </c:extLst>
            </c:dLbl>
            <c:dLbl>
              <c:idx val="3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8-67F8-4803-9C64-F70024D20093}"/>
                </c:ext>
              </c:extLst>
            </c:dLbl>
            <c:dLbl>
              <c:idx val="3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9-67F8-4803-9C64-F70024D20093}"/>
                </c:ext>
              </c:extLst>
            </c:dLbl>
            <c:numFmt formatCode="0.0&quot;%&quot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Sheet1!$A$2:$A$40</c:f>
              <c:numCache>
                <c:formatCode>0</c:formatCode>
                <c:ptCount val="39"/>
                <c:pt idx="0">
                  <c:v>1980</c:v>
                </c:pt>
                <c:pt idx="1">
                  <c:v>1981</c:v>
                </c:pt>
                <c:pt idx="2">
                  <c:v>1982</c:v>
                </c:pt>
                <c:pt idx="3">
                  <c:v>1983</c:v>
                </c:pt>
                <c:pt idx="4">
                  <c:v>1984</c:v>
                </c:pt>
                <c:pt idx="5">
                  <c:v>1985</c:v>
                </c:pt>
                <c:pt idx="6">
                  <c:v>1986</c:v>
                </c:pt>
                <c:pt idx="7">
                  <c:v>1987</c:v>
                </c:pt>
                <c:pt idx="8" formatCode="General">
                  <c:v>1988</c:v>
                </c:pt>
                <c:pt idx="9" formatCode="General">
                  <c:v>1989</c:v>
                </c:pt>
                <c:pt idx="10" formatCode="General">
                  <c:v>1990</c:v>
                </c:pt>
                <c:pt idx="11" formatCode="General">
                  <c:v>1991</c:v>
                </c:pt>
                <c:pt idx="12" formatCode="General">
                  <c:v>1992</c:v>
                </c:pt>
                <c:pt idx="13" formatCode="General">
                  <c:v>1993</c:v>
                </c:pt>
                <c:pt idx="14" formatCode="General">
                  <c:v>1994</c:v>
                </c:pt>
                <c:pt idx="15" formatCode="General">
                  <c:v>1995</c:v>
                </c:pt>
                <c:pt idx="16" formatCode="General">
                  <c:v>1996</c:v>
                </c:pt>
                <c:pt idx="17" formatCode="General">
                  <c:v>1997</c:v>
                </c:pt>
                <c:pt idx="18" formatCode="General">
                  <c:v>1998</c:v>
                </c:pt>
                <c:pt idx="19" formatCode="General">
                  <c:v>1999</c:v>
                </c:pt>
                <c:pt idx="20" formatCode="General">
                  <c:v>2000</c:v>
                </c:pt>
                <c:pt idx="21" formatCode="General">
                  <c:v>2001</c:v>
                </c:pt>
                <c:pt idx="22" formatCode="General">
                  <c:v>2002</c:v>
                </c:pt>
                <c:pt idx="23" formatCode="General">
                  <c:v>2003</c:v>
                </c:pt>
                <c:pt idx="24">
                  <c:v>2004</c:v>
                </c:pt>
                <c:pt idx="25">
                  <c:v>2005</c:v>
                </c:pt>
                <c:pt idx="26">
                  <c:v>2006</c:v>
                </c:pt>
                <c:pt idx="27">
                  <c:v>2007</c:v>
                </c:pt>
                <c:pt idx="28">
                  <c:v>2008</c:v>
                </c:pt>
                <c:pt idx="29">
                  <c:v>2009</c:v>
                </c:pt>
                <c:pt idx="30">
                  <c:v>2010</c:v>
                </c:pt>
                <c:pt idx="31">
                  <c:v>2011</c:v>
                </c:pt>
                <c:pt idx="32">
                  <c:v>2012</c:v>
                </c:pt>
                <c:pt idx="33">
                  <c:v>2013</c:v>
                </c:pt>
                <c:pt idx="34" formatCode="General">
                  <c:v>2014</c:v>
                </c:pt>
                <c:pt idx="35" formatCode="General">
                  <c:v>2015</c:v>
                </c:pt>
                <c:pt idx="36" formatCode="General">
                  <c:v>2016</c:v>
                </c:pt>
                <c:pt idx="37" formatCode="General">
                  <c:v>2017</c:v>
                </c:pt>
                <c:pt idx="38" formatCode="General">
                  <c:v>2018</c:v>
                </c:pt>
              </c:numCache>
            </c:numRef>
          </c:cat>
          <c:val>
            <c:numRef>
              <c:f>Sheet1!$B$2:$B$40</c:f>
              <c:numCache>
                <c:formatCode>0.0</c:formatCode>
                <c:ptCount val="39"/>
                <c:pt idx="0">
                  <c:v>11.83</c:v>
                </c:pt>
                <c:pt idx="1">
                  <c:v>12.94</c:v>
                </c:pt>
                <c:pt idx="2">
                  <c:v>14.42</c:v>
                </c:pt>
                <c:pt idx="3">
                  <c:v>14.83</c:v>
                </c:pt>
                <c:pt idx="4">
                  <c:v>13.71</c:v>
                </c:pt>
                <c:pt idx="5">
                  <c:v>12.84</c:v>
                </c:pt>
                <c:pt idx="6">
                  <c:v>12.96</c:v>
                </c:pt>
                <c:pt idx="7">
                  <c:v>11.76</c:v>
                </c:pt>
                <c:pt idx="8">
                  <c:v>11</c:v>
                </c:pt>
                <c:pt idx="9">
                  <c:v>11.5</c:v>
                </c:pt>
                <c:pt idx="10">
                  <c:v>12.3</c:v>
                </c:pt>
                <c:pt idx="11">
                  <c:v>13.1</c:v>
                </c:pt>
                <c:pt idx="12">
                  <c:v>13.2</c:v>
                </c:pt>
                <c:pt idx="13">
                  <c:v>13.6</c:v>
                </c:pt>
                <c:pt idx="14">
                  <c:v>12.5</c:v>
                </c:pt>
                <c:pt idx="15">
                  <c:v>11.2</c:v>
                </c:pt>
                <c:pt idx="16">
                  <c:v>11.1</c:v>
                </c:pt>
                <c:pt idx="17">
                  <c:v>11.4</c:v>
                </c:pt>
                <c:pt idx="18">
                  <c:v>10.6</c:v>
                </c:pt>
                <c:pt idx="19">
                  <c:v>9.4</c:v>
                </c:pt>
                <c:pt idx="20">
                  <c:v>9.1</c:v>
                </c:pt>
                <c:pt idx="21">
                  <c:v>9.5</c:v>
                </c:pt>
                <c:pt idx="22">
                  <c:v>9.4</c:v>
                </c:pt>
                <c:pt idx="23">
                  <c:v>9.8000000000000007</c:v>
                </c:pt>
                <c:pt idx="24">
                  <c:v>10.5</c:v>
                </c:pt>
                <c:pt idx="25">
                  <c:v>10</c:v>
                </c:pt>
                <c:pt idx="26">
                  <c:v>10</c:v>
                </c:pt>
                <c:pt idx="27">
                  <c:v>10.1</c:v>
                </c:pt>
                <c:pt idx="28">
                  <c:v>10.6</c:v>
                </c:pt>
                <c:pt idx="29">
                  <c:v>11.9</c:v>
                </c:pt>
                <c:pt idx="30">
                  <c:v>12.3</c:v>
                </c:pt>
                <c:pt idx="31">
                  <c:v>12.5</c:v>
                </c:pt>
                <c:pt idx="32">
                  <c:v>12.3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A-67F8-4803-9C64-F70024D20093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Black</c:v>
                </c:pt>
              </c:strCache>
            </c:strRef>
          </c:tx>
          <c:spPr>
            <a:ln w="31750" cap="rnd">
              <a:solidFill>
                <a:srgbClr val="FFC000"/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rgbClr val="FFC000"/>
              </a:solidFill>
              <a:ln w="25400" cap="sq">
                <a:solidFill>
                  <a:srgbClr val="FFC000"/>
                </a:solidFill>
              </a:ln>
              <a:effectLst/>
            </c:spPr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AF4A-426C-80EC-4A5592634A03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67F8-4803-9C64-F70024D20093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67F8-4803-9C64-F70024D20093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67F8-4803-9C64-F70024D20093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67F8-4803-9C64-F70024D20093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B-AF4A-426C-80EC-4A5592634A03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3-3582-43B0-8466-650DC8BCDC3E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67F8-4803-9C64-F70024D20093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67F8-4803-9C64-F70024D20093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2-67F8-4803-9C64-F70024D20093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AF4A-426C-80EC-4A5592634A03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3-67F8-4803-9C64-F70024D20093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3582-43B0-8466-650DC8BCDC3E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5-67F8-4803-9C64-F70024D20093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6-67F8-4803-9C64-F70024D20093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AF4A-426C-80EC-4A5592634A03}"/>
                </c:ext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7-67F8-4803-9C64-F70024D20093}"/>
                </c:ext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8-67F8-4803-9C64-F70024D20093}"/>
                </c:ext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F-3582-43B0-8466-650DC8BCDC3E}"/>
                </c:ext>
              </c:extLst>
            </c:dLbl>
            <c:dLbl>
              <c:idx val="1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A-67F8-4803-9C64-F70024D20093}"/>
                </c:ext>
              </c:extLst>
            </c:dLbl>
            <c:dLbl>
              <c:idx val="2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2-AF4A-426C-80EC-4A5592634A03}"/>
                </c:ext>
              </c:extLst>
            </c:dLbl>
            <c:dLbl>
              <c:idx val="2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B-67F8-4803-9C64-F70024D20093}"/>
                </c:ext>
              </c:extLst>
            </c:dLbl>
            <c:dLbl>
              <c:idx val="2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C-67F8-4803-9C64-F70024D20093}"/>
                </c:ext>
              </c:extLst>
            </c:dLbl>
            <c:dLbl>
              <c:idx val="2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D-67F8-4803-9C64-F70024D20093}"/>
                </c:ext>
              </c:extLst>
            </c:dLbl>
            <c:dLbl>
              <c:idx val="2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3582-43B0-8466-650DC8BCDC3E}"/>
                </c:ext>
              </c:extLst>
            </c:dLbl>
            <c:dLbl>
              <c:idx val="2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7-AF4A-426C-80EC-4A5592634A03}"/>
                </c:ext>
              </c:extLst>
            </c:dLbl>
            <c:dLbl>
              <c:idx val="2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F-67F8-4803-9C64-F70024D20093}"/>
                </c:ext>
              </c:extLst>
            </c:dLbl>
            <c:dLbl>
              <c:idx val="2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0-67F8-4803-9C64-F70024D20093}"/>
                </c:ext>
              </c:extLst>
            </c:dLbl>
            <c:dLbl>
              <c:idx val="2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1-67F8-4803-9C64-F70024D20093}"/>
                </c:ext>
              </c:extLst>
            </c:dLbl>
            <c:dLbl>
              <c:idx val="2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2-67F8-4803-9C64-F70024D20093}"/>
                </c:ext>
              </c:extLst>
            </c:dLbl>
            <c:dLbl>
              <c:idx val="3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3-67F8-4803-9C64-F70024D20093}"/>
                </c:ext>
              </c:extLst>
            </c:dLbl>
            <c:dLbl>
              <c:idx val="3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4-67F8-4803-9C64-F70024D20093}"/>
                </c:ext>
              </c:extLst>
            </c:dLbl>
            <c:numFmt formatCode="0.0&quot;%&quot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Sheet1!$A$2:$A$40</c:f>
              <c:numCache>
                <c:formatCode>0</c:formatCode>
                <c:ptCount val="39"/>
                <c:pt idx="0">
                  <c:v>1980</c:v>
                </c:pt>
                <c:pt idx="1">
                  <c:v>1981</c:v>
                </c:pt>
                <c:pt idx="2">
                  <c:v>1982</c:v>
                </c:pt>
                <c:pt idx="3">
                  <c:v>1983</c:v>
                </c:pt>
                <c:pt idx="4">
                  <c:v>1984</c:v>
                </c:pt>
                <c:pt idx="5">
                  <c:v>1985</c:v>
                </c:pt>
                <c:pt idx="6">
                  <c:v>1986</c:v>
                </c:pt>
                <c:pt idx="7">
                  <c:v>1987</c:v>
                </c:pt>
                <c:pt idx="8" formatCode="General">
                  <c:v>1988</c:v>
                </c:pt>
                <c:pt idx="9" formatCode="General">
                  <c:v>1989</c:v>
                </c:pt>
                <c:pt idx="10" formatCode="General">
                  <c:v>1990</c:v>
                </c:pt>
                <c:pt idx="11" formatCode="General">
                  <c:v>1991</c:v>
                </c:pt>
                <c:pt idx="12" formatCode="General">
                  <c:v>1992</c:v>
                </c:pt>
                <c:pt idx="13" formatCode="General">
                  <c:v>1993</c:v>
                </c:pt>
                <c:pt idx="14" formatCode="General">
                  <c:v>1994</c:v>
                </c:pt>
                <c:pt idx="15" formatCode="General">
                  <c:v>1995</c:v>
                </c:pt>
                <c:pt idx="16" formatCode="General">
                  <c:v>1996</c:v>
                </c:pt>
                <c:pt idx="17" formatCode="General">
                  <c:v>1997</c:v>
                </c:pt>
                <c:pt idx="18" formatCode="General">
                  <c:v>1998</c:v>
                </c:pt>
                <c:pt idx="19" formatCode="General">
                  <c:v>1999</c:v>
                </c:pt>
                <c:pt idx="20" formatCode="General">
                  <c:v>2000</c:v>
                </c:pt>
                <c:pt idx="21" formatCode="General">
                  <c:v>2001</c:v>
                </c:pt>
                <c:pt idx="22" formatCode="General">
                  <c:v>2002</c:v>
                </c:pt>
                <c:pt idx="23" formatCode="General">
                  <c:v>2003</c:v>
                </c:pt>
                <c:pt idx="24">
                  <c:v>2004</c:v>
                </c:pt>
                <c:pt idx="25">
                  <c:v>2005</c:v>
                </c:pt>
                <c:pt idx="26">
                  <c:v>2006</c:v>
                </c:pt>
                <c:pt idx="27">
                  <c:v>2007</c:v>
                </c:pt>
                <c:pt idx="28">
                  <c:v>2008</c:v>
                </c:pt>
                <c:pt idx="29">
                  <c:v>2009</c:v>
                </c:pt>
                <c:pt idx="30">
                  <c:v>2010</c:v>
                </c:pt>
                <c:pt idx="31">
                  <c:v>2011</c:v>
                </c:pt>
                <c:pt idx="32">
                  <c:v>2012</c:v>
                </c:pt>
                <c:pt idx="33">
                  <c:v>2013</c:v>
                </c:pt>
                <c:pt idx="34" formatCode="General">
                  <c:v>2014</c:v>
                </c:pt>
                <c:pt idx="35" formatCode="General">
                  <c:v>2015</c:v>
                </c:pt>
                <c:pt idx="36" formatCode="General">
                  <c:v>2016</c:v>
                </c:pt>
                <c:pt idx="37" formatCode="General">
                  <c:v>2017</c:v>
                </c:pt>
                <c:pt idx="38" formatCode="General">
                  <c:v>2018</c:v>
                </c:pt>
              </c:numCache>
            </c:numRef>
          </c:cat>
          <c:val>
            <c:numRef>
              <c:f>Sheet1!$C$2:$C$40</c:f>
              <c:numCache>
                <c:formatCode>0.0</c:formatCode>
                <c:ptCount val="39"/>
                <c:pt idx="0">
                  <c:v>42.26</c:v>
                </c:pt>
                <c:pt idx="1">
                  <c:v>45.2</c:v>
                </c:pt>
                <c:pt idx="2">
                  <c:v>47.57</c:v>
                </c:pt>
                <c:pt idx="3">
                  <c:v>46.7</c:v>
                </c:pt>
                <c:pt idx="4">
                  <c:v>46.6</c:v>
                </c:pt>
                <c:pt idx="5">
                  <c:v>43.6</c:v>
                </c:pt>
                <c:pt idx="6">
                  <c:v>43.1</c:v>
                </c:pt>
                <c:pt idx="7">
                  <c:v>45.1</c:v>
                </c:pt>
                <c:pt idx="8">
                  <c:v>43.5</c:v>
                </c:pt>
                <c:pt idx="9">
                  <c:v>43.7</c:v>
                </c:pt>
                <c:pt idx="10">
                  <c:v>44.8</c:v>
                </c:pt>
                <c:pt idx="11">
                  <c:v>45.9</c:v>
                </c:pt>
                <c:pt idx="12">
                  <c:v>46.6</c:v>
                </c:pt>
                <c:pt idx="13">
                  <c:v>46.1</c:v>
                </c:pt>
                <c:pt idx="14">
                  <c:v>43.8</c:v>
                </c:pt>
                <c:pt idx="15">
                  <c:v>41.9</c:v>
                </c:pt>
                <c:pt idx="16">
                  <c:v>39.9</c:v>
                </c:pt>
                <c:pt idx="17">
                  <c:v>37.200000000000003</c:v>
                </c:pt>
                <c:pt idx="18">
                  <c:v>36.700000000000003</c:v>
                </c:pt>
                <c:pt idx="19">
                  <c:v>33.200000000000003</c:v>
                </c:pt>
                <c:pt idx="20">
                  <c:v>31.2</c:v>
                </c:pt>
                <c:pt idx="21">
                  <c:v>30.2</c:v>
                </c:pt>
                <c:pt idx="22">
                  <c:v>32.299999999999997</c:v>
                </c:pt>
                <c:pt idx="23">
                  <c:v>34.1</c:v>
                </c:pt>
                <c:pt idx="24">
                  <c:v>33.700000000000003</c:v>
                </c:pt>
                <c:pt idx="25">
                  <c:v>34.5</c:v>
                </c:pt>
                <c:pt idx="26">
                  <c:v>33.4</c:v>
                </c:pt>
                <c:pt idx="27">
                  <c:v>34.5</c:v>
                </c:pt>
                <c:pt idx="28">
                  <c:v>34.700000000000003</c:v>
                </c:pt>
                <c:pt idx="29">
                  <c:v>35.700000000000003</c:v>
                </c:pt>
                <c:pt idx="30">
                  <c:v>39</c:v>
                </c:pt>
                <c:pt idx="31">
                  <c:v>38.799999999999997</c:v>
                </c:pt>
                <c:pt idx="32">
                  <c:v>37.9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35-67F8-4803-9C64-F70024D20093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Hispanic</c:v>
                </c:pt>
              </c:strCache>
            </c:strRef>
          </c:tx>
          <c:spPr>
            <a:ln w="31750" cap="rnd">
              <a:solidFill>
                <a:srgbClr val="70AD47"/>
              </a:solidFill>
              <a:round/>
            </a:ln>
            <a:effectLst/>
          </c:spPr>
          <c:marker>
            <c:symbol val="triangle"/>
            <c:size val="5"/>
            <c:spPr>
              <a:solidFill>
                <a:srgbClr val="70AD47"/>
              </a:solidFill>
              <a:ln w="25400" cap="sq">
                <a:solidFill>
                  <a:srgbClr val="70AD47"/>
                </a:solidFill>
              </a:ln>
              <a:effectLst/>
            </c:spPr>
          </c:marker>
          <c:dLbls>
            <c:dLbl>
              <c:idx val="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7-AF4A-426C-80EC-4A5592634A03}"/>
                </c:ext>
              </c:extLst>
            </c:dLbl>
            <c:dLbl>
              <c:idx val="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6-67F8-4803-9C64-F70024D20093}"/>
                </c:ext>
              </c:extLst>
            </c:dLbl>
            <c:dLbl>
              <c:idx val="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7-67F8-4803-9C64-F70024D20093}"/>
                </c:ext>
              </c:extLst>
            </c:dLbl>
            <c:dLbl>
              <c:idx val="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8-67F8-4803-9C64-F70024D20093}"/>
                </c:ext>
              </c:extLst>
            </c:dLbl>
            <c:dLbl>
              <c:idx val="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9-67F8-4803-9C64-F70024D20093}"/>
                </c:ext>
              </c:extLst>
            </c:dLbl>
            <c:dLbl>
              <c:idx val="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A-AF4A-426C-80EC-4A5592634A03}"/>
                </c:ext>
              </c:extLst>
            </c:dLbl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2-3582-43B0-8466-650DC8BCDC3E}"/>
                </c:ext>
              </c:extLst>
            </c:dLbl>
            <c:dLbl>
              <c:idx val="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B-67F8-4803-9C64-F70024D20093}"/>
                </c:ext>
              </c:extLst>
            </c:dLbl>
            <c:dLbl>
              <c:idx val="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C-67F8-4803-9C64-F70024D20093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D-67F8-4803-9C64-F70024D20093}"/>
                </c:ext>
              </c:extLst>
            </c:dLbl>
            <c:dLbl>
              <c:idx val="1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C-AF4A-426C-80EC-4A5592634A03}"/>
                </c:ext>
              </c:extLst>
            </c:dLbl>
            <c:dLbl>
              <c:idx val="1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3E-67F8-4803-9C64-F70024D20093}"/>
                </c:ext>
              </c:extLst>
            </c:dLbl>
            <c:dLbl>
              <c:idx val="1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1-3582-43B0-8466-650DC8BCDC3E}"/>
                </c:ext>
              </c:extLst>
            </c:dLbl>
            <c:dLbl>
              <c:idx val="1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0-67F8-4803-9C64-F70024D20093}"/>
                </c:ext>
              </c:extLst>
            </c:dLbl>
            <c:dLbl>
              <c:idx val="1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1-67F8-4803-9C64-F70024D20093}"/>
                </c:ext>
              </c:extLst>
            </c:dLbl>
            <c:dLbl>
              <c:idx val="1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0-AF4A-426C-80EC-4A5592634A03}"/>
                </c:ext>
              </c:extLst>
            </c:dLbl>
            <c:dLbl>
              <c:idx val="1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2-67F8-4803-9C64-F70024D20093}"/>
                </c:ext>
              </c:extLst>
            </c:dLbl>
            <c:dLbl>
              <c:idx val="1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3-67F8-4803-9C64-F70024D20093}"/>
                </c:ext>
              </c:extLst>
            </c:dLbl>
            <c:dLbl>
              <c:idx val="1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E-3582-43B0-8466-650DC8BCDC3E}"/>
                </c:ext>
              </c:extLst>
            </c:dLbl>
            <c:dLbl>
              <c:idx val="1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5-67F8-4803-9C64-F70024D20093}"/>
                </c:ext>
              </c:extLst>
            </c:dLbl>
            <c:dLbl>
              <c:idx val="20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3-AF4A-426C-80EC-4A5592634A03}"/>
                </c:ext>
              </c:extLst>
            </c:dLbl>
            <c:dLbl>
              <c:idx val="2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6-67F8-4803-9C64-F70024D20093}"/>
                </c:ext>
              </c:extLst>
            </c:dLbl>
            <c:dLbl>
              <c:idx val="2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7-67F8-4803-9C64-F70024D20093}"/>
                </c:ext>
              </c:extLst>
            </c:dLbl>
            <c:dLbl>
              <c:idx val="23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8-67F8-4803-9C64-F70024D20093}"/>
                </c:ext>
              </c:extLst>
            </c:dLbl>
            <c:dLbl>
              <c:idx val="24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D-3582-43B0-8466-650DC8BCDC3E}"/>
                </c:ext>
              </c:extLst>
            </c:dLbl>
            <c:dLbl>
              <c:idx val="25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6-AF4A-426C-80EC-4A5592634A03}"/>
                </c:ext>
              </c:extLst>
            </c:dLbl>
            <c:dLbl>
              <c:idx val="2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A-67F8-4803-9C64-F70024D20093}"/>
                </c:ext>
              </c:extLst>
            </c:dLbl>
            <c:dLbl>
              <c:idx val="27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B-67F8-4803-9C64-F70024D20093}"/>
                </c:ext>
              </c:extLst>
            </c:dLbl>
            <c:dLbl>
              <c:idx val="28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C-67F8-4803-9C64-F70024D20093}"/>
                </c:ext>
              </c:extLst>
            </c:dLbl>
            <c:dLbl>
              <c:idx val="2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D-67F8-4803-9C64-F70024D20093}"/>
                </c:ext>
              </c:extLst>
            </c:dLbl>
            <c:dLbl>
              <c:idx val="30"/>
              <c:layout>
                <c:manualLayout>
                  <c:x val="-3.702143067732297E-2"/>
                  <c:y val="4.1810749382794207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6-9FA9-4D54-8E69-1E582E668E14}"/>
                </c:ext>
              </c:extLst>
            </c:dLbl>
            <c:dLbl>
              <c:idx val="31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E-67F8-4803-9C64-F70024D20093}"/>
                </c:ext>
              </c:extLst>
            </c:dLbl>
            <c:dLbl>
              <c:idx val="32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4F-67F8-4803-9C64-F70024D20093}"/>
                </c:ext>
              </c:extLst>
            </c:dLbl>
            <c:numFmt formatCode="0.0&quot;%&quot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Sheet1!$A$2:$A$40</c:f>
              <c:numCache>
                <c:formatCode>0</c:formatCode>
                <c:ptCount val="39"/>
                <c:pt idx="0">
                  <c:v>1980</c:v>
                </c:pt>
                <c:pt idx="1">
                  <c:v>1981</c:v>
                </c:pt>
                <c:pt idx="2">
                  <c:v>1982</c:v>
                </c:pt>
                <c:pt idx="3">
                  <c:v>1983</c:v>
                </c:pt>
                <c:pt idx="4">
                  <c:v>1984</c:v>
                </c:pt>
                <c:pt idx="5">
                  <c:v>1985</c:v>
                </c:pt>
                <c:pt idx="6">
                  <c:v>1986</c:v>
                </c:pt>
                <c:pt idx="7">
                  <c:v>1987</c:v>
                </c:pt>
                <c:pt idx="8" formatCode="General">
                  <c:v>1988</c:v>
                </c:pt>
                <c:pt idx="9" formatCode="General">
                  <c:v>1989</c:v>
                </c:pt>
                <c:pt idx="10" formatCode="General">
                  <c:v>1990</c:v>
                </c:pt>
                <c:pt idx="11" formatCode="General">
                  <c:v>1991</c:v>
                </c:pt>
                <c:pt idx="12" formatCode="General">
                  <c:v>1992</c:v>
                </c:pt>
                <c:pt idx="13" formatCode="General">
                  <c:v>1993</c:v>
                </c:pt>
                <c:pt idx="14" formatCode="General">
                  <c:v>1994</c:v>
                </c:pt>
                <c:pt idx="15" formatCode="General">
                  <c:v>1995</c:v>
                </c:pt>
                <c:pt idx="16" formatCode="General">
                  <c:v>1996</c:v>
                </c:pt>
                <c:pt idx="17" formatCode="General">
                  <c:v>1997</c:v>
                </c:pt>
                <c:pt idx="18" formatCode="General">
                  <c:v>1998</c:v>
                </c:pt>
                <c:pt idx="19" formatCode="General">
                  <c:v>1999</c:v>
                </c:pt>
                <c:pt idx="20" formatCode="General">
                  <c:v>2000</c:v>
                </c:pt>
                <c:pt idx="21" formatCode="General">
                  <c:v>2001</c:v>
                </c:pt>
                <c:pt idx="22" formatCode="General">
                  <c:v>2002</c:v>
                </c:pt>
                <c:pt idx="23" formatCode="General">
                  <c:v>2003</c:v>
                </c:pt>
                <c:pt idx="24">
                  <c:v>2004</c:v>
                </c:pt>
                <c:pt idx="25">
                  <c:v>2005</c:v>
                </c:pt>
                <c:pt idx="26">
                  <c:v>2006</c:v>
                </c:pt>
                <c:pt idx="27">
                  <c:v>2007</c:v>
                </c:pt>
                <c:pt idx="28">
                  <c:v>2008</c:v>
                </c:pt>
                <c:pt idx="29">
                  <c:v>2009</c:v>
                </c:pt>
                <c:pt idx="30">
                  <c:v>2010</c:v>
                </c:pt>
                <c:pt idx="31">
                  <c:v>2011</c:v>
                </c:pt>
                <c:pt idx="32">
                  <c:v>2012</c:v>
                </c:pt>
                <c:pt idx="33">
                  <c:v>2013</c:v>
                </c:pt>
                <c:pt idx="34" formatCode="General">
                  <c:v>2014</c:v>
                </c:pt>
                <c:pt idx="35" formatCode="General">
                  <c:v>2015</c:v>
                </c:pt>
                <c:pt idx="36" formatCode="General">
                  <c:v>2016</c:v>
                </c:pt>
                <c:pt idx="37" formatCode="General">
                  <c:v>2017</c:v>
                </c:pt>
                <c:pt idx="38" formatCode="General">
                  <c:v>2018</c:v>
                </c:pt>
              </c:numCache>
            </c:numRef>
          </c:cat>
          <c:val>
            <c:numRef>
              <c:f>Sheet1!$D$2:$D$40</c:f>
              <c:numCache>
                <c:formatCode>0.0</c:formatCode>
                <c:ptCount val="39"/>
                <c:pt idx="0">
                  <c:v>33.15</c:v>
                </c:pt>
                <c:pt idx="1">
                  <c:v>35.85</c:v>
                </c:pt>
                <c:pt idx="2">
                  <c:v>39.450000000000003</c:v>
                </c:pt>
                <c:pt idx="3">
                  <c:v>38.11</c:v>
                </c:pt>
                <c:pt idx="4">
                  <c:v>39.159999999999997</c:v>
                </c:pt>
                <c:pt idx="5">
                  <c:v>40.25</c:v>
                </c:pt>
                <c:pt idx="6">
                  <c:v>37.72</c:v>
                </c:pt>
                <c:pt idx="7">
                  <c:v>39.299999999999997</c:v>
                </c:pt>
                <c:pt idx="8">
                  <c:v>37.6</c:v>
                </c:pt>
                <c:pt idx="9">
                  <c:v>36.200000000000003</c:v>
                </c:pt>
                <c:pt idx="10">
                  <c:v>38.4</c:v>
                </c:pt>
                <c:pt idx="11">
                  <c:v>40.4</c:v>
                </c:pt>
                <c:pt idx="12">
                  <c:v>40</c:v>
                </c:pt>
                <c:pt idx="13">
                  <c:v>40.9</c:v>
                </c:pt>
                <c:pt idx="14">
                  <c:v>41.5</c:v>
                </c:pt>
                <c:pt idx="15">
                  <c:v>40</c:v>
                </c:pt>
                <c:pt idx="16">
                  <c:v>40.299999999999997</c:v>
                </c:pt>
                <c:pt idx="17">
                  <c:v>36.799999999999997</c:v>
                </c:pt>
                <c:pt idx="18">
                  <c:v>34.4</c:v>
                </c:pt>
                <c:pt idx="19">
                  <c:v>30.3</c:v>
                </c:pt>
                <c:pt idx="20">
                  <c:v>28.4</c:v>
                </c:pt>
                <c:pt idx="21">
                  <c:v>28</c:v>
                </c:pt>
                <c:pt idx="22">
                  <c:v>28.6</c:v>
                </c:pt>
                <c:pt idx="23">
                  <c:v>29.7</c:v>
                </c:pt>
                <c:pt idx="24">
                  <c:v>28.9</c:v>
                </c:pt>
                <c:pt idx="25">
                  <c:v>28.3</c:v>
                </c:pt>
                <c:pt idx="26">
                  <c:v>26.9</c:v>
                </c:pt>
                <c:pt idx="27">
                  <c:v>28.6</c:v>
                </c:pt>
                <c:pt idx="28">
                  <c:v>30.6</c:v>
                </c:pt>
                <c:pt idx="29">
                  <c:v>33.1</c:v>
                </c:pt>
                <c:pt idx="30">
                  <c:v>34.9</c:v>
                </c:pt>
                <c:pt idx="31">
                  <c:v>34.1</c:v>
                </c:pt>
                <c:pt idx="32">
                  <c:v>33.799999999999997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50-67F8-4803-9C64-F70024D20093}"/>
            </c:ext>
          </c:extLst>
        </c:ser>
        <c:ser>
          <c:idx val="3"/>
          <c:order val="3"/>
          <c:tx>
            <c:strRef>
              <c:f>Sheet1!$E$1</c:f>
              <c:strCache>
                <c:ptCount val="1"/>
                <c:pt idx="0">
                  <c:v>Column1</c:v>
                </c:pt>
              </c:strCache>
            </c:strRef>
          </c:tx>
          <c:spPr>
            <a:ln w="31750" cap="rnd">
              <a:solidFill>
                <a:schemeClr val="accent4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ED7D31"/>
              </a:solidFill>
              <a:ln w="25400" cap="sq">
                <a:solidFill>
                  <a:srgbClr val="ED7D31"/>
                </a:solidFill>
              </a:ln>
              <a:effectLst/>
            </c:spPr>
          </c:marker>
          <c:dPt>
            <c:idx val="33"/>
            <c:marker>
              <c:symbol val="circle"/>
              <c:size val="5"/>
              <c:spPr>
                <a:solidFill>
                  <a:srgbClr val="ED7D31"/>
                </a:solidFill>
                <a:ln w="25400" cap="sq">
                  <a:solidFill>
                    <a:srgbClr val="ED7D31"/>
                  </a:solidFill>
                </a:ln>
                <a:effectLst/>
              </c:spPr>
            </c:marker>
            <c:bubble3D val="0"/>
            <c:spPr>
              <a:ln w="31750" cap="rnd">
                <a:solidFill>
                  <a:srgbClr val="ED7D3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52-67F8-4803-9C64-F70024D20093}"/>
              </c:ext>
            </c:extLst>
          </c:dPt>
          <c:dPt>
            <c:idx val="34"/>
            <c:marker>
              <c:symbol val="circle"/>
              <c:size val="5"/>
              <c:spPr>
                <a:solidFill>
                  <a:srgbClr val="ED7D31"/>
                </a:solidFill>
                <a:ln w="25400" cap="sq">
                  <a:solidFill>
                    <a:srgbClr val="ED7D31"/>
                  </a:solidFill>
                </a:ln>
                <a:effectLst/>
              </c:spPr>
            </c:marker>
            <c:bubble3D val="0"/>
            <c:spPr>
              <a:ln w="31750" cap="rnd">
                <a:solidFill>
                  <a:srgbClr val="ED7D3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54-67F8-4803-9C64-F70024D20093}"/>
              </c:ext>
            </c:extLst>
          </c:dPt>
          <c:dPt>
            <c:idx val="35"/>
            <c:marker>
              <c:symbol val="circle"/>
              <c:size val="5"/>
              <c:spPr>
                <a:solidFill>
                  <a:srgbClr val="ED7D31"/>
                </a:solidFill>
                <a:ln w="25400" cap="sq">
                  <a:solidFill>
                    <a:srgbClr val="ED7D31"/>
                  </a:solidFill>
                </a:ln>
                <a:effectLst/>
              </c:spPr>
            </c:marker>
            <c:bubble3D val="0"/>
            <c:spPr>
              <a:ln w="31750" cap="rnd">
                <a:solidFill>
                  <a:srgbClr val="ED7D31"/>
                </a:solidFill>
                <a:round/>
                <a:tailEnd type="none" w="med" len="med"/>
              </a:ln>
              <a:effectLst/>
            </c:spPr>
            <c:extLst>
              <c:ext xmlns:c16="http://schemas.microsoft.com/office/drawing/2014/chart" uri="{C3380CC4-5D6E-409C-BE32-E72D297353CC}">
                <c16:uniqueId val="{00000005-6677-4223-8075-96C472CEC4C0}"/>
              </c:ext>
            </c:extLst>
          </c:dPt>
          <c:dPt>
            <c:idx val="36"/>
            <c:marker>
              <c:symbol val="circle"/>
              <c:size val="5"/>
              <c:spPr>
                <a:solidFill>
                  <a:srgbClr val="ED7D31"/>
                </a:solidFill>
                <a:ln w="25400" cap="sq">
                  <a:solidFill>
                    <a:srgbClr val="ED7D31"/>
                  </a:solidFill>
                </a:ln>
                <a:effectLst/>
              </c:spPr>
            </c:marker>
            <c:bubble3D val="0"/>
            <c:spPr>
              <a:ln w="31750" cap="rnd">
                <a:solidFill>
                  <a:srgbClr val="ED7D3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3-F80A-4000-90AA-68E6DEF887B8}"/>
              </c:ext>
            </c:extLst>
          </c:dPt>
          <c:dPt>
            <c:idx val="37"/>
            <c:marker>
              <c:symbol val="circle"/>
              <c:size val="5"/>
              <c:spPr>
                <a:solidFill>
                  <a:srgbClr val="ED7D31"/>
                </a:solidFill>
                <a:ln w="25400" cap="sq">
                  <a:solidFill>
                    <a:srgbClr val="ED7D31"/>
                  </a:solidFill>
                </a:ln>
                <a:effectLst/>
              </c:spPr>
            </c:marker>
            <c:bubble3D val="0"/>
            <c:spPr>
              <a:ln w="31750" cap="rnd">
                <a:solidFill>
                  <a:srgbClr val="ED7D31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4-3582-43B0-8466-650DC8BCDC3E}"/>
              </c:ext>
            </c:extLst>
          </c:dPt>
          <c:dLbls>
            <c:dLbl>
              <c:idx val="37"/>
              <c:dLblPos val="t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14-3582-43B0-8466-650DC8BCDC3E}"/>
                </c:ext>
              </c:extLst>
            </c:dLbl>
            <c:numFmt formatCode="0.0&quot;%&quot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Sheet1!$A$2:$A$40</c:f>
              <c:numCache>
                <c:formatCode>0</c:formatCode>
                <c:ptCount val="39"/>
                <c:pt idx="0">
                  <c:v>1980</c:v>
                </c:pt>
                <c:pt idx="1">
                  <c:v>1981</c:v>
                </c:pt>
                <c:pt idx="2">
                  <c:v>1982</c:v>
                </c:pt>
                <c:pt idx="3">
                  <c:v>1983</c:v>
                </c:pt>
                <c:pt idx="4">
                  <c:v>1984</c:v>
                </c:pt>
                <c:pt idx="5">
                  <c:v>1985</c:v>
                </c:pt>
                <c:pt idx="6">
                  <c:v>1986</c:v>
                </c:pt>
                <c:pt idx="7">
                  <c:v>1987</c:v>
                </c:pt>
                <c:pt idx="8" formatCode="General">
                  <c:v>1988</c:v>
                </c:pt>
                <c:pt idx="9" formatCode="General">
                  <c:v>1989</c:v>
                </c:pt>
                <c:pt idx="10" formatCode="General">
                  <c:v>1990</c:v>
                </c:pt>
                <c:pt idx="11" formatCode="General">
                  <c:v>1991</c:v>
                </c:pt>
                <c:pt idx="12" formatCode="General">
                  <c:v>1992</c:v>
                </c:pt>
                <c:pt idx="13" formatCode="General">
                  <c:v>1993</c:v>
                </c:pt>
                <c:pt idx="14" formatCode="General">
                  <c:v>1994</c:v>
                </c:pt>
                <c:pt idx="15" formatCode="General">
                  <c:v>1995</c:v>
                </c:pt>
                <c:pt idx="16" formatCode="General">
                  <c:v>1996</c:v>
                </c:pt>
                <c:pt idx="17" formatCode="General">
                  <c:v>1997</c:v>
                </c:pt>
                <c:pt idx="18" formatCode="General">
                  <c:v>1998</c:v>
                </c:pt>
                <c:pt idx="19" formatCode="General">
                  <c:v>1999</c:v>
                </c:pt>
                <c:pt idx="20" formatCode="General">
                  <c:v>2000</c:v>
                </c:pt>
                <c:pt idx="21" formatCode="General">
                  <c:v>2001</c:v>
                </c:pt>
                <c:pt idx="22" formatCode="General">
                  <c:v>2002</c:v>
                </c:pt>
                <c:pt idx="23" formatCode="General">
                  <c:v>2003</c:v>
                </c:pt>
                <c:pt idx="24">
                  <c:v>2004</c:v>
                </c:pt>
                <c:pt idx="25">
                  <c:v>2005</c:v>
                </c:pt>
                <c:pt idx="26">
                  <c:v>2006</c:v>
                </c:pt>
                <c:pt idx="27">
                  <c:v>2007</c:v>
                </c:pt>
                <c:pt idx="28">
                  <c:v>2008</c:v>
                </c:pt>
                <c:pt idx="29">
                  <c:v>2009</c:v>
                </c:pt>
                <c:pt idx="30">
                  <c:v>2010</c:v>
                </c:pt>
                <c:pt idx="31">
                  <c:v>2011</c:v>
                </c:pt>
                <c:pt idx="32">
                  <c:v>2012</c:v>
                </c:pt>
                <c:pt idx="33">
                  <c:v>2013</c:v>
                </c:pt>
                <c:pt idx="34" formatCode="General">
                  <c:v>2014</c:v>
                </c:pt>
                <c:pt idx="35" formatCode="General">
                  <c:v>2015</c:v>
                </c:pt>
                <c:pt idx="36" formatCode="General">
                  <c:v>2016</c:v>
                </c:pt>
                <c:pt idx="37" formatCode="General">
                  <c:v>2017</c:v>
                </c:pt>
                <c:pt idx="38" formatCode="General">
                  <c:v>2018</c:v>
                </c:pt>
              </c:numCache>
            </c:numRef>
          </c:cat>
          <c:val>
            <c:numRef>
              <c:f>Sheet1!$E$2:$E$40</c:f>
              <c:numCache>
                <c:formatCode>General</c:formatCode>
                <c:ptCount val="39"/>
                <c:pt idx="33" formatCode="0.0">
                  <c:v>13.4</c:v>
                </c:pt>
                <c:pt idx="34" formatCode="0.0">
                  <c:v>12.3</c:v>
                </c:pt>
                <c:pt idx="35" formatCode="0.0">
                  <c:v>12.1</c:v>
                </c:pt>
                <c:pt idx="36" formatCode="0.0">
                  <c:v>10.8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55-67F8-4803-9C64-F70024D20093}"/>
            </c:ext>
          </c:extLst>
        </c:ser>
        <c:ser>
          <c:idx val="4"/>
          <c:order val="4"/>
          <c:tx>
            <c:strRef>
              <c:f>Sheet1!$F$1</c:f>
              <c:strCache>
                <c:ptCount val="1"/>
                <c:pt idx="0">
                  <c:v>Column2</c:v>
                </c:pt>
              </c:strCache>
            </c:strRef>
          </c:tx>
          <c:spPr>
            <a:ln w="31750" cap="rnd">
              <a:solidFill>
                <a:schemeClr val="accent5"/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rgbClr val="FFC000"/>
              </a:solidFill>
              <a:ln w="25400" cap="sq">
                <a:solidFill>
                  <a:srgbClr val="FFC000"/>
                </a:solidFill>
              </a:ln>
              <a:effectLst/>
            </c:spPr>
          </c:marker>
          <c:dPt>
            <c:idx val="33"/>
            <c:marker>
              <c:symbol val="square"/>
              <c:size val="5"/>
              <c:spPr>
                <a:solidFill>
                  <a:srgbClr val="FFC000"/>
                </a:solidFill>
                <a:ln w="25400" cap="sq">
                  <a:solidFill>
                    <a:srgbClr val="FFC000"/>
                  </a:solidFill>
                </a:ln>
                <a:effectLst/>
              </c:spPr>
            </c:marker>
            <c:bubble3D val="0"/>
            <c:spPr>
              <a:ln w="31750" cap="rnd">
                <a:solidFill>
                  <a:srgbClr val="FFC000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57-67F8-4803-9C64-F70024D20093}"/>
              </c:ext>
            </c:extLst>
          </c:dPt>
          <c:dPt>
            <c:idx val="34"/>
            <c:marker>
              <c:symbol val="square"/>
              <c:size val="5"/>
              <c:spPr>
                <a:solidFill>
                  <a:srgbClr val="FFC000"/>
                </a:solidFill>
                <a:ln w="25400" cap="sq">
                  <a:solidFill>
                    <a:srgbClr val="FFC000"/>
                  </a:solidFill>
                </a:ln>
                <a:effectLst/>
              </c:spPr>
            </c:marker>
            <c:bubble3D val="0"/>
            <c:spPr>
              <a:ln w="31750" cap="rnd">
                <a:solidFill>
                  <a:srgbClr val="FFC000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59-67F8-4803-9C64-F70024D20093}"/>
              </c:ext>
            </c:extLst>
          </c:dPt>
          <c:dPt>
            <c:idx val="35"/>
            <c:marker>
              <c:symbol val="square"/>
              <c:size val="5"/>
              <c:spPr>
                <a:solidFill>
                  <a:srgbClr val="FFC000"/>
                </a:solidFill>
                <a:ln w="25400" cap="sq">
                  <a:solidFill>
                    <a:srgbClr val="FFC000"/>
                  </a:solidFill>
                  <a:tailEnd type="none"/>
                </a:ln>
                <a:effectLst>
                  <a:outerShdw blurRad="50800" dist="50800" dir="5400000" sx="1000" sy="1000" algn="ctr" rotWithShape="0">
                    <a:srgbClr val="000000">
                      <a:alpha val="43137"/>
                    </a:srgbClr>
                  </a:outerShdw>
                </a:effectLst>
              </c:spPr>
            </c:marker>
            <c:bubble3D val="0"/>
            <c:spPr>
              <a:ln w="31750" cap="rnd">
                <a:solidFill>
                  <a:srgbClr val="FFC000"/>
                </a:solidFill>
                <a:round/>
                <a:headEnd w="lg" len="med"/>
                <a:tailEnd w="med" len="med"/>
              </a:ln>
              <a:effectLst>
                <a:outerShdw blurRad="50800" dist="50800" dir="5400000" sx="1000" sy="1000" algn="ctr" rotWithShape="0">
                  <a:srgbClr val="000000">
                    <a:alpha val="43137"/>
                  </a:srgbClr>
                </a:outerShdw>
              </a:effectLst>
            </c:spPr>
            <c:extLst>
              <c:ext xmlns:c16="http://schemas.microsoft.com/office/drawing/2014/chart" uri="{C3380CC4-5D6E-409C-BE32-E72D297353CC}">
                <c16:uniqueId val="{0000000B-6677-4223-8075-96C472CEC4C0}"/>
              </c:ext>
            </c:extLst>
          </c:dPt>
          <c:dLbls>
            <c:dLbl>
              <c:idx val="37"/>
              <c:layout>
                <c:manualLayout>
                  <c:x val="-4.8357634572638907E-3"/>
                  <c:y val="-4.4065123523690276E-2"/>
                </c:manualLayout>
              </c:layout>
              <c:dLblPos val="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5-3582-43B0-8466-650DC8BCDC3E}"/>
                </c:ext>
              </c:extLst>
            </c:dLbl>
            <c:numFmt formatCode="0.0&quot;%&quot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t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Sheet1!$A$2:$A$40</c:f>
              <c:numCache>
                <c:formatCode>0</c:formatCode>
                <c:ptCount val="39"/>
                <c:pt idx="0">
                  <c:v>1980</c:v>
                </c:pt>
                <c:pt idx="1">
                  <c:v>1981</c:v>
                </c:pt>
                <c:pt idx="2">
                  <c:v>1982</c:v>
                </c:pt>
                <c:pt idx="3">
                  <c:v>1983</c:v>
                </c:pt>
                <c:pt idx="4">
                  <c:v>1984</c:v>
                </c:pt>
                <c:pt idx="5">
                  <c:v>1985</c:v>
                </c:pt>
                <c:pt idx="6">
                  <c:v>1986</c:v>
                </c:pt>
                <c:pt idx="7">
                  <c:v>1987</c:v>
                </c:pt>
                <c:pt idx="8" formatCode="General">
                  <c:v>1988</c:v>
                </c:pt>
                <c:pt idx="9" formatCode="General">
                  <c:v>1989</c:v>
                </c:pt>
                <c:pt idx="10" formatCode="General">
                  <c:v>1990</c:v>
                </c:pt>
                <c:pt idx="11" formatCode="General">
                  <c:v>1991</c:v>
                </c:pt>
                <c:pt idx="12" formatCode="General">
                  <c:v>1992</c:v>
                </c:pt>
                <c:pt idx="13" formatCode="General">
                  <c:v>1993</c:v>
                </c:pt>
                <c:pt idx="14" formatCode="General">
                  <c:v>1994</c:v>
                </c:pt>
                <c:pt idx="15" formatCode="General">
                  <c:v>1995</c:v>
                </c:pt>
                <c:pt idx="16" formatCode="General">
                  <c:v>1996</c:v>
                </c:pt>
                <c:pt idx="17" formatCode="General">
                  <c:v>1997</c:v>
                </c:pt>
                <c:pt idx="18" formatCode="General">
                  <c:v>1998</c:v>
                </c:pt>
                <c:pt idx="19" formatCode="General">
                  <c:v>1999</c:v>
                </c:pt>
                <c:pt idx="20" formatCode="General">
                  <c:v>2000</c:v>
                </c:pt>
                <c:pt idx="21" formatCode="General">
                  <c:v>2001</c:v>
                </c:pt>
                <c:pt idx="22" formatCode="General">
                  <c:v>2002</c:v>
                </c:pt>
                <c:pt idx="23" formatCode="General">
                  <c:v>2003</c:v>
                </c:pt>
                <c:pt idx="24">
                  <c:v>2004</c:v>
                </c:pt>
                <c:pt idx="25">
                  <c:v>2005</c:v>
                </c:pt>
                <c:pt idx="26">
                  <c:v>2006</c:v>
                </c:pt>
                <c:pt idx="27">
                  <c:v>2007</c:v>
                </c:pt>
                <c:pt idx="28">
                  <c:v>2008</c:v>
                </c:pt>
                <c:pt idx="29">
                  <c:v>2009</c:v>
                </c:pt>
                <c:pt idx="30">
                  <c:v>2010</c:v>
                </c:pt>
                <c:pt idx="31">
                  <c:v>2011</c:v>
                </c:pt>
                <c:pt idx="32">
                  <c:v>2012</c:v>
                </c:pt>
                <c:pt idx="33">
                  <c:v>2013</c:v>
                </c:pt>
                <c:pt idx="34" formatCode="General">
                  <c:v>2014</c:v>
                </c:pt>
                <c:pt idx="35" formatCode="General">
                  <c:v>2015</c:v>
                </c:pt>
                <c:pt idx="36" formatCode="General">
                  <c:v>2016</c:v>
                </c:pt>
                <c:pt idx="37" formatCode="General">
                  <c:v>2017</c:v>
                </c:pt>
                <c:pt idx="38" formatCode="General">
                  <c:v>2018</c:v>
                </c:pt>
              </c:numCache>
            </c:numRef>
          </c:cat>
          <c:val>
            <c:numRef>
              <c:f>Sheet1!$F$2:$F$40</c:f>
              <c:numCache>
                <c:formatCode>General</c:formatCode>
                <c:ptCount val="39"/>
                <c:pt idx="33" formatCode="0.0">
                  <c:v>33.700000000000003</c:v>
                </c:pt>
                <c:pt idx="34" formatCode="0.0">
                  <c:v>37.1</c:v>
                </c:pt>
                <c:pt idx="35" formatCode="0.0">
                  <c:v>32.9</c:v>
                </c:pt>
                <c:pt idx="36" formatCode="0.0">
                  <c:v>30.8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5A-67F8-4803-9C64-F70024D20093}"/>
            </c:ext>
          </c:extLst>
        </c:ser>
        <c:ser>
          <c:idx val="5"/>
          <c:order val="5"/>
          <c:tx>
            <c:strRef>
              <c:f>Sheet1!$G$1</c:f>
              <c:strCache>
                <c:ptCount val="1"/>
                <c:pt idx="0">
                  <c:v>Column3</c:v>
                </c:pt>
              </c:strCache>
            </c:strRef>
          </c:tx>
          <c:spPr>
            <a:ln w="31750" cap="rnd">
              <a:solidFill>
                <a:srgbClr val="70AD47"/>
              </a:solidFill>
              <a:round/>
            </a:ln>
            <a:effectLst/>
          </c:spPr>
          <c:marker>
            <c:symbol val="triangle"/>
            <c:size val="5"/>
            <c:spPr>
              <a:solidFill>
                <a:srgbClr val="70AD47"/>
              </a:solidFill>
              <a:ln w="25400" cap="sq">
                <a:solidFill>
                  <a:srgbClr val="70AD47"/>
                </a:solidFill>
              </a:ln>
              <a:effectLst/>
            </c:spPr>
          </c:marker>
          <c:dPt>
            <c:idx val="33"/>
            <c:marker>
              <c:symbol val="triangle"/>
              <c:size val="5"/>
              <c:spPr>
                <a:solidFill>
                  <a:srgbClr val="70AD47"/>
                </a:solidFill>
                <a:ln w="25400" cap="sq">
                  <a:solidFill>
                    <a:srgbClr val="70AD47"/>
                  </a:solidFill>
                </a:ln>
                <a:effectLst/>
              </c:spPr>
            </c:marker>
            <c:bubble3D val="0"/>
            <c:spPr>
              <a:ln w="31750" cap="rnd">
                <a:solidFill>
                  <a:srgbClr val="70AD47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5C-67F8-4803-9C64-F70024D20093}"/>
              </c:ext>
            </c:extLst>
          </c:dPt>
          <c:dPt>
            <c:idx val="34"/>
            <c:marker>
              <c:symbol val="triangle"/>
              <c:size val="5"/>
              <c:spPr>
                <a:solidFill>
                  <a:srgbClr val="70AD47"/>
                </a:solidFill>
                <a:ln w="25400" cap="sq">
                  <a:solidFill>
                    <a:srgbClr val="70AD47"/>
                  </a:solidFill>
                </a:ln>
                <a:effectLst/>
              </c:spPr>
            </c:marker>
            <c:bubble3D val="0"/>
            <c:spPr>
              <a:ln w="31750" cap="rnd">
                <a:solidFill>
                  <a:srgbClr val="70AD47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5E-67F8-4803-9C64-F70024D20093}"/>
              </c:ext>
            </c:extLst>
          </c:dPt>
          <c:dPt>
            <c:idx val="35"/>
            <c:marker>
              <c:symbol val="triangle"/>
              <c:size val="5"/>
              <c:spPr>
                <a:solidFill>
                  <a:srgbClr val="70AD47"/>
                </a:solidFill>
                <a:ln w="25400" cap="sq">
                  <a:solidFill>
                    <a:srgbClr val="70AD47"/>
                  </a:solidFill>
                </a:ln>
                <a:effectLst/>
              </c:spPr>
            </c:marker>
            <c:bubble3D val="0"/>
            <c:spPr>
              <a:ln w="31750" cap="rnd">
                <a:solidFill>
                  <a:srgbClr val="70AD47"/>
                </a:solidFill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1-6677-4223-8075-96C472CEC4C0}"/>
              </c:ext>
            </c:extLst>
          </c:dPt>
          <c:dLbls>
            <c:dLbl>
              <c:idx val="37"/>
              <c:dLblPos val="b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24-3582-43B0-8466-650DC8BCDC3E}"/>
                </c:ext>
              </c:extLst>
            </c:dLbl>
            <c:numFmt formatCode="0.0&quot;%&quot;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dLblPos val="b"/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Sheet1!$A$2:$A$40</c:f>
              <c:numCache>
                <c:formatCode>0</c:formatCode>
                <c:ptCount val="39"/>
                <c:pt idx="0">
                  <c:v>1980</c:v>
                </c:pt>
                <c:pt idx="1">
                  <c:v>1981</c:v>
                </c:pt>
                <c:pt idx="2">
                  <c:v>1982</c:v>
                </c:pt>
                <c:pt idx="3">
                  <c:v>1983</c:v>
                </c:pt>
                <c:pt idx="4">
                  <c:v>1984</c:v>
                </c:pt>
                <c:pt idx="5">
                  <c:v>1985</c:v>
                </c:pt>
                <c:pt idx="6">
                  <c:v>1986</c:v>
                </c:pt>
                <c:pt idx="7">
                  <c:v>1987</c:v>
                </c:pt>
                <c:pt idx="8" formatCode="General">
                  <c:v>1988</c:v>
                </c:pt>
                <c:pt idx="9" formatCode="General">
                  <c:v>1989</c:v>
                </c:pt>
                <c:pt idx="10" formatCode="General">
                  <c:v>1990</c:v>
                </c:pt>
                <c:pt idx="11" formatCode="General">
                  <c:v>1991</c:v>
                </c:pt>
                <c:pt idx="12" formatCode="General">
                  <c:v>1992</c:v>
                </c:pt>
                <c:pt idx="13" formatCode="General">
                  <c:v>1993</c:v>
                </c:pt>
                <c:pt idx="14" formatCode="General">
                  <c:v>1994</c:v>
                </c:pt>
                <c:pt idx="15" formatCode="General">
                  <c:v>1995</c:v>
                </c:pt>
                <c:pt idx="16" formatCode="General">
                  <c:v>1996</c:v>
                </c:pt>
                <c:pt idx="17" formatCode="General">
                  <c:v>1997</c:v>
                </c:pt>
                <c:pt idx="18" formatCode="General">
                  <c:v>1998</c:v>
                </c:pt>
                <c:pt idx="19" formatCode="General">
                  <c:v>1999</c:v>
                </c:pt>
                <c:pt idx="20" formatCode="General">
                  <c:v>2000</c:v>
                </c:pt>
                <c:pt idx="21" formatCode="General">
                  <c:v>2001</c:v>
                </c:pt>
                <c:pt idx="22" formatCode="General">
                  <c:v>2002</c:v>
                </c:pt>
                <c:pt idx="23" formatCode="General">
                  <c:v>2003</c:v>
                </c:pt>
                <c:pt idx="24">
                  <c:v>2004</c:v>
                </c:pt>
                <c:pt idx="25">
                  <c:v>2005</c:v>
                </c:pt>
                <c:pt idx="26">
                  <c:v>2006</c:v>
                </c:pt>
                <c:pt idx="27">
                  <c:v>2007</c:v>
                </c:pt>
                <c:pt idx="28">
                  <c:v>2008</c:v>
                </c:pt>
                <c:pt idx="29">
                  <c:v>2009</c:v>
                </c:pt>
                <c:pt idx="30">
                  <c:v>2010</c:v>
                </c:pt>
                <c:pt idx="31">
                  <c:v>2011</c:v>
                </c:pt>
                <c:pt idx="32">
                  <c:v>2012</c:v>
                </c:pt>
                <c:pt idx="33">
                  <c:v>2013</c:v>
                </c:pt>
                <c:pt idx="34" formatCode="General">
                  <c:v>2014</c:v>
                </c:pt>
                <c:pt idx="35" formatCode="General">
                  <c:v>2015</c:v>
                </c:pt>
                <c:pt idx="36" formatCode="General">
                  <c:v>2016</c:v>
                </c:pt>
                <c:pt idx="37" formatCode="General">
                  <c:v>2017</c:v>
                </c:pt>
                <c:pt idx="38" formatCode="General">
                  <c:v>2018</c:v>
                </c:pt>
              </c:numCache>
            </c:numRef>
          </c:cat>
          <c:val>
            <c:numRef>
              <c:f>Sheet1!$G$2:$G$40</c:f>
              <c:numCache>
                <c:formatCode>General</c:formatCode>
                <c:ptCount val="39"/>
                <c:pt idx="33" formatCode="0.0">
                  <c:v>33</c:v>
                </c:pt>
                <c:pt idx="34" formatCode="0.0">
                  <c:v>31.9</c:v>
                </c:pt>
                <c:pt idx="35" formatCode="0.0">
                  <c:v>28.9</c:v>
                </c:pt>
                <c:pt idx="36" formatCode="0.0">
                  <c:v>26.6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5F-67F8-4803-9C64-F70024D20093}"/>
            </c:ext>
          </c:extLst>
        </c:ser>
        <c:ser>
          <c:idx val="6"/>
          <c:order val="6"/>
          <c:tx>
            <c:strRef>
              <c:f>Sheet1!$H$1</c:f>
              <c:strCache>
                <c:ptCount val="1"/>
                <c:pt idx="0">
                  <c:v>Column4</c:v>
                </c:pt>
              </c:strCache>
            </c:strRef>
          </c:tx>
          <c:spPr>
            <a:ln w="31750" cap="rnd">
              <a:solidFill>
                <a:srgbClr val="ED7D3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rgbClr val="ED7D31"/>
              </a:solidFill>
              <a:ln w="25400">
                <a:solidFill>
                  <a:srgbClr val="ED7D31"/>
                </a:solidFill>
              </a:ln>
              <a:effectLst/>
            </c:spPr>
          </c:marker>
          <c:dLbls>
            <c:dLbl>
              <c:idx val="38"/>
              <c:layout>
                <c:manualLayout>
                  <c:x val="0"/>
                  <c:y val="-2.9309171640438419E-2"/>
                </c:manualLayout>
              </c:layout>
              <c:tx>
                <c:rich>
                  <a:bodyPr/>
                  <a:lstStyle/>
                  <a:p>
                    <a:fld id="{D18F9753-A3D2-49BD-A711-8574DA51C4DB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B-AF78-4090-B5D1-D5D3466B505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Sheet1!$A$2:$A$40</c:f>
              <c:numCache>
                <c:formatCode>0</c:formatCode>
                <c:ptCount val="39"/>
                <c:pt idx="0">
                  <c:v>1980</c:v>
                </c:pt>
                <c:pt idx="1">
                  <c:v>1981</c:v>
                </c:pt>
                <c:pt idx="2">
                  <c:v>1982</c:v>
                </c:pt>
                <c:pt idx="3">
                  <c:v>1983</c:v>
                </c:pt>
                <c:pt idx="4">
                  <c:v>1984</c:v>
                </c:pt>
                <c:pt idx="5">
                  <c:v>1985</c:v>
                </c:pt>
                <c:pt idx="6">
                  <c:v>1986</c:v>
                </c:pt>
                <c:pt idx="7">
                  <c:v>1987</c:v>
                </c:pt>
                <c:pt idx="8" formatCode="General">
                  <c:v>1988</c:v>
                </c:pt>
                <c:pt idx="9" formatCode="General">
                  <c:v>1989</c:v>
                </c:pt>
                <c:pt idx="10" formatCode="General">
                  <c:v>1990</c:v>
                </c:pt>
                <c:pt idx="11" formatCode="General">
                  <c:v>1991</c:v>
                </c:pt>
                <c:pt idx="12" formatCode="General">
                  <c:v>1992</c:v>
                </c:pt>
                <c:pt idx="13" formatCode="General">
                  <c:v>1993</c:v>
                </c:pt>
                <c:pt idx="14" formatCode="General">
                  <c:v>1994</c:v>
                </c:pt>
                <c:pt idx="15" formatCode="General">
                  <c:v>1995</c:v>
                </c:pt>
                <c:pt idx="16" formatCode="General">
                  <c:v>1996</c:v>
                </c:pt>
                <c:pt idx="17" formatCode="General">
                  <c:v>1997</c:v>
                </c:pt>
                <c:pt idx="18" formatCode="General">
                  <c:v>1998</c:v>
                </c:pt>
                <c:pt idx="19" formatCode="General">
                  <c:v>1999</c:v>
                </c:pt>
                <c:pt idx="20" formatCode="General">
                  <c:v>2000</c:v>
                </c:pt>
                <c:pt idx="21" formatCode="General">
                  <c:v>2001</c:v>
                </c:pt>
                <c:pt idx="22" formatCode="General">
                  <c:v>2002</c:v>
                </c:pt>
                <c:pt idx="23" formatCode="General">
                  <c:v>2003</c:v>
                </c:pt>
                <c:pt idx="24">
                  <c:v>2004</c:v>
                </c:pt>
                <c:pt idx="25">
                  <c:v>2005</c:v>
                </c:pt>
                <c:pt idx="26">
                  <c:v>2006</c:v>
                </c:pt>
                <c:pt idx="27">
                  <c:v>2007</c:v>
                </c:pt>
                <c:pt idx="28">
                  <c:v>2008</c:v>
                </c:pt>
                <c:pt idx="29">
                  <c:v>2009</c:v>
                </c:pt>
                <c:pt idx="30">
                  <c:v>2010</c:v>
                </c:pt>
                <c:pt idx="31">
                  <c:v>2011</c:v>
                </c:pt>
                <c:pt idx="32">
                  <c:v>2012</c:v>
                </c:pt>
                <c:pt idx="33">
                  <c:v>2013</c:v>
                </c:pt>
                <c:pt idx="34" formatCode="General">
                  <c:v>2014</c:v>
                </c:pt>
                <c:pt idx="35" formatCode="General">
                  <c:v>2015</c:v>
                </c:pt>
                <c:pt idx="36" formatCode="General">
                  <c:v>2016</c:v>
                </c:pt>
                <c:pt idx="37" formatCode="General">
                  <c:v>2017</c:v>
                </c:pt>
                <c:pt idx="38" formatCode="General">
                  <c:v>2018</c:v>
                </c:pt>
              </c:numCache>
            </c:numRef>
          </c:cat>
          <c:val>
            <c:numRef>
              <c:f>Sheet1!$H$2:$H$40</c:f>
              <c:numCache>
                <c:formatCode>General</c:formatCode>
                <c:ptCount val="39"/>
                <c:pt idx="37" formatCode="0.0">
                  <c:v>10.199999999999999</c:v>
                </c:pt>
                <c:pt idx="38" formatCode="0.0">
                  <c:v>8.9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6-AF78-4090-B5D1-D5D3466B5059}"/>
            </c:ext>
          </c:extLst>
        </c:ser>
        <c:ser>
          <c:idx val="7"/>
          <c:order val="7"/>
          <c:tx>
            <c:strRef>
              <c:f>Sheet1!$I$1</c:f>
              <c:strCache>
                <c:ptCount val="1"/>
                <c:pt idx="0">
                  <c:v>Column5</c:v>
                </c:pt>
              </c:strCache>
            </c:strRef>
          </c:tx>
          <c:spPr>
            <a:ln w="31750" cap="rnd">
              <a:solidFill>
                <a:srgbClr val="FFC000"/>
              </a:solidFill>
              <a:round/>
            </a:ln>
            <a:effectLst/>
          </c:spPr>
          <c:marker>
            <c:symbol val="square"/>
            <c:size val="5"/>
            <c:spPr>
              <a:solidFill>
                <a:srgbClr val="FFC000"/>
              </a:solidFill>
              <a:ln w="25400" cap="rnd">
                <a:solidFill>
                  <a:srgbClr val="FFC000"/>
                </a:solidFill>
              </a:ln>
              <a:effectLst/>
            </c:spPr>
          </c:marker>
          <c:dLbls>
            <c:dLbl>
              <c:idx val="38"/>
              <c:layout>
                <c:manualLayout>
                  <c:x val="0"/>
                  <c:y val="-3.156372330508761E-2"/>
                </c:manualLayout>
              </c:layout>
              <c:tx>
                <c:rich>
                  <a:bodyPr/>
                  <a:lstStyle/>
                  <a:p>
                    <a:fld id="{D1B125DC-1F9B-48F3-AD6A-0A8461E2EFA1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9-AF78-4090-B5D1-D5D3466B505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Sheet1!$A$2:$A$40</c:f>
              <c:numCache>
                <c:formatCode>0</c:formatCode>
                <c:ptCount val="39"/>
                <c:pt idx="0">
                  <c:v>1980</c:v>
                </c:pt>
                <c:pt idx="1">
                  <c:v>1981</c:v>
                </c:pt>
                <c:pt idx="2">
                  <c:v>1982</c:v>
                </c:pt>
                <c:pt idx="3">
                  <c:v>1983</c:v>
                </c:pt>
                <c:pt idx="4">
                  <c:v>1984</c:v>
                </c:pt>
                <c:pt idx="5">
                  <c:v>1985</c:v>
                </c:pt>
                <c:pt idx="6">
                  <c:v>1986</c:v>
                </c:pt>
                <c:pt idx="7">
                  <c:v>1987</c:v>
                </c:pt>
                <c:pt idx="8" formatCode="General">
                  <c:v>1988</c:v>
                </c:pt>
                <c:pt idx="9" formatCode="General">
                  <c:v>1989</c:v>
                </c:pt>
                <c:pt idx="10" formatCode="General">
                  <c:v>1990</c:v>
                </c:pt>
                <c:pt idx="11" formatCode="General">
                  <c:v>1991</c:v>
                </c:pt>
                <c:pt idx="12" formatCode="General">
                  <c:v>1992</c:v>
                </c:pt>
                <c:pt idx="13" formatCode="General">
                  <c:v>1993</c:v>
                </c:pt>
                <c:pt idx="14" formatCode="General">
                  <c:v>1994</c:v>
                </c:pt>
                <c:pt idx="15" formatCode="General">
                  <c:v>1995</c:v>
                </c:pt>
                <c:pt idx="16" formatCode="General">
                  <c:v>1996</c:v>
                </c:pt>
                <c:pt idx="17" formatCode="General">
                  <c:v>1997</c:v>
                </c:pt>
                <c:pt idx="18" formatCode="General">
                  <c:v>1998</c:v>
                </c:pt>
                <c:pt idx="19" formatCode="General">
                  <c:v>1999</c:v>
                </c:pt>
                <c:pt idx="20" formatCode="General">
                  <c:v>2000</c:v>
                </c:pt>
                <c:pt idx="21" formatCode="General">
                  <c:v>2001</c:v>
                </c:pt>
                <c:pt idx="22" formatCode="General">
                  <c:v>2002</c:v>
                </c:pt>
                <c:pt idx="23" formatCode="General">
                  <c:v>2003</c:v>
                </c:pt>
                <c:pt idx="24">
                  <c:v>2004</c:v>
                </c:pt>
                <c:pt idx="25">
                  <c:v>2005</c:v>
                </c:pt>
                <c:pt idx="26">
                  <c:v>2006</c:v>
                </c:pt>
                <c:pt idx="27">
                  <c:v>2007</c:v>
                </c:pt>
                <c:pt idx="28">
                  <c:v>2008</c:v>
                </c:pt>
                <c:pt idx="29">
                  <c:v>2009</c:v>
                </c:pt>
                <c:pt idx="30">
                  <c:v>2010</c:v>
                </c:pt>
                <c:pt idx="31">
                  <c:v>2011</c:v>
                </c:pt>
                <c:pt idx="32">
                  <c:v>2012</c:v>
                </c:pt>
                <c:pt idx="33">
                  <c:v>2013</c:v>
                </c:pt>
                <c:pt idx="34" formatCode="General">
                  <c:v>2014</c:v>
                </c:pt>
                <c:pt idx="35" formatCode="General">
                  <c:v>2015</c:v>
                </c:pt>
                <c:pt idx="36" formatCode="General">
                  <c:v>2016</c:v>
                </c:pt>
                <c:pt idx="37" formatCode="General">
                  <c:v>2017</c:v>
                </c:pt>
                <c:pt idx="38" formatCode="General">
                  <c:v>2018</c:v>
                </c:pt>
              </c:numCache>
            </c:numRef>
          </c:cat>
          <c:val>
            <c:numRef>
              <c:f>Sheet1!$I$2:$I$40</c:f>
              <c:numCache>
                <c:formatCode>General</c:formatCode>
                <c:ptCount val="39"/>
                <c:pt idx="37" formatCode="0.0">
                  <c:v>30.4</c:v>
                </c:pt>
                <c:pt idx="38" formatCode="0.0">
                  <c:v>29.5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7-AF78-4090-B5D1-D5D3466B5059}"/>
            </c:ext>
          </c:extLst>
        </c:ser>
        <c:ser>
          <c:idx val="8"/>
          <c:order val="8"/>
          <c:tx>
            <c:strRef>
              <c:f>Sheet1!$J$1</c:f>
              <c:strCache>
                <c:ptCount val="1"/>
                <c:pt idx="0">
                  <c:v>Column6</c:v>
                </c:pt>
              </c:strCache>
            </c:strRef>
          </c:tx>
          <c:spPr>
            <a:ln w="31750" cap="rnd">
              <a:solidFill>
                <a:srgbClr val="70AD47"/>
              </a:solidFill>
              <a:round/>
            </a:ln>
            <a:effectLst/>
          </c:spPr>
          <c:marker>
            <c:symbol val="triangle"/>
            <c:size val="5"/>
            <c:spPr>
              <a:solidFill>
                <a:srgbClr val="70AD47"/>
              </a:solidFill>
              <a:ln w="25400" cap="rnd">
                <a:solidFill>
                  <a:srgbClr val="70AD47"/>
                </a:solidFill>
              </a:ln>
              <a:effectLst/>
            </c:spPr>
          </c:marker>
          <c:dLbls>
            <c:dLbl>
              <c:idx val="38"/>
              <c:layout>
                <c:manualLayout>
                  <c:x val="0"/>
                  <c:y val="3.8327378299034855E-2"/>
                </c:manualLayout>
              </c:layout>
              <c:tx>
                <c:rich>
                  <a:bodyPr/>
                  <a:lstStyle/>
                  <a:p>
                    <a:fld id="{01FD5430-9000-4257-BD46-2CA981367775}" type="VALUE">
                      <a:rPr lang="en-US" smtClean="0"/>
                      <a:pPr/>
                      <a:t>[VALUE]</a:t>
                    </a:fld>
                    <a:r>
                      <a:rPr lang="en-US" dirty="0"/>
                      <a:t>%</a:t>
                    </a:r>
                  </a:p>
                </c:rich>
              </c:tx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>
                  <c15:dlblFieldTable/>
                  <c15:showDataLabelsRange val="0"/>
                </c:ext>
                <c:ext xmlns:c16="http://schemas.microsoft.com/office/drawing/2014/chart" uri="{C3380CC4-5D6E-409C-BE32-E72D297353CC}">
                  <c16:uniqueId val="{0000001A-AF78-4090-B5D1-D5D3466B5059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+mn-lt"/>
                    <a:ea typeface="+mn-ea"/>
                    <a:cs typeface="+mn-cs"/>
                  </a:defRPr>
                </a:pPr>
                <a:endParaRPr lang="en-US"/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Sheet1!$A$2:$A$40</c:f>
              <c:numCache>
                <c:formatCode>0</c:formatCode>
                <c:ptCount val="39"/>
                <c:pt idx="0">
                  <c:v>1980</c:v>
                </c:pt>
                <c:pt idx="1">
                  <c:v>1981</c:v>
                </c:pt>
                <c:pt idx="2">
                  <c:v>1982</c:v>
                </c:pt>
                <c:pt idx="3">
                  <c:v>1983</c:v>
                </c:pt>
                <c:pt idx="4">
                  <c:v>1984</c:v>
                </c:pt>
                <c:pt idx="5">
                  <c:v>1985</c:v>
                </c:pt>
                <c:pt idx="6">
                  <c:v>1986</c:v>
                </c:pt>
                <c:pt idx="7">
                  <c:v>1987</c:v>
                </c:pt>
                <c:pt idx="8" formatCode="General">
                  <c:v>1988</c:v>
                </c:pt>
                <c:pt idx="9" formatCode="General">
                  <c:v>1989</c:v>
                </c:pt>
                <c:pt idx="10" formatCode="General">
                  <c:v>1990</c:v>
                </c:pt>
                <c:pt idx="11" formatCode="General">
                  <c:v>1991</c:v>
                </c:pt>
                <c:pt idx="12" formatCode="General">
                  <c:v>1992</c:v>
                </c:pt>
                <c:pt idx="13" formatCode="General">
                  <c:v>1993</c:v>
                </c:pt>
                <c:pt idx="14" formatCode="General">
                  <c:v>1994</c:v>
                </c:pt>
                <c:pt idx="15" formatCode="General">
                  <c:v>1995</c:v>
                </c:pt>
                <c:pt idx="16" formatCode="General">
                  <c:v>1996</c:v>
                </c:pt>
                <c:pt idx="17" formatCode="General">
                  <c:v>1997</c:v>
                </c:pt>
                <c:pt idx="18" formatCode="General">
                  <c:v>1998</c:v>
                </c:pt>
                <c:pt idx="19" formatCode="General">
                  <c:v>1999</c:v>
                </c:pt>
                <c:pt idx="20" formatCode="General">
                  <c:v>2000</c:v>
                </c:pt>
                <c:pt idx="21" formatCode="General">
                  <c:v>2001</c:v>
                </c:pt>
                <c:pt idx="22" formatCode="General">
                  <c:v>2002</c:v>
                </c:pt>
                <c:pt idx="23" formatCode="General">
                  <c:v>2003</c:v>
                </c:pt>
                <c:pt idx="24">
                  <c:v>2004</c:v>
                </c:pt>
                <c:pt idx="25">
                  <c:v>2005</c:v>
                </c:pt>
                <c:pt idx="26">
                  <c:v>2006</c:v>
                </c:pt>
                <c:pt idx="27">
                  <c:v>2007</c:v>
                </c:pt>
                <c:pt idx="28">
                  <c:v>2008</c:v>
                </c:pt>
                <c:pt idx="29">
                  <c:v>2009</c:v>
                </c:pt>
                <c:pt idx="30">
                  <c:v>2010</c:v>
                </c:pt>
                <c:pt idx="31">
                  <c:v>2011</c:v>
                </c:pt>
                <c:pt idx="32">
                  <c:v>2012</c:v>
                </c:pt>
                <c:pt idx="33">
                  <c:v>2013</c:v>
                </c:pt>
                <c:pt idx="34" formatCode="General">
                  <c:v>2014</c:v>
                </c:pt>
                <c:pt idx="35" formatCode="General">
                  <c:v>2015</c:v>
                </c:pt>
                <c:pt idx="36" formatCode="General">
                  <c:v>2016</c:v>
                </c:pt>
                <c:pt idx="37" formatCode="General">
                  <c:v>2017</c:v>
                </c:pt>
                <c:pt idx="38" formatCode="General">
                  <c:v>2018</c:v>
                </c:pt>
              </c:numCache>
            </c:numRef>
          </c:cat>
          <c:val>
            <c:numRef>
              <c:f>Sheet1!$J$2:$J$40</c:f>
              <c:numCache>
                <c:formatCode>General</c:formatCode>
                <c:ptCount val="39"/>
                <c:pt idx="37" formatCode="0.0">
                  <c:v>25</c:v>
                </c:pt>
                <c:pt idx="38" formatCode="0.0">
                  <c:v>23.7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18-AF78-4090-B5D1-D5D3466B505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409097592"/>
        <c:axId val="409098376"/>
      </c:lineChart>
      <c:catAx>
        <c:axId val="409097592"/>
        <c:scaling>
          <c:orientation val="minMax"/>
        </c:scaling>
        <c:delete val="0"/>
        <c:axPos val="b"/>
        <c:numFmt formatCode="0" sourceLinked="1"/>
        <c:majorTickMark val="cross"/>
        <c:minorTickMark val="none"/>
        <c:tickLblPos val="nextTo"/>
        <c:spPr>
          <a:noFill/>
          <a:ln w="9525" cap="flat" cmpd="sng" algn="ctr">
            <a:solidFill>
              <a:schemeClr val="tx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409098376"/>
        <c:crosses val="autoZero"/>
        <c:auto val="1"/>
        <c:lblAlgn val="ctr"/>
        <c:lblOffset val="100"/>
        <c:tickLblSkip val="5"/>
        <c:tickMarkSkip val="1"/>
        <c:noMultiLvlLbl val="0"/>
      </c:catAx>
      <c:valAx>
        <c:axId val="409098376"/>
        <c:scaling>
          <c:orientation val="minMax"/>
          <c:max val="60"/>
        </c:scaling>
        <c:delete val="0"/>
        <c:axPos val="l"/>
        <c:majorGridlines>
          <c:spPr>
            <a:ln w="9525" cap="flat" cmpd="sng" algn="ctr">
              <a:solidFill>
                <a:schemeClr val="bg2"/>
              </a:solidFill>
              <a:round/>
            </a:ln>
            <a:effectLst/>
          </c:spPr>
        </c:majorGridlines>
        <c:title>
          <c:tx>
            <c:rich>
              <a:bodyPr rot="-5400000" spcFirstLastPara="1" vertOverflow="ellipsis" vert="horz" wrap="square" anchor="ctr" anchorCtr="1"/>
              <a:lstStyle/>
              <a:p>
                <a:pPr>
                  <a:defRPr sz="1800" b="0" i="0" u="none" strike="noStrike" kern="1200" baseline="0">
                    <a:solidFill>
                      <a:schemeClr val="accent2"/>
                    </a:solidFill>
                    <a:latin typeface="Arial" panose="020B0604020202020204" pitchFamily="34" charset="0"/>
                    <a:ea typeface="+mn-ea"/>
                    <a:cs typeface="Arial" panose="020B0604020202020204" pitchFamily="34" charset="0"/>
                  </a:defRPr>
                </a:pPr>
                <a:r>
                  <a:rPr lang="en-US" sz="1400" b="1" dirty="0">
                    <a:solidFill>
                      <a:schemeClr val="accent2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Percent</a:t>
                </a:r>
              </a:p>
            </c:rich>
          </c:tx>
          <c:layout>
            <c:manualLayout>
              <c:xMode val="edge"/>
              <c:yMode val="edge"/>
              <c:x val="7.3047640029789869E-3"/>
              <c:y val="0.41401131758718784"/>
            </c:manualLayout>
          </c:layout>
          <c:overlay val="0"/>
          <c:spPr>
            <a:noFill/>
            <a:ln>
              <a:noFill/>
            </a:ln>
            <a:effectLst/>
          </c:spPr>
          <c:txPr>
            <a:bodyPr rot="-5400000" spcFirstLastPara="1" vertOverflow="ellipsis" vert="horz" wrap="square" anchor="ctr" anchorCtr="1"/>
            <a:lstStyle/>
            <a:p>
              <a:pPr>
                <a:defRPr sz="1800" b="0" i="0" u="none" strike="noStrike" kern="1200" baseline="0">
                  <a:solidFill>
                    <a:schemeClr val="accent2"/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endParaRPr lang="en-US"/>
            </a:p>
          </c:txPr>
        </c:title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400" b="0" i="0" u="none" strike="noStrike" kern="1200" baseline="0">
                <a:solidFill>
                  <a:schemeClr val="accent2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endParaRPr lang="en-US"/>
          </a:p>
        </c:txPr>
        <c:crossAx val="409097592"/>
        <c:crosses val="autoZero"/>
        <c:crossBetween val="midCat"/>
      </c:valAx>
      <c:spPr>
        <a:noFill/>
        <a:ln>
          <a:noFill/>
        </a:ln>
        <a:effectLst/>
      </c:spPr>
    </c:plotArea>
    <c:legend>
      <c:legendPos val="r"/>
      <c:legendEntry>
        <c:idx val="3"/>
        <c:delete val="1"/>
      </c:legendEntry>
      <c:legendEntry>
        <c:idx val="4"/>
        <c:delete val="1"/>
      </c:legendEntry>
      <c:legendEntry>
        <c:idx val="5"/>
        <c:delete val="1"/>
      </c:legendEntry>
      <c:legendEntry>
        <c:idx val="6"/>
        <c:delete val="1"/>
      </c:legendEntry>
      <c:legendEntry>
        <c:idx val="7"/>
        <c:delete val="1"/>
      </c:legendEntry>
      <c:legendEntry>
        <c:idx val="8"/>
        <c:delete val="1"/>
      </c:legendEntry>
      <c:layout>
        <c:manualLayout>
          <c:xMode val="edge"/>
          <c:yMode val="edge"/>
          <c:x val="0.57952344701006608"/>
          <c:y val="0.19280712807575437"/>
          <c:w val="0.34240681087867919"/>
          <c:h val="0.10472587758423546"/>
        </c:manualLayout>
      </c:layout>
      <c:overlay val="0"/>
      <c:spPr>
        <a:solidFill>
          <a:schemeClr val="bg1">
            <a:lumMod val="95000"/>
          </a:schemeClr>
        </a:solidFill>
        <a:ln>
          <a:solidFill>
            <a:schemeClr val="bg1">
              <a:lumMod val="50000"/>
            </a:schemeClr>
          </a:solidFill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baseline="0">
              <a:solidFill>
                <a:schemeClr val="tx1"/>
              </a:solidFill>
              <a:latin typeface="Arial" panose="020B0604020202020204" pitchFamily="34" charset="0"/>
              <a:ea typeface="+mn-ea"/>
              <a:cs typeface="Arial" panose="020B0604020202020204" pitchFamily="34" charset="0"/>
            </a:defRPr>
          </a:pPr>
          <a:endParaRPr lang="en-US"/>
        </a:p>
      </c:txPr>
    </c:legend>
    <c:plotVisOnly val="1"/>
    <c:dispBlanksAs val="gap"/>
    <c:showDLblsOverMax val="0"/>
  </c:chart>
  <c:spPr>
    <a:noFill/>
    <a:ln w="19050"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  <c:userShapes r:id="rId4"/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26319148176803525"/>
          <c:y val="0.16943075852777889"/>
          <c:w val="0.51344428759495919"/>
          <c:h val="0.48941335052042689"/>
        </c:manualLayout>
      </c:layout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Males</c:v>
                </c:pt>
              </c:strCache>
            </c:strRef>
          </c:tx>
          <c:spPr>
            <a:ln w="53975"/>
          </c:spPr>
          <c:marker>
            <c:symbol val="diamond"/>
            <c:size val="13"/>
          </c:marker>
          <c:cat>
            <c:numRef>
              <c:f>Sheet1!$A$2:$A$21</c:f>
              <c:numCache>
                <c:formatCode>General</c:formatCode>
                <c:ptCount val="20"/>
                <c:pt idx="0">
                  <c:v>1992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</c:numCache>
            </c:numRef>
          </c:cat>
          <c:val>
            <c:numRef>
              <c:f>Sheet1!$B$2:$B$21</c:f>
              <c:numCache>
                <c:formatCode>General</c:formatCode>
                <c:ptCount val="20"/>
                <c:pt idx="0">
                  <c:v>10250</c:v>
                </c:pt>
                <c:pt idx="1">
                  <c:v>9074</c:v>
                </c:pt>
                <c:pt idx="2">
                  <c:v>8845</c:v>
                </c:pt>
                <c:pt idx="3">
                  <c:v>8709</c:v>
                </c:pt>
                <c:pt idx="4">
                  <c:v>8590</c:v>
                </c:pt>
                <c:pt idx="5">
                  <c:v>8646</c:v>
                </c:pt>
                <c:pt idx="6">
                  <c:v>8952</c:v>
                </c:pt>
                <c:pt idx="7">
                  <c:v>9164</c:v>
                </c:pt>
                <c:pt idx="8">
                  <c:v>9446</c:v>
                </c:pt>
                <c:pt idx="9">
                  <c:v>9619</c:v>
                </c:pt>
                <c:pt idx="10">
                  <c:v>9787</c:v>
                </c:pt>
                <c:pt idx="11">
                  <c:v>10146</c:v>
                </c:pt>
                <c:pt idx="12">
                  <c:v>10404</c:v>
                </c:pt>
                <c:pt idx="13">
                  <c:v>10722</c:v>
                </c:pt>
                <c:pt idx="14">
                  <c:v>10846</c:v>
                </c:pt>
                <c:pt idx="15">
                  <c:v>10859</c:v>
                </c:pt>
                <c:pt idx="16">
                  <c:v>10551</c:v>
                </c:pt>
                <c:pt idx="17">
                  <c:v>10516</c:v>
                </c:pt>
                <c:pt idx="18">
                  <c:v>10454</c:v>
                </c:pt>
                <c:pt idx="19">
                  <c:v>10402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88B8-41C9-9C24-AAE51ED6AEED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Females</c:v>
                </c:pt>
              </c:strCache>
            </c:strRef>
          </c:tx>
          <c:spPr>
            <a:ln w="53975">
              <a:solidFill>
                <a:schemeClr val="accent2"/>
              </a:solidFill>
            </a:ln>
          </c:spPr>
          <c:marker>
            <c:symbol val="square"/>
            <c:size val="11"/>
            <c:spPr>
              <a:solidFill>
                <a:schemeClr val="accent2"/>
              </a:solidFill>
              <a:ln>
                <a:solidFill>
                  <a:schemeClr val="accent2"/>
                </a:solidFill>
              </a:ln>
            </c:spPr>
          </c:marker>
          <c:cat>
            <c:numRef>
              <c:f>Sheet1!$A$2:$A$21</c:f>
              <c:numCache>
                <c:formatCode>General</c:formatCode>
                <c:ptCount val="20"/>
                <c:pt idx="0">
                  <c:v>1992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</c:numCache>
            </c:numRef>
          </c:cat>
          <c:val>
            <c:numRef>
              <c:f>Sheet1!$C$2:$C$21</c:f>
              <c:numCache>
                <c:formatCode>General</c:formatCode>
                <c:ptCount val="20"/>
                <c:pt idx="0">
                  <c:v>6777</c:v>
                </c:pt>
                <c:pt idx="1">
                  <c:v>7739</c:v>
                </c:pt>
                <c:pt idx="2">
                  <c:v>8088</c:v>
                </c:pt>
                <c:pt idx="3">
                  <c:v>8410</c:v>
                </c:pt>
                <c:pt idx="4">
                  <c:v>8528</c:v>
                </c:pt>
                <c:pt idx="5">
                  <c:v>8463</c:v>
                </c:pt>
                <c:pt idx="6">
                  <c:v>8483</c:v>
                </c:pt>
                <c:pt idx="7">
                  <c:v>8716</c:v>
                </c:pt>
                <c:pt idx="8">
                  <c:v>8926</c:v>
                </c:pt>
                <c:pt idx="9">
                  <c:v>8889</c:v>
                </c:pt>
                <c:pt idx="10">
                  <c:v>9099</c:v>
                </c:pt>
                <c:pt idx="11">
                  <c:v>9006</c:v>
                </c:pt>
                <c:pt idx="12">
                  <c:v>9315</c:v>
                </c:pt>
                <c:pt idx="13">
                  <c:v>9326</c:v>
                </c:pt>
                <c:pt idx="14">
                  <c:v>9737</c:v>
                </c:pt>
                <c:pt idx="15">
                  <c:v>10019</c:v>
                </c:pt>
                <c:pt idx="16">
                  <c:v>10474</c:v>
                </c:pt>
                <c:pt idx="17">
                  <c:v>10810</c:v>
                </c:pt>
                <c:pt idx="18">
                  <c:v>11160</c:v>
                </c:pt>
                <c:pt idx="19">
                  <c:v>11461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88B8-41C9-9C24-AAE51ED6AEED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246237040"/>
        <c:axId val="246237432"/>
      </c:lineChart>
      <c:catAx>
        <c:axId val="2462370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 rot="-2700000" vert="horz"/>
          <a:lstStyle/>
          <a:p>
            <a:pPr>
              <a:defRPr sz="1400"/>
            </a:pPr>
            <a:endParaRPr lang="en-US"/>
          </a:p>
        </c:txPr>
        <c:crossAx val="246237432"/>
        <c:crosses val="autoZero"/>
        <c:auto val="1"/>
        <c:lblAlgn val="ctr"/>
        <c:lblOffset val="100"/>
        <c:noMultiLvlLbl val="0"/>
      </c:catAx>
      <c:valAx>
        <c:axId val="246237432"/>
        <c:scaling>
          <c:orientation val="minMax"/>
          <c:min val="5000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/>
                </a:pPr>
                <a:r>
                  <a:rPr lang="en-US" dirty="0"/>
                  <a:t>Number of 1</a:t>
                </a:r>
                <a:r>
                  <a:rPr lang="en-US" baseline="30000" dirty="0"/>
                  <a:t>st</a:t>
                </a:r>
                <a:r>
                  <a:rPr lang="en-US" dirty="0"/>
                  <a:t> Year</a:t>
                </a:r>
                <a:r>
                  <a:rPr lang="en-US" baseline="0" dirty="0"/>
                  <a:t> Students</a:t>
                </a:r>
                <a:endParaRPr lang="en-US" dirty="0"/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crossAx val="246237040"/>
        <c:crosses val="autoZero"/>
        <c:crossBetween val="between"/>
      </c:valAx>
      <c:spPr>
        <a:noFill/>
      </c:spPr>
    </c:plotArea>
    <c:legend>
      <c:legendPos val="r"/>
      <c:layout>
        <c:manualLayout>
          <c:xMode val="edge"/>
          <c:yMode val="edge"/>
          <c:x val="0.81029704951577708"/>
          <c:y val="0.39189021762402421"/>
          <c:w val="0.11334016174807417"/>
          <c:h val="0.12238959260527217"/>
        </c:manualLayout>
      </c:layout>
      <c:overlay val="0"/>
    </c:legend>
    <c:plotVisOnly val="1"/>
    <c:dispBlanksAs val="gap"/>
    <c:showDLblsOverMax val="0"/>
  </c:chart>
  <c:txPr>
    <a:bodyPr/>
    <a:lstStyle/>
    <a:p>
      <a:pPr>
        <a:defRPr sz="1600"/>
      </a:pPr>
      <a:endParaRPr lang="en-US"/>
    </a:p>
  </c:txPr>
  <c:externalData r:id="rId1">
    <c:autoUpdate val="0"/>
  </c:externalData>
  <c:userShapes r:id="rId2"/>
</c:chartSpace>
</file>

<file path=ppt/charts/colors1.xml><?xml version="1.0" encoding="utf-8"?>
<cs:colorStyle xmlns:cs="http://schemas.microsoft.com/office/drawing/2012/chartStyle" xmlns:a="http://schemas.openxmlformats.org/drawingml/2006/main" meth="withinLinearReversed" id="25">
  <a:schemeClr val="accent5"/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withinLinearReversed" id="25">
  <a:schemeClr val="accent5"/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withinLinearReversed" id="25">
  <a:schemeClr val="accent5"/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10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197" kern="1200" cap="all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64" kern="1200" cap="all" spc="120" normalizeH="0" baseline="0"/>
  </cs:categoryAxis>
  <cs:chartArea mods="allowNoFillOverride allowNoLineOverride">
    <cs:lnRef idx="0"/>
    <cs:fillRef idx="0"/>
    <cs:effectRef idx="0"/>
    <cs:fontRef idx="minor">
      <a:schemeClr val="dk1"/>
    </cs:fontRef>
    <cs:spPr>
      <a:solidFill>
        <a:schemeClr val="lt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50000"/>
        <a:lumOff val="50000"/>
      </a:schemeClr>
    </cs:fontRef>
    <cs:defRPr sz="1064" b="0" i="0" u="none" strike="noStrike" kern="1200" baseline="0"/>
    <cs:bodyPr rot="-5400000" spcFirstLastPara="1" vertOverflow="clip" horzOverflow="clip" vert="horz" wrap="square" lIns="38100" tIns="19050" rIns="38100" bIns="19050" anchor="ctr" anchorCtr="1">
      <a:spAutoFit/>
    </cs:bodyPr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dk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dk1"/>
    </cs:fontRef>
    <cs:spPr>
      <a:ln w="2222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0">
      <cs:styleClr val="auto"/>
    </cs:fillRef>
    <cs:effectRef idx="0"/>
    <cs:fontRef idx="minor">
      <a:schemeClr val="dk1"/>
    </cs:fontRef>
    <cs:spPr>
      <a:solidFill>
        <a:schemeClr val="phClr"/>
      </a:solidFill>
      <a:ln w="9525">
        <a:solidFill>
          <a:schemeClr val="phClr"/>
        </a:solidFill>
        <a:round/>
      </a:ln>
    </cs:spPr>
  </cs:dataPointMarker>
  <cs:dataPointMarkerLayout size="6"/>
  <cs:dataPointWireframe>
    <cs:lnRef idx="0">
      <cs:styleClr val="auto"/>
    </cs:lnRef>
    <cs:fillRef idx="0"/>
    <cs:effectRef idx="0"/>
    <cs:fontRef idx="minor">
      <a:schemeClr val="dk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75000"/>
          <a:lumOff val="25000"/>
        </a:schemeClr>
      </a:solidFill>
      <a:ln w="9525">
        <a:solidFill>
          <a:schemeClr val="tx1">
            <a:lumMod val="15000"/>
            <a:lumOff val="85000"/>
          </a:schemeClr>
        </a:solidFill>
      </a:ln>
    </cs:spPr>
  </cs:downBar>
  <cs:drop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dropLine>
  <cs:errorBar>
    <cs:lnRef idx="0"/>
    <cs:fillRef idx="0"/>
    <cs:effectRef idx="0"/>
    <cs:fontRef idx="minor">
      <a:schemeClr val="dk1"/>
    </cs:fontRef>
    <cs:spPr>
      <a:ln w="9525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dk1"/>
    </cs:fontRef>
  </cs:floor>
  <cs:gridlineMajor>
    <cs:lnRef idx="0"/>
    <cs:fillRef idx="0"/>
    <cs:effectRef idx="0"/>
    <cs:fontRef idx="minor">
      <a:schemeClr val="dk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dk1"/>
    </cs:fontRef>
    <cs:spPr>
      <a:ln>
        <a:solidFill>
          <a:schemeClr val="tx1">
            <a:lumMod val="5000"/>
            <a:lumOff val="95000"/>
          </a:schemeClr>
        </a:solidFill>
      </a:ln>
    </cs:spPr>
  </cs:gridlineMinor>
  <cs:hiLo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50000"/>
            <a:lumOff val="50000"/>
          </a:schemeClr>
        </a:solidFill>
      </a:ln>
    </cs:spPr>
  </cs:hiLoLine>
  <cs:leader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dk1"/>
    </cs:fontRef>
  </cs:plotArea>
  <cs:plotArea3D mods="allowNoFillOverride allowNoLineOverride">
    <cs:lnRef idx="0"/>
    <cs:fillRef idx="0"/>
    <cs:effectRef idx="0"/>
    <cs:fontRef idx="minor">
      <a:schemeClr val="dk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seriesAxis>
  <cs:seriesLine>
    <cs:lnRef idx="0"/>
    <cs:fillRef idx="0"/>
    <cs:effectRef idx="0"/>
    <cs:fontRef idx="minor">
      <a:schemeClr val="dk1"/>
    </cs:fontRef>
    <cs:spPr>
      <a:ln w="9525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2128" b="1" kern="1200" cap="all" spc="120" normalizeH="0" baseline="0"/>
  </cs:title>
  <cs:trendline>
    <cs:lnRef idx="0">
      <cs:styleClr val="auto"/>
    </cs:lnRef>
    <cs:fillRef idx="0"/>
    <cs:effectRef idx="0"/>
    <cs:fontRef idx="minor">
      <a:schemeClr val="dk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064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65000"/>
            <a:lumOff val="3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dk1">
            <a:lumMod val="15000"/>
            <a:lumOff val="85000"/>
          </a:schemeClr>
        </a:solidFill>
        <a:round/>
      </a:ln>
    </cs:spPr>
    <cs:defRPr sz="1197" kern="1200"/>
  </cs:valueAxis>
  <cs:wall>
    <cs:lnRef idx="0"/>
    <cs:fillRef idx="0"/>
    <cs:effectRef idx="0"/>
    <cs:fontRef idx="minor">
      <a:schemeClr val="dk1"/>
    </cs:fontRef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332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102">
  <cs:axisTitle>
    <cs:lnRef idx="0"/>
    <cs:fillRef idx="0"/>
    <cs:effectRef idx="0"/>
    <cs:fontRef idx="minor">
      <a:schemeClr val="tx1"/>
    </cs:fontRef>
    <cs:defRPr sz="1000" b="1" kern="1200"/>
  </cs:axisTitle>
  <cs:category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categoryAxis>
  <cs:chartArea mods="allowNoFillOverride allowNoLineOverride">
    <cs:lnRef idx="1">
      <a:schemeClr val="tx1">
        <a:tint val="75000"/>
      </a:schemeClr>
    </cs:lnRef>
    <cs:fillRef idx="1">
      <a:schemeClr val="bg1"/>
    </cs:fillRef>
    <cs:effectRef idx="0"/>
    <cs:fontRef idx="minor">
      <a:schemeClr val="tx1"/>
    </cs:fontRef>
    <cs:spPr>
      <a:ln>
        <a:round/>
      </a:ln>
    </cs:spPr>
    <cs:defRPr sz="1000" kern="1200"/>
  </cs:chartArea>
  <cs:dataLabel>
    <cs:lnRef idx="0"/>
    <cs:fillRef idx="0"/>
    <cs:effectRef idx="0"/>
    <cs:fontRef idx="minor">
      <a:schemeClr val="tx1"/>
    </cs:fontRef>
    <cs:defRPr sz="1000" kern="1200"/>
  </cs:dataLabel>
  <cs:dataLabelCallout>
    <cs:lnRef idx="0"/>
    <cs:fillRef idx="0"/>
    <cs:effectRef idx="0"/>
    <cs:fontRef idx="minor">
      <a:schemeClr val="dk1"/>
    </cs:fontRef>
    <cs:spPr>
      <a:solidFill>
        <a:schemeClr val="lt1"/>
      </a:solidFill>
      <a:ln>
        <a:solidFill>
          <a:schemeClr val="dk1">
            <a:lumMod val="65000"/>
            <a:lumOff val="35000"/>
          </a:schemeClr>
        </a:solidFill>
      </a:ln>
    </cs:spPr>
    <cs:defRPr sz="1000" kern="1200"/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1">
      <cs:styleClr val="auto"/>
    </cs:lnRef>
    <cs:lineWidthScale>3</cs:lineWidthScale>
    <cs:fillRef idx="0"/>
    <cs:effectRef idx="0"/>
    <cs:fontRef idx="minor">
      <a:schemeClr val="tx1"/>
    </cs:fontRef>
    <cs:spPr>
      <a:ln cap="rnd">
        <a:round/>
      </a:ln>
    </cs:spPr>
  </cs:dataPointLine>
  <cs:dataPointMarker>
    <cs:lnRef idx="1">
      <cs:styleClr val="auto"/>
    </cs:lnRef>
    <cs:fillRef idx="1">
      <cs:styleClr val="auto"/>
    </cs:fillRef>
    <cs:effectRef idx="0"/>
    <cs:fontRef idx="minor">
      <a:schemeClr val="tx1"/>
    </cs:fontRef>
    <cs:spPr>
      <a:ln>
        <a:round/>
      </a:ln>
    </cs:spPr>
  </cs:dataPointMarker>
  <cs:dataPointMarkerLayout/>
  <cs:dataPointWireframe>
    <cs:lnRef idx="1">
      <cs:styleClr val="auto"/>
    </cs:lnRef>
    <cs:fillRef idx="0"/>
    <cs:effectRef idx="0"/>
    <cs:fontRef idx="minor">
      <a:schemeClr val="tx1"/>
    </cs:fontRef>
    <cs:spPr>
      <a:ln>
        <a:round/>
      </a:ln>
    </cs:spPr>
  </cs:dataPointWireframe>
  <cs:dataTable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dataTable>
  <cs:downBar>
    <cs:lnRef idx="1">
      <a:schemeClr val="tx1"/>
    </cs:lnRef>
    <cs:fillRef idx="1">
      <a:schemeClr val="dk1">
        <a:tint val="95000"/>
      </a:schemeClr>
    </cs:fillRef>
    <cs:effectRef idx="0"/>
    <cs:fontRef idx="minor">
      <a:schemeClr val="tx1"/>
    </cs:fontRef>
    <cs:spPr>
      <a:ln>
        <a:round/>
      </a:ln>
    </cs:spPr>
  </cs:downBar>
  <cs:drop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dropLine>
  <cs:errorBar>
    <cs:lnRef idx="1">
      <a:schemeClr val="tx1"/>
    </cs:lnRef>
    <cs:fillRef idx="1">
      <a:schemeClr val="tx1"/>
    </cs:fillRef>
    <cs:effectRef idx="0"/>
    <cs:fontRef idx="minor">
      <a:schemeClr val="tx1"/>
    </cs:fontRef>
    <cs:spPr>
      <a:ln>
        <a:round/>
      </a:ln>
    </cs:spPr>
  </cs:errorBar>
  <cs:flo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floor>
  <cs:gridlineMajor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</cs:gridlineMajor>
  <cs:gridlineMinor>
    <cs:lnRef idx="1">
      <a:schemeClr val="tx1">
        <a:tint val="50000"/>
      </a:schemeClr>
    </cs:lnRef>
    <cs:fillRef idx="0"/>
    <cs:effectRef idx="0"/>
    <cs:fontRef idx="minor">
      <a:schemeClr val="tx1"/>
    </cs:fontRef>
    <cs:spPr>
      <a:ln>
        <a:round/>
      </a:ln>
    </cs:spPr>
  </cs:gridlineMinor>
  <cs:hiLo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hiLoLine>
  <cs:leader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leaderLine>
  <cs:legend>
    <cs:lnRef idx="0"/>
    <cs:fillRef idx="0"/>
    <cs:effectRef idx="0"/>
    <cs:fontRef idx="minor">
      <a:schemeClr val="tx1"/>
    </cs:fontRef>
    <cs:defRPr sz="1000" kern="1200"/>
  </cs:legend>
  <cs:plotArea mods="allowNoFillOverride allowNoLineOverride">
    <cs:lnRef idx="0"/>
    <cs:fillRef idx="1">
      <a:schemeClr val="bg1"/>
    </cs:fillRef>
    <cs:effectRef idx="0"/>
    <cs:fontRef idx="minor">
      <a:schemeClr val="tx1"/>
    </cs:fontRef>
  </cs:plotArea>
  <cs:plotArea3D>
    <cs:lnRef idx="0"/>
    <cs:fillRef idx="0"/>
    <cs:effectRef idx="0"/>
    <cs:fontRef idx="minor">
      <a:schemeClr val="tx1"/>
    </cs:fontRef>
  </cs:plotArea3D>
  <cs:series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seriesAxis>
  <cs:seriesLine>
    <cs:lnRef idx="1">
      <a:schemeClr val="tx1"/>
    </cs:lnRef>
    <cs:fillRef idx="0"/>
    <cs:effectRef idx="0"/>
    <cs:fontRef idx="minor">
      <a:schemeClr val="tx1"/>
    </cs:fontRef>
    <cs:spPr>
      <a:ln>
        <a:round/>
      </a:ln>
    </cs:spPr>
  </cs:seriesLine>
  <cs:title>
    <cs:lnRef idx="0"/>
    <cs:fillRef idx="0"/>
    <cs:effectRef idx="0"/>
    <cs:fontRef idx="minor">
      <a:schemeClr val="tx1"/>
    </cs:fontRef>
    <cs:defRPr sz="1800" b="1" kern="1200"/>
  </cs:title>
  <cs:trendline>
    <cs:lnRef idx="1">
      <a:schemeClr val="tx1"/>
    </cs:lnRef>
    <cs:fillRef idx="0"/>
    <cs:effectRef idx="0"/>
    <cs:fontRef idx="minor">
      <a:schemeClr val="tx1"/>
    </cs:fontRef>
    <cs:spPr>
      <a:ln cap="rnd">
        <a:round/>
      </a:ln>
    </cs:spPr>
  </cs:trendline>
  <cs:trendlineLabel>
    <cs:lnRef idx="0"/>
    <cs:fillRef idx="0"/>
    <cs:effectRef idx="0"/>
    <cs:fontRef idx="minor">
      <a:schemeClr val="tx1"/>
    </cs:fontRef>
    <cs:defRPr sz="1000" kern="1200"/>
  </cs:trendlineLabel>
  <cs:upBar>
    <cs:lnRef idx="1">
      <a:schemeClr val="tx1"/>
    </cs:lnRef>
    <cs:fillRef idx="1">
      <a:schemeClr val="dk1">
        <a:tint val="5000"/>
      </a:schemeClr>
    </cs:fillRef>
    <cs:effectRef idx="0"/>
    <cs:fontRef idx="minor">
      <a:schemeClr val="tx1"/>
    </cs:fontRef>
    <cs:spPr>
      <a:ln>
        <a:round/>
      </a:ln>
    </cs:spPr>
  </cs:upBar>
  <cs:valueAxis>
    <cs:lnRef idx="1">
      <a:schemeClr val="tx1">
        <a:tint val="75000"/>
      </a:schemeClr>
    </cs:lnRef>
    <cs:fillRef idx="0"/>
    <cs:effectRef idx="0"/>
    <cs:fontRef idx="minor">
      <a:schemeClr val="tx1"/>
    </cs:fontRef>
    <cs:spPr>
      <a:ln>
        <a:round/>
      </a:ln>
    </cs:spPr>
    <cs:defRPr sz="1000" kern="1200"/>
  </cs:valueAxis>
  <cs:wall>
    <cs:lnRef idx="0"/>
    <cs:fillRef idx="0"/>
    <cs:effectRef idx="0"/>
    <cs:fontRef idx="minor">
      <a:schemeClr val="tx1"/>
    </cs:fontRef>
  </cs:wall>
</cs:chartStyle>
</file>

<file path=ppt/charts/style7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0.15385</cdr:x>
      <cdr:y>0.35469</cdr:y>
    </cdr:from>
    <cdr:to>
      <cdr:x>0.21133</cdr:x>
      <cdr:y>0.4296</cdr:y>
    </cdr:to>
    <cdr:sp macro="" textlink="">
      <cdr:nvSpPr>
        <cdr:cNvPr id="2" name="Rectangle 1"/>
        <cdr:cNvSpPr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1328874" y="1748860"/>
          <a:ext cx="496489" cy="369360"/>
        </a:xfrm>
        <a:prstGeom xmlns:a="http://schemas.openxmlformats.org/drawingml/2006/main" prst="rect">
          <a:avLst/>
        </a:prstGeom>
        <a:solidFill xmlns:a="http://schemas.openxmlformats.org/drawingml/2006/main">
          <a:schemeClr val="accent5">
            <a:lumMod val="20000"/>
            <a:lumOff val="80000"/>
          </a:schemeClr>
        </a:solidFill>
        <a:ln xmlns:a="http://schemas.openxmlformats.org/drawingml/2006/main" w="12700" cap="sq">
          <a:solidFill>
            <a:srgbClr val="000000"/>
          </a:solidFill>
          <a:miter lim="800000"/>
          <a:headEnd type="none" w="sm" len="sm"/>
          <a:tailEnd type="none" w="sm" len="sm"/>
        </a:ln>
        <a:effectLst xmlns:a="http://schemas.openxmlformats.org/drawingml/2006/main">
          <a:outerShdw blurRad="50800" dist="38100" dir="5400000" algn="t" rotWithShape="0">
            <a:prstClr val="black">
              <a:alpha val="40000"/>
            </a:prstClr>
          </a:outerShdw>
        </a:effectLst>
      </cdr:spPr>
      <cdr:txBody>
        <a:bodyPr xmlns:a="http://schemas.openxmlformats.org/drawingml/2006/main" wrap="none" anchor="ctr"/>
        <a:lstStyle xmlns:a="http://schemas.openxmlformats.org/drawingml/2006/main">
          <a:defPPr>
            <a:defRPr lang="en-US"/>
          </a:defPPr>
          <a:lvl1pPr marL="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1pPr>
          <a:lvl2pPr marL="457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2pPr>
          <a:lvl3pPr marL="914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3pPr>
          <a:lvl4pPr marL="1371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4pPr>
          <a:lvl5pPr marL="18288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5pPr>
          <a:lvl6pPr marL="22860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6pPr>
          <a:lvl7pPr marL="27432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7pPr>
          <a:lvl8pPr marL="32004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8pPr>
          <a:lvl9pPr marL="3657600" algn="l" defTabSz="914400" rtl="0" eaLnBrk="1" latinLnBrk="0" hangingPunct="1">
            <a:defRPr sz="1800" kern="1200">
              <a:solidFill>
                <a:schemeClr val="tx1"/>
              </a:solidFill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/>
          <a:r>
            <a:rPr lang="en-US" altLang="en-US" sz="2000" b="1" dirty="0">
              <a:solidFill>
                <a:srgbClr val="081D58"/>
              </a:solidFill>
              <a:cs typeface="Arial" panose="020B0604020202020204" pitchFamily="34" charset="0"/>
            </a:rPr>
            <a:t>34%</a:t>
          </a:r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0.5754</cdr:x>
      <cdr:y>0.13161</cdr:y>
    </cdr:from>
    <cdr:to>
      <cdr:x>0.5754</cdr:x>
      <cdr:y>0.9255</cdr:y>
    </cdr:to>
    <cdr:cxnSp macro="">
      <cdr:nvCxnSpPr>
        <cdr:cNvPr id="3" name="Straight Connector 2">
          <a:extLst xmlns:a="http://schemas.openxmlformats.org/drawingml/2006/main">
            <a:ext uri="{FF2B5EF4-FFF2-40B4-BE49-F238E27FC236}">
              <a16:creationId xmlns:a16="http://schemas.microsoft.com/office/drawing/2014/main" id="{995F8E95-FEED-4F5E-9692-F47CF95FA1BB}"/>
            </a:ext>
          </a:extLst>
        </cdr:cNvPr>
        <cdr:cNvCxnSpPr/>
      </cdr:nvCxnSpPr>
      <cdr:spPr>
        <a:xfrm xmlns:a="http://schemas.openxmlformats.org/drawingml/2006/main" flipV="1">
          <a:off x="5909014" y="730052"/>
          <a:ext cx="0" cy="4403756"/>
        </a:xfrm>
        <a:prstGeom xmlns:a="http://schemas.openxmlformats.org/drawingml/2006/main" prst="line">
          <a:avLst/>
        </a:prstGeom>
        <a:ln xmlns:a="http://schemas.openxmlformats.org/drawingml/2006/main" w="22225">
          <a:solidFill>
            <a:schemeClr val="bg1">
              <a:lumMod val="65000"/>
            </a:schemeClr>
          </a:solidFill>
        </a:ln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  <cdr:relSizeAnchor xmlns:cdr="http://schemas.openxmlformats.org/drawingml/2006/chartDrawing">
    <cdr:from>
      <cdr:x>0.58191</cdr:x>
      <cdr:y>0.25682</cdr:y>
    </cdr:from>
    <cdr:to>
      <cdr:x>0.74338</cdr:x>
      <cdr:y>0.29675</cdr:y>
    </cdr:to>
    <cdr:sp macro="" textlink="">
      <cdr:nvSpPr>
        <cdr:cNvPr id="6" name="TextBox 5"/>
        <cdr:cNvSpPr txBox="1"/>
      </cdr:nvSpPr>
      <cdr:spPr>
        <a:xfrm xmlns:a="http://schemas.openxmlformats.org/drawingml/2006/main">
          <a:off x="5975887" y="1424614"/>
          <a:ext cx="1658181" cy="221498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>
          <a:noFill/>
        </a:ln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r>
            <a:rPr lang="en-US" sz="12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rPr>
            <a:t>Projected 2019-2050</a:t>
          </a:r>
          <a:endParaRPr lang="en-US" sz="1200" b="1" dirty="0">
            <a:solidFill>
              <a:schemeClr val="tx1"/>
            </a:solidFill>
            <a:latin typeface="Arial" panose="020B0604020202020204" pitchFamily="34" charset="0"/>
            <a:cs typeface="Arial" panose="020B0604020202020204" pitchFamily="34" charset="0"/>
          </a:endParaRPr>
        </a:p>
      </cdr:txBody>
    </cdr:sp>
  </cdr:relSizeAnchor>
</c:userShapes>
</file>

<file path=ppt/drawings/drawing3.xml><?xml version="1.0" encoding="utf-8"?>
<c:userShapes xmlns:c="http://schemas.openxmlformats.org/drawingml/2006/chart">
  <cdr:relSizeAnchor xmlns:cdr="http://schemas.openxmlformats.org/drawingml/2006/chartDrawing">
    <cdr:from>
      <cdr:x>0.61256</cdr:x>
      <cdr:y>0.87732</cdr:y>
    </cdr:from>
    <cdr:to>
      <cdr:x>0.96231</cdr:x>
      <cdr:y>0.98113</cdr:y>
    </cdr:to>
    <cdr:sp macro="" textlink="">
      <cdr:nvSpPr>
        <cdr:cNvPr id="3" name="Text Box 2052"/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335608" y="4941987"/>
          <a:ext cx="3046442" cy="584775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9050" cap="sq" cmpd="tri">
          <a:solidFill>
            <a:schemeClr val="tx1"/>
          </a:solidFill>
          <a:miter lim="800000"/>
          <a:headEnd type="none" w="sm" len="sm"/>
          <a:tailEnd type="none" w="sm" len="sm"/>
        </a:ln>
        <a:effectLst xmlns:a="http://schemas.openxmlformats.org/drawingml/2006/main"/>
      </cdr:spPr>
      <cdr:txBody>
        <a:bodyPr xmlns:a="http://schemas.openxmlformats.org/drawingml/2006/main" wrap="square">
          <a:spAutoFit/>
        </a:bodyPr>
        <a:lstStyle xmlns:a="http://schemas.openxmlformats.org/drawingml/2006/main">
          <a:defPPr>
            <a:defRPr lang="en-US"/>
          </a:defPPr>
          <a:lvl1pPr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bg2"/>
              </a:solidFill>
              <a:latin typeface="Arial" panose="020B0604020202020204" pitchFamily="34" charset="0"/>
              <a:ea typeface="+mn-ea"/>
              <a:cs typeface="+mn-cs"/>
            </a:defRPr>
          </a:lvl1pPr>
          <a:lvl2pPr marL="4572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bg2"/>
              </a:solidFill>
              <a:latin typeface="Arial" panose="020B0604020202020204" pitchFamily="34" charset="0"/>
              <a:ea typeface="+mn-ea"/>
              <a:cs typeface="+mn-cs"/>
            </a:defRPr>
          </a:lvl2pPr>
          <a:lvl3pPr marL="9144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bg2"/>
              </a:solidFill>
              <a:latin typeface="Arial" panose="020B0604020202020204" pitchFamily="34" charset="0"/>
              <a:ea typeface="+mn-ea"/>
              <a:cs typeface="+mn-cs"/>
            </a:defRPr>
          </a:lvl3pPr>
          <a:lvl4pPr marL="13716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bg2"/>
              </a:solidFill>
              <a:latin typeface="Arial" panose="020B0604020202020204" pitchFamily="34" charset="0"/>
              <a:ea typeface="+mn-ea"/>
              <a:cs typeface="+mn-cs"/>
            </a:defRPr>
          </a:lvl4pPr>
          <a:lvl5pPr marL="1828800" algn="l" rtl="0" eaLnBrk="0" fontAlgn="base" hangingPunct="0">
            <a:spcBef>
              <a:spcPct val="0"/>
            </a:spcBef>
            <a:spcAft>
              <a:spcPct val="0"/>
            </a:spcAft>
            <a:defRPr sz="2400" kern="1200">
              <a:solidFill>
                <a:schemeClr val="bg2"/>
              </a:solidFill>
              <a:latin typeface="Arial" panose="020B0604020202020204" pitchFamily="34" charset="0"/>
              <a:ea typeface="+mn-ea"/>
              <a:cs typeface="+mn-cs"/>
            </a:defRPr>
          </a:lvl5pPr>
          <a:lvl6pPr marL="2286000" algn="l" defTabSz="914400" rtl="0" eaLnBrk="1" latinLnBrk="0" hangingPunct="1">
            <a:defRPr sz="2400" kern="1200">
              <a:solidFill>
                <a:schemeClr val="bg2"/>
              </a:solidFill>
              <a:latin typeface="Arial" panose="020B0604020202020204" pitchFamily="34" charset="0"/>
              <a:ea typeface="+mn-ea"/>
              <a:cs typeface="+mn-cs"/>
            </a:defRPr>
          </a:lvl6pPr>
          <a:lvl7pPr marL="2743200" algn="l" defTabSz="914400" rtl="0" eaLnBrk="1" latinLnBrk="0" hangingPunct="1">
            <a:defRPr sz="2400" kern="1200">
              <a:solidFill>
                <a:schemeClr val="bg2"/>
              </a:solidFill>
              <a:latin typeface="Arial" panose="020B0604020202020204" pitchFamily="34" charset="0"/>
              <a:ea typeface="+mn-ea"/>
              <a:cs typeface="+mn-cs"/>
            </a:defRPr>
          </a:lvl7pPr>
          <a:lvl8pPr marL="3200400" algn="l" defTabSz="914400" rtl="0" eaLnBrk="1" latinLnBrk="0" hangingPunct="1">
            <a:defRPr sz="2400" kern="1200">
              <a:solidFill>
                <a:schemeClr val="bg2"/>
              </a:solidFill>
              <a:latin typeface="Arial" panose="020B0604020202020204" pitchFamily="34" charset="0"/>
              <a:ea typeface="+mn-ea"/>
              <a:cs typeface="+mn-cs"/>
            </a:defRPr>
          </a:lvl8pPr>
          <a:lvl9pPr marL="3657600" algn="l" defTabSz="914400" rtl="0" eaLnBrk="1" latinLnBrk="0" hangingPunct="1">
            <a:defRPr sz="2400" kern="1200">
              <a:solidFill>
                <a:schemeClr val="bg2"/>
              </a:solidFill>
              <a:latin typeface="Arial" panose="020B0604020202020204" pitchFamily="34" charset="0"/>
              <a:ea typeface="+mn-ea"/>
              <a:cs typeface="+mn-cs"/>
            </a:defRPr>
          </a:lvl9pPr>
        </a:lstStyle>
        <a:p xmlns:a="http://schemas.openxmlformats.org/drawingml/2006/main">
          <a:pPr algn="ctr">
            <a:spcBef>
              <a:spcPct val="50000"/>
            </a:spcBef>
          </a:pPr>
          <a:r>
            <a:rPr lang="en-US" altLang="en-US" sz="1600" dirty="0">
              <a:solidFill>
                <a:schemeClr val="tx1"/>
              </a:solidFill>
              <a:latin typeface="+mn-lt"/>
            </a:rPr>
            <a:t>Poverty Level in 2018: $25,465 (family of 4 with 2 children)</a:t>
          </a:r>
        </a:p>
      </cdr:txBody>
    </cdr:sp>
  </cdr:relSizeAnchor>
  <cdr:relSizeAnchor xmlns:cdr="http://schemas.openxmlformats.org/drawingml/2006/chartDrawing">
    <cdr:from>
      <cdr:x>0.00575</cdr:x>
      <cdr:y>0.88606</cdr:y>
    </cdr:from>
    <cdr:to>
      <cdr:x>0.6009</cdr:x>
      <cdr:y>0.98987</cdr:y>
    </cdr:to>
    <cdr:sp macro="" textlink="">
      <cdr:nvSpPr>
        <cdr:cNvPr id="5" name="Rectangle 4">
          <a:extLst xmlns:a="http://schemas.openxmlformats.org/drawingml/2006/main">
            <a:ext uri="{FF2B5EF4-FFF2-40B4-BE49-F238E27FC236}">
              <a16:creationId xmlns:a16="http://schemas.microsoft.com/office/drawing/2014/main" id="{C81CFD66-36A3-4464-B259-282C4C9D2428}"/>
            </a:ext>
          </a:extLst>
        </cdr:cNvPr>
        <cdr:cNvSpPr/>
      </cdr:nvSpPr>
      <cdr:spPr>
        <a:xfrm xmlns:a="http://schemas.openxmlformats.org/drawingml/2006/main">
          <a:off x="51152" y="4991228"/>
          <a:ext cx="5290891" cy="584775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000" i="1" dirty="0">
              <a:latin typeface="Calibri" panose="020F0502020204030204" pitchFamily="34" charset="0"/>
              <a:ea typeface="Times New Roman" panose="02020603050405020304" pitchFamily="18" charset="0"/>
            </a:rPr>
            <a:t>*Estimates for 2013 and beyond are not directly comparable to previous years due to a re-design of the income questions. Estimates for 2017 and beyond are not directly comparable to previous years due to the implementation of an updated CPS ASEC processing system</a:t>
          </a:r>
          <a:r>
            <a:rPr lang="en-US" sz="1200" i="1" dirty="0">
              <a:latin typeface="Calibri" panose="020F0502020204030204" pitchFamily="34" charset="0"/>
              <a:ea typeface="Times New Roman" panose="02020603050405020304" pitchFamily="18" charset="0"/>
            </a:rPr>
            <a:t>. </a:t>
          </a:r>
          <a:endParaRPr lang="en-US" sz="1200" i="1" dirty="0">
            <a:effectLst/>
            <a:latin typeface="Calibri" panose="020F0502020204030204" pitchFamily="34" charset="0"/>
            <a:ea typeface="Times New Roman" panose="02020603050405020304" pitchFamily="18" charset="0"/>
          </a:endParaRPr>
        </a:p>
      </cdr:txBody>
    </cdr:sp>
  </cdr:relSizeAnchor>
</c:userShapes>
</file>

<file path=ppt/drawings/drawing4.xml><?xml version="1.0" encoding="utf-8"?>
<c:userShapes xmlns:c="http://schemas.openxmlformats.org/drawingml/2006/chart">
  <cdr:relSizeAnchor xmlns:cdr="http://schemas.openxmlformats.org/drawingml/2006/chartDrawing">
    <cdr:from>
      <cdr:x>0.61827</cdr:x>
      <cdr:y>0.88634</cdr:y>
    </cdr:from>
    <cdr:to>
      <cdr:x>0.96802</cdr:x>
      <cdr:y>0.99015</cdr:y>
    </cdr:to>
    <cdr:sp macro="" textlink="">
      <cdr:nvSpPr>
        <cdr:cNvPr id="5" name="Text Box 2052">
          <a:extLst xmlns:a="http://schemas.openxmlformats.org/drawingml/2006/main">
            <a:ext uri="{FF2B5EF4-FFF2-40B4-BE49-F238E27FC236}">
              <a16:creationId xmlns:a16="http://schemas.microsoft.com/office/drawing/2014/main" id="{B40C01B3-FC63-497E-BB9F-FCB776034531}"/>
            </a:ext>
          </a:extLst>
        </cdr:cNvPr>
        <cdr:cNvSpPr txBox="1">
          <a:spLocks xmlns:a="http://schemas.openxmlformats.org/drawingml/2006/main" noChangeArrowheads="1"/>
        </cdr:cNvSpPr>
      </cdr:nvSpPr>
      <cdr:spPr bwMode="auto">
        <a:xfrm xmlns:a="http://schemas.openxmlformats.org/drawingml/2006/main">
          <a:off x="5496466" y="4992787"/>
          <a:ext cx="3109282" cy="584766"/>
        </a:xfrm>
        <a:prstGeom xmlns:a="http://schemas.openxmlformats.org/drawingml/2006/main" prst="rect">
          <a:avLst/>
        </a:prstGeom>
        <a:noFill xmlns:a="http://schemas.openxmlformats.org/drawingml/2006/main"/>
        <a:ln xmlns:a="http://schemas.openxmlformats.org/drawingml/2006/main" w="19050" cap="sq" cmpd="tri">
          <a:solidFill>
            <a:schemeClr val="tx1"/>
          </a:solidFill>
          <a:miter lim="800000"/>
          <a:headEnd type="none" w="sm" len="sm"/>
          <a:tailEnd type="none" w="sm" len="sm"/>
        </a:ln>
        <a:effectLst xmlns:a="http://schemas.openxmlformats.org/drawingml/2006/main"/>
      </cdr:spPr>
      <cdr:txBody>
        <a:bodyPr xmlns:a="http://schemas.openxmlformats.org/drawingml/2006/main" wrap="square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pPr algn="ctr">
            <a:spcBef>
              <a:spcPct val="50000"/>
            </a:spcBef>
          </a:pPr>
          <a:r>
            <a:rPr lang="en-US" altLang="en-US" sz="1600" dirty="0">
              <a:solidFill>
                <a:schemeClr val="tx1"/>
              </a:solidFill>
              <a:latin typeface="+mn-lt"/>
            </a:rPr>
            <a:t>Poverty Level in 2018: $25,465 (family of 4 with 2 children)</a:t>
          </a:r>
        </a:p>
      </cdr:txBody>
    </cdr:sp>
  </cdr:relSizeAnchor>
  <cdr:relSizeAnchor xmlns:cdr="http://schemas.openxmlformats.org/drawingml/2006/chartDrawing">
    <cdr:from>
      <cdr:x>0.01256</cdr:x>
      <cdr:y>0.88936</cdr:y>
    </cdr:from>
    <cdr:to>
      <cdr:x>0.6077</cdr:x>
      <cdr:y>1</cdr:y>
    </cdr:to>
    <cdr:sp macro="" textlink="">
      <cdr:nvSpPr>
        <cdr:cNvPr id="6" name="Rectangle 5">
          <a:extLst xmlns:a="http://schemas.openxmlformats.org/drawingml/2006/main">
            <a:ext uri="{FF2B5EF4-FFF2-40B4-BE49-F238E27FC236}">
              <a16:creationId xmlns:a16="http://schemas.microsoft.com/office/drawing/2014/main" id="{D67B9A1E-0FE7-4E93-A92B-CCB00C16B3C3}"/>
            </a:ext>
          </a:extLst>
        </cdr:cNvPr>
        <cdr:cNvSpPr/>
      </cdr:nvSpPr>
      <cdr:spPr>
        <a:xfrm xmlns:a="http://schemas.openxmlformats.org/drawingml/2006/main">
          <a:off x="111661" y="5009801"/>
          <a:ext cx="5290802" cy="623248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>
          <a:spAutoFit/>
        </a:bodyPr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200" i="1" dirty="0">
              <a:latin typeface="Calibri" panose="020F0502020204030204" pitchFamily="34" charset="0"/>
              <a:ea typeface="Times New Roman" panose="02020603050405020304" pitchFamily="18" charset="0"/>
            </a:rPr>
            <a:t>*</a:t>
          </a:r>
          <a:r>
            <a:rPr lang="en-US" sz="1050" i="1" dirty="0">
              <a:latin typeface="Calibri" panose="020F0502020204030204" pitchFamily="34" charset="0"/>
              <a:ea typeface="Times New Roman" panose="02020603050405020304" pitchFamily="18" charset="0"/>
            </a:rPr>
            <a:t>Estimates for 2013 and beyond are not directly comparable to previous years due to a re-design of the income questions. Estimates for 2017 and beyond are not directly comparable to previous years due to the implementation of an updated CPS ASEC processing system</a:t>
          </a:r>
          <a:r>
            <a:rPr lang="en-US" sz="1200" i="1" dirty="0">
              <a:latin typeface="Calibri" panose="020F0502020204030204" pitchFamily="34" charset="0"/>
              <a:ea typeface="Times New Roman" panose="02020603050405020304" pitchFamily="18" charset="0"/>
            </a:rPr>
            <a:t>. </a:t>
          </a:r>
          <a:endParaRPr lang="en-US" sz="1200" i="1" dirty="0">
            <a:effectLst/>
            <a:latin typeface="Calibri" panose="020F0502020204030204" pitchFamily="34" charset="0"/>
            <a:ea typeface="Times New Roman" panose="02020603050405020304" pitchFamily="18" charset="0"/>
          </a:endParaRPr>
        </a:p>
      </cdr:txBody>
    </cdr:sp>
  </cdr:relSizeAnchor>
</c:userShapes>
</file>

<file path=ppt/drawings/drawing5.xml><?xml version="1.0" encoding="utf-8"?>
<c:userShapes xmlns:c="http://schemas.openxmlformats.org/drawingml/2006/chart">
  <cdr:relSizeAnchor xmlns:cdr="http://schemas.openxmlformats.org/drawingml/2006/chartDrawing">
    <cdr:from>
      <cdr:x>0.76204</cdr:x>
      <cdr:y>0.15904</cdr:y>
    </cdr:from>
    <cdr:to>
      <cdr:x>0.84908</cdr:x>
      <cdr:y>0.21005</cdr:y>
    </cdr:to>
    <cdr:sp macro="" textlink="">
      <cdr:nvSpPr>
        <cdr:cNvPr id="4" name="TextBox 1"/>
        <cdr:cNvSpPr txBox="1"/>
      </cdr:nvSpPr>
      <cdr:spPr>
        <a:xfrm xmlns:a="http://schemas.openxmlformats.org/drawingml/2006/main">
          <a:off x="7494346" y="863914"/>
          <a:ext cx="856006" cy="27708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600" b="1" dirty="0"/>
            <a:t>52.4%</a:t>
          </a:r>
        </a:p>
      </cdr:txBody>
    </cdr:sp>
  </cdr:relSizeAnchor>
  <cdr:relSizeAnchor xmlns:cdr="http://schemas.openxmlformats.org/drawingml/2006/chartDrawing">
    <cdr:from>
      <cdr:x>0.75115</cdr:x>
      <cdr:y>0.29912</cdr:y>
    </cdr:from>
    <cdr:to>
      <cdr:x>0.8391</cdr:x>
      <cdr:y>0.36521</cdr:y>
    </cdr:to>
    <cdr:sp macro="" textlink="">
      <cdr:nvSpPr>
        <cdr:cNvPr id="5" name="TextBox 1"/>
        <cdr:cNvSpPr txBox="1"/>
      </cdr:nvSpPr>
      <cdr:spPr>
        <a:xfrm xmlns:a="http://schemas.openxmlformats.org/drawingml/2006/main">
          <a:off x="7387251" y="1624795"/>
          <a:ext cx="864955" cy="358999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wrap="square" rtlCol="0"/>
        <a:lstStyle xmlns:a="http://schemas.openxmlformats.org/drawingml/2006/main">
          <a:lvl1pPr marL="0" indent="0">
            <a:defRPr sz="1100">
              <a:latin typeface="+mn-lt"/>
              <a:ea typeface="+mn-ea"/>
              <a:cs typeface="+mn-cs"/>
            </a:defRPr>
          </a:lvl1pPr>
          <a:lvl2pPr marL="457200" indent="0">
            <a:defRPr sz="1100">
              <a:latin typeface="+mn-lt"/>
              <a:ea typeface="+mn-ea"/>
              <a:cs typeface="+mn-cs"/>
            </a:defRPr>
          </a:lvl2pPr>
          <a:lvl3pPr marL="914400" indent="0">
            <a:defRPr sz="1100">
              <a:latin typeface="+mn-lt"/>
              <a:ea typeface="+mn-ea"/>
              <a:cs typeface="+mn-cs"/>
            </a:defRPr>
          </a:lvl3pPr>
          <a:lvl4pPr marL="1371600" indent="0">
            <a:defRPr sz="1100">
              <a:latin typeface="+mn-lt"/>
              <a:ea typeface="+mn-ea"/>
              <a:cs typeface="+mn-cs"/>
            </a:defRPr>
          </a:lvl4pPr>
          <a:lvl5pPr marL="1828800" indent="0">
            <a:defRPr sz="1100">
              <a:latin typeface="+mn-lt"/>
              <a:ea typeface="+mn-ea"/>
              <a:cs typeface="+mn-cs"/>
            </a:defRPr>
          </a:lvl5pPr>
          <a:lvl6pPr marL="2286000" indent="0">
            <a:defRPr sz="1100">
              <a:latin typeface="+mn-lt"/>
              <a:ea typeface="+mn-ea"/>
              <a:cs typeface="+mn-cs"/>
            </a:defRPr>
          </a:lvl6pPr>
          <a:lvl7pPr marL="2743200" indent="0">
            <a:defRPr sz="1100">
              <a:latin typeface="+mn-lt"/>
              <a:ea typeface="+mn-ea"/>
              <a:cs typeface="+mn-cs"/>
            </a:defRPr>
          </a:lvl7pPr>
          <a:lvl8pPr marL="3200400" indent="0">
            <a:defRPr sz="1100">
              <a:latin typeface="+mn-lt"/>
              <a:ea typeface="+mn-ea"/>
              <a:cs typeface="+mn-cs"/>
            </a:defRPr>
          </a:lvl8pPr>
          <a:lvl9pPr marL="3657600" indent="0">
            <a:defRPr sz="1100">
              <a:latin typeface="+mn-lt"/>
              <a:ea typeface="+mn-ea"/>
              <a:cs typeface="+mn-cs"/>
            </a:defRPr>
          </a:lvl9pPr>
        </a:lstStyle>
        <a:p xmlns:a="http://schemas.openxmlformats.org/drawingml/2006/main">
          <a:r>
            <a:rPr lang="en-US" sz="1600" b="1" dirty="0"/>
            <a:t>47.6</a:t>
          </a:r>
          <a:r>
            <a:rPr lang="en-US" sz="1800" b="1" dirty="0"/>
            <a:t>%</a:t>
          </a:r>
        </a:p>
      </cdr:txBody>
    </cdr:sp>
  </cdr:relSizeAnchor>
</c:userShape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9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E3CEE93-5AE4-4005-81C5-00C5B0476CB2}" type="datetimeFigureOut">
              <a:rPr lang="en-US" smtClean="0"/>
              <a:t>2/17/2020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715BA5D-AACE-4C75-A661-40D1E0175487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20082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39C8BA-072A-4A3E-8D73-0413C8B757F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6060020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8463" y="698500"/>
            <a:ext cx="6286500" cy="3536950"/>
          </a:xfrm>
          <a:ln/>
        </p:spPr>
      </p:sp>
    </p:spTree>
    <p:extLst>
      <p:ext uri="{BB962C8B-B14F-4D97-AF65-F5344CB8AC3E}">
        <p14:creationId xmlns:p14="http://schemas.microsoft.com/office/powerpoint/2010/main" val="5260885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8463" y="698500"/>
            <a:ext cx="6286500" cy="3536950"/>
          </a:xfrm>
          <a:ln/>
        </p:spPr>
      </p:sp>
    </p:spTree>
    <p:extLst>
      <p:ext uri="{BB962C8B-B14F-4D97-AF65-F5344CB8AC3E}">
        <p14:creationId xmlns:p14="http://schemas.microsoft.com/office/powerpoint/2010/main" val="71224498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665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395288" y="696913"/>
            <a:ext cx="6280150" cy="3532187"/>
          </a:xfrm>
          <a:ln/>
        </p:spPr>
      </p:sp>
    </p:spTree>
    <p:extLst>
      <p:ext uri="{BB962C8B-B14F-4D97-AF65-F5344CB8AC3E}">
        <p14:creationId xmlns:p14="http://schemas.microsoft.com/office/powerpoint/2010/main" val="16575700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AB39C8BA-072A-4A3E-8D73-0413C8B757FA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13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75406081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AAP Graduating</a:t>
            </a:r>
            <a:r>
              <a:rPr lang="en-US" baseline="0" dirty="0"/>
              <a:t> Resident Survey, 1998-2019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66A063E-F2D7-4BF1-8D74-FC34E424B31A}" type="slidenum">
              <a:rPr lang="en-US" smtClean="0"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7845113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9366E9-3837-45D4-B891-8EF8680FD3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24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5687956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Annual Survey 8 (2002-04 and 2009-11 residency graduate cohorts) n=1430.</a:t>
            </a:r>
            <a:r>
              <a:rPr lang="en-US" baseline="0" dirty="0"/>
              <a:t>  </a:t>
            </a:r>
            <a:r>
              <a:rPr lang="en-US" dirty="0"/>
              <a:t>Burnout question:  I am experiencing burnout</a:t>
            </a:r>
            <a:r>
              <a:rPr lang="en-US" baseline="0" dirty="0"/>
              <a:t> in my work - strongly agree or agree.  </a:t>
            </a:r>
            <a:r>
              <a:rPr lang="en-US" dirty="0"/>
              <a:t>Sad or depressed question: In the past year,</a:t>
            </a:r>
            <a:r>
              <a:rPr lang="en-US" baseline="0" dirty="0"/>
              <a:t> how often have you felt sad or depressed?  Fairly or very often.  Career Dissatisfaction question:</a:t>
            </a:r>
            <a:r>
              <a:rPr lang="en-US" dirty="0"/>
              <a:t> All</a:t>
            </a:r>
            <a:r>
              <a:rPr lang="en-US" baseline="0" dirty="0"/>
              <a:t> things considered, I am satisfied with my career as a physician – strongly disagree or disagree.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9366E9-3837-45D4-B891-8EF8680FD35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4572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25</a:t>
            </a:fld>
            <a:endParaRPr kumimoji="0" lang="en-US" sz="1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1388260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7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8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8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E1C4E44-A45F-465B-957A-8B480328425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B5BE395-16D8-4AF8-896A-4238B4C8361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E2C618F-C72B-4C0F-B492-3C80102675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8145C5A-EA6B-43E5-82EA-F5D9CBF560CD}" type="datetimeFigureOut">
              <a:rPr lang="en-US" smtClean="0"/>
              <a:t>2/17/2020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49EEFB-9D61-4C05-A438-44398F2EB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6CA8D0-9D15-421F-B7FA-2F41E71C47A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4976327-B9A5-4763-8E8B-B854C96AAF0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52748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4400" y="1867661"/>
            <a:ext cx="10363200" cy="1231107"/>
          </a:xfrm>
        </p:spPr>
        <p:txBody>
          <a:bodyPr lIns="0" tIns="0" rIns="0" bIns="0" anchor="t" anchorCtr="0">
            <a:spAutoFit/>
          </a:bodyPr>
          <a:lstStyle>
            <a:lvl1pPr>
              <a:defRPr sz="8000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pic>
        <p:nvPicPr>
          <p:cNvPr id="4" name="Picture 3" descr="1LineAAPLogoRevers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5580" y="5874484"/>
            <a:ext cx="3681576" cy="542101"/>
          </a:xfrm>
          <a:prstGeom prst="rect">
            <a:avLst/>
          </a:prstGeom>
        </p:spPr>
      </p:pic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3337685"/>
            <a:ext cx="5562344" cy="3520315"/>
          </a:xfrm>
        </p:spPr>
        <p:txBody>
          <a:bodyPr anchor="b" anchorCtr="0">
            <a:normAutofit/>
          </a:bodyPr>
          <a:lstStyle>
            <a:lvl1pPr marL="0" indent="0">
              <a:buNone/>
              <a:defRPr sz="3200" baseline="0">
                <a:solidFill>
                  <a:schemeClr val="bg1"/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Picture. To outline a photo, see http://www.gcflearnfree.org/powerpoint2013/17.4</a:t>
            </a:r>
          </a:p>
        </p:txBody>
      </p:sp>
    </p:spTree>
    <p:extLst>
      <p:ext uri="{BB962C8B-B14F-4D97-AF65-F5344CB8AC3E}">
        <p14:creationId xmlns:p14="http://schemas.microsoft.com/office/powerpoint/2010/main" val="32674260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1338478"/>
            <a:ext cx="10972800" cy="861775"/>
          </a:xfrm>
        </p:spPr>
        <p:txBody>
          <a:bodyPr>
            <a:spAutoFit/>
          </a:bodyPr>
          <a:lstStyle>
            <a:lvl1pPr>
              <a:defRPr sz="4800" b="1" i="0" cap="small">
                <a:solidFill>
                  <a:srgbClr val="D84E19"/>
                </a:solidFill>
                <a:latin typeface="Georgia"/>
              </a:defRPr>
            </a:lvl1pPr>
          </a:lstStyle>
          <a:p>
            <a:r>
              <a:rPr lang="en-US" dirty="0"/>
              <a:t>Topic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569465"/>
            <a:ext cx="10972800" cy="3439823"/>
          </a:xfrm>
        </p:spPr>
        <p:txBody>
          <a:bodyPr>
            <a:noAutofit/>
          </a:bodyPr>
          <a:lstStyle>
            <a:lvl1pPr>
              <a:buClr>
                <a:srgbClr val="F5AA2C"/>
              </a:buClr>
              <a:defRPr/>
            </a:lvl1pPr>
            <a:lvl3pPr marL="1676358" indent="-457189">
              <a:buClr>
                <a:schemeClr val="tx1">
                  <a:lumMod val="50000"/>
                  <a:lumOff val="50000"/>
                </a:schemeClr>
              </a:buClr>
              <a:buFont typeface="Lucida Grande"/>
              <a:buChar char="▪"/>
              <a:defRPr/>
            </a:lvl3pPr>
            <a:lvl4pPr marL="2133547" indent="-304792">
              <a:buFont typeface="Lucida Grande"/>
              <a:buChar char="~"/>
              <a:defRPr/>
            </a:lvl4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8490242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1201318"/>
            <a:ext cx="10972800" cy="861775"/>
          </a:xfrm>
        </p:spPr>
        <p:txBody>
          <a:bodyPr>
            <a:spAutoFit/>
          </a:bodyPr>
          <a:lstStyle>
            <a:lvl1pPr>
              <a:defRPr sz="4800" b="1" i="0" cap="small">
                <a:solidFill>
                  <a:srgbClr val="D84E19"/>
                </a:solidFill>
                <a:latin typeface="Georgia"/>
              </a:defRPr>
            </a:lvl1pPr>
          </a:lstStyle>
          <a:p>
            <a:r>
              <a:rPr lang="en-US" dirty="0"/>
              <a:t>Topic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94560"/>
            <a:ext cx="5384800" cy="3836011"/>
          </a:xfrm>
        </p:spPr>
        <p:txBody>
          <a:bodyPr>
            <a:noAutofit/>
          </a:bodyPr>
          <a:lstStyle>
            <a:lvl1pPr>
              <a:buClr>
                <a:schemeClr val="accent3"/>
              </a:buClr>
              <a:defRPr sz="3733"/>
            </a:lvl1pPr>
            <a:lvl2pPr>
              <a:defRPr sz="3200"/>
            </a:lvl2pPr>
            <a:lvl3pPr marL="1523962" indent="-304792">
              <a:buClr>
                <a:schemeClr val="tx1">
                  <a:lumMod val="50000"/>
                  <a:lumOff val="50000"/>
                </a:schemeClr>
              </a:buClr>
              <a:buSzPct val="100000"/>
              <a:buFont typeface="Lucida Grande"/>
              <a:buChar char="▪"/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2194560"/>
            <a:ext cx="5384800" cy="3836011"/>
          </a:xfrm>
        </p:spPr>
        <p:txBody>
          <a:bodyPr>
            <a:noAutofit/>
          </a:bodyPr>
          <a:lstStyle>
            <a:lvl1pPr>
              <a:buClr>
                <a:schemeClr val="accent3"/>
              </a:buClr>
              <a:defRPr sz="3733"/>
            </a:lvl1pPr>
            <a:lvl2pPr>
              <a:defRPr sz="3200"/>
            </a:lvl2pPr>
            <a:lvl3pPr marL="1523962" indent="-304792">
              <a:buClr>
                <a:schemeClr val="tx1">
                  <a:lumMod val="50000"/>
                  <a:lumOff val="50000"/>
                </a:schemeClr>
              </a:buClr>
              <a:buFont typeface="Lucida Grande"/>
              <a:buChar char="▪"/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377179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2340865"/>
            <a:ext cx="11132187" cy="1107996"/>
          </a:xfrm>
        </p:spPr>
        <p:txBody>
          <a:bodyPr anchor="t">
            <a:spAutoFit/>
          </a:bodyPr>
          <a:lstStyle>
            <a:lvl1pPr algn="ctr">
              <a:defRPr lang="en-US" sz="6400" b="1" i="0" dirty="0">
                <a:solidFill>
                  <a:srgbClr val="F5AA2C"/>
                </a:solidFill>
                <a:latin typeface="+mn-lt"/>
              </a:defRPr>
            </a:lvl1pPr>
          </a:lstStyle>
          <a:p>
            <a:r>
              <a:rPr lang="en-US" dirty="0"/>
              <a:t>Section title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3337685"/>
            <a:ext cx="5562344" cy="3520315"/>
          </a:xfrm>
        </p:spPr>
        <p:txBody>
          <a:bodyPr anchor="b" anchorCtr="0">
            <a:normAutofit/>
          </a:bodyPr>
          <a:lstStyle>
            <a:lvl1pPr marL="0" indent="0">
              <a:buNone/>
              <a:defRPr sz="3200" baseline="0">
                <a:solidFill>
                  <a:schemeClr val="bg1"/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Picture. To outline a photo, see http://www.gcflearnfree.org/powerpoint2013/17.4</a:t>
            </a:r>
          </a:p>
        </p:txBody>
      </p:sp>
      <p:pic>
        <p:nvPicPr>
          <p:cNvPr id="4" name="Picture 3" descr="1LineAAPLogoRevers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7635" y="5874484"/>
            <a:ext cx="3681576" cy="542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11103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60831" y="2514601"/>
            <a:ext cx="2889504" cy="410369"/>
          </a:xfrm>
        </p:spPr>
        <p:txBody>
          <a:bodyPr lIns="0" tIns="0" rIns="0" bIns="0" anchor="t" anchorCtr="0">
            <a:spAutoFit/>
          </a:bodyPr>
          <a:lstStyle>
            <a:lvl1pPr algn="l">
              <a:defRPr sz="2667" b="1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dirty="0"/>
              <a:t>Text here.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81856" y="1371600"/>
            <a:ext cx="3474720" cy="3913632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7924800" y="1371600"/>
            <a:ext cx="3486912" cy="3913632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4" hasCustomPrompt="1"/>
          </p:nvPr>
        </p:nvSpPr>
        <p:spPr>
          <a:xfrm>
            <a:off x="4181856" y="5349240"/>
            <a:ext cx="7217664" cy="287259"/>
          </a:xfrm>
        </p:spPr>
        <p:txBody>
          <a:bodyPr lIns="0" tIns="0" rIns="0" bIns="0">
            <a:spAutoFit/>
          </a:bodyPr>
          <a:lstStyle>
            <a:lvl1pPr marL="0" indent="0">
              <a:buClr>
                <a:srgbClr val="F5AA2C"/>
              </a:buClr>
              <a:buFontTx/>
              <a:buNone/>
              <a:defRPr sz="1867"/>
            </a:lvl1pPr>
            <a:lvl3pPr marL="1676358" indent="-457189">
              <a:buClr>
                <a:schemeClr val="tx1">
                  <a:lumMod val="50000"/>
                  <a:lumOff val="50000"/>
                </a:schemeClr>
              </a:buClr>
              <a:buFont typeface="Lucida Grande"/>
              <a:buChar char="▪"/>
              <a:defRPr/>
            </a:lvl3pPr>
            <a:lvl4pPr marL="2133547" indent="-304792">
              <a:buFont typeface="Lucida Grande"/>
              <a:buChar char="~"/>
              <a:defRPr/>
            </a:lvl4pPr>
          </a:lstStyle>
          <a:p>
            <a:pPr lvl="0"/>
            <a:r>
              <a:rPr lang="en-US" dirty="0"/>
              <a:t>Caption text, if necessary</a:t>
            </a:r>
          </a:p>
        </p:txBody>
      </p:sp>
    </p:spTree>
    <p:extLst>
      <p:ext uri="{BB962C8B-B14F-4D97-AF65-F5344CB8AC3E}">
        <p14:creationId xmlns:p14="http://schemas.microsoft.com/office/powerpoint/2010/main" val="19722124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r 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77953" y="594360"/>
            <a:ext cx="11412799" cy="5138928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Table or graph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4" hasCustomPrompt="1"/>
          </p:nvPr>
        </p:nvSpPr>
        <p:spPr>
          <a:xfrm>
            <a:off x="377951" y="5741663"/>
            <a:ext cx="11412799" cy="287259"/>
          </a:xfrm>
        </p:spPr>
        <p:txBody>
          <a:bodyPr lIns="0" tIns="0" rIns="0" bIns="0">
            <a:spAutoFit/>
          </a:bodyPr>
          <a:lstStyle>
            <a:lvl1pPr marL="0" indent="0">
              <a:buClr>
                <a:srgbClr val="F5AA2C"/>
              </a:buClr>
              <a:buFontTx/>
              <a:buNone/>
              <a:defRPr sz="1867"/>
            </a:lvl1pPr>
            <a:lvl3pPr marL="1676358" indent="-457189">
              <a:buClr>
                <a:schemeClr val="tx1">
                  <a:lumMod val="50000"/>
                  <a:lumOff val="50000"/>
                </a:schemeClr>
              </a:buClr>
              <a:buFont typeface="Lucida Grande"/>
              <a:buChar char="▪"/>
              <a:defRPr/>
            </a:lvl3pPr>
            <a:lvl4pPr marL="2133547" indent="-304792">
              <a:buFont typeface="Lucida Grande"/>
              <a:buChar char="~"/>
              <a:defRPr/>
            </a:lvl4pPr>
          </a:lstStyle>
          <a:p>
            <a:pPr lvl="0"/>
            <a:r>
              <a:rPr lang="en-US" dirty="0"/>
              <a:t>Caption text, if necessary</a:t>
            </a:r>
          </a:p>
        </p:txBody>
      </p:sp>
    </p:spTree>
    <p:extLst>
      <p:ext uri="{BB962C8B-B14F-4D97-AF65-F5344CB8AC3E}">
        <p14:creationId xmlns:p14="http://schemas.microsoft.com/office/powerpoint/2010/main" val="9730486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5985933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20355568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4650021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4400" y="1867661"/>
            <a:ext cx="10363200" cy="1231107"/>
          </a:xfrm>
        </p:spPr>
        <p:txBody>
          <a:bodyPr lIns="0" tIns="0" rIns="0" bIns="0" anchor="t" anchorCtr="0">
            <a:spAutoFit/>
          </a:bodyPr>
          <a:lstStyle>
            <a:lvl1pPr>
              <a:defRPr sz="8000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pic>
        <p:nvPicPr>
          <p:cNvPr id="4" name="Picture 3" descr="1LineAAPLogoRevers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5580" y="5874484"/>
            <a:ext cx="3681576" cy="542101"/>
          </a:xfrm>
          <a:prstGeom prst="rect">
            <a:avLst/>
          </a:prstGeom>
        </p:spPr>
      </p:pic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3337685"/>
            <a:ext cx="5562344" cy="3520315"/>
          </a:xfrm>
        </p:spPr>
        <p:txBody>
          <a:bodyPr anchor="b" anchorCtr="0">
            <a:normAutofit/>
          </a:bodyPr>
          <a:lstStyle>
            <a:lvl1pPr marL="0" indent="0">
              <a:buNone/>
              <a:defRPr sz="3200" baseline="0">
                <a:solidFill>
                  <a:schemeClr val="bg1"/>
                </a:solidFill>
              </a:defRPr>
            </a:lvl1pPr>
            <a:lvl2pPr marL="609570" indent="0">
              <a:buNone/>
              <a:defRPr sz="3733"/>
            </a:lvl2pPr>
            <a:lvl3pPr marL="1219140" indent="0">
              <a:buNone/>
              <a:defRPr sz="3200"/>
            </a:lvl3pPr>
            <a:lvl4pPr marL="1828709" indent="0">
              <a:buNone/>
              <a:defRPr sz="2667"/>
            </a:lvl4pPr>
            <a:lvl5pPr marL="2438278" indent="0">
              <a:buNone/>
              <a:defRPr sz="2667"/>
            </a:lvl5pPr>
            <a:lvl6pPr marL="3047848" indent="0">
              <a:buNone/>
              <a:defRPr sz="2667"/>
            </a:lvl6pPr>
            <a:lvl7pPr marL="3657418" indent="0">
              <a:buNone/>
              <a:defRPr sz="2667"/>
            </a:lvl7pPr>
            <a:lvl8pPr marL="4266987" indent="0">
              <a:buNone/>
              <a:defRPr sz="2667"/>
            </a:lvl8pPr>
            <a:lvl9pPr marL="4876557" indent="0">
              <a:buNone/>
              <a:defRPr sz="2667"/>
            </a:lvl9pPr>
          </a:lstStyle>
          <a:p>
            <a:r>
              <a:rPr lang="en-US" dirty="0"/>
              <a:t>Picture. To outline a photo, see http://www.gcflearnfree.org/powerpoint2013/17.4</a:t>
            </a:r>
          </a:p>
        </p:txBody>
      </p:sp>
    </p:spTree>
    <p:extLst>
      <p:ext uri="{BB962C8B-B14F-4D97-AF65-F5344CB8AC3E}">
        <p14:creationId xmlns:p14="http://schemas.microsoft.com/office/powerpoint/2010/main" val="250801859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1338479"/>
            <a:ext cx="10972800" cy="861775"/>
          </a:xfrm>
        </p:spPr>
        <p:txBody>
          <a:bodyPr>
            <a:spAutoFit/>
          </a:bodyPr>
          <a:lstStyle>
            <a:lvl1pPr>
              <a:defRPr sz="4800" b="1" i="0" cap="small">
                <a:solidFill>
                  <a:srgbClr val="D84E19"/>
                </a:solidFill>
                <a:latin typeface="Georgia"/>
              </a:defRPr>
            </a:lvl1pPr>
          </a:lstStyle>
          <a:p>
            <a:r>
              <a:rPr lang="en-US" dirty="0"/>
              <a:t>Topic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569466"/>
            <a:ext cx="10972800" cy="3439823"/>
          </a:xfrm>
        </p:spPr>
        <p:txBody>
          <a:bodyPr>
            <a:noAutofit/>
          </a:bodyPr>
          <a:lstStyle>
            <a:lvl1pPr>
              <a:buClr>
                <a:srgbClr val="F5AA2C"/>
              </a:buClr>
              <a:defRPr/>
            </a:lvl1pPr>
            <a:lvl3pPr marL="1676317" indent="-457178">
              <a:buClr>
                <a:schemeClr val="tx1">
                  <a:lumMod val="50000"/>
                  <a:lumOff val="50000"/>
                </a:schemeClr>
              </a:buClr>
              <a:buFont typeface="Lucida Grande"/>
              <a:buChar char="▪"/>
              <a:defRPr/>
            </a:lvl3pPr>
            <a:lvl4pPr marL="2133493" indent="-304784">
              <a:buFont typeface="Lucida Grande"/>
              <a:buChar char="~"/>
              <a:defRPr/>
            </a:lvl4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687859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4400" y="1867661"/>
            <a:ext cx="10363200" cy="1231107"/>
          </a:xfrm>
        </p:spPr>
        <p:txBody>
          <a:bodyPr lIns="0" tIns="0" rIns="0" bIns="0" anchor="t" anchorCtr="0">
            <a:spAutoFit/>
          </a:bodyPr>
          <a:lstStyle>
            <a:lvl1pPr>
              <a:defRPr sz="8000" baseline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pic>
        <p:nvPicPr>
          <p:cNvPr id="4" name="Picture 3" descr="1LineAAPLogoRevers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5580" y="5874484"/>
            <a:ext cx="3681576" cy="542101"/>
          </a:xfrm>
          <a:prstGeom prst="rect">
            <a:avLst/>
          </a:prstGeom>
        </p:spPr>
      </p:pic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3337685"/>
            <a:ext cx="5562344" cy="3520315"/>
          </a:xfrm>
        </p:spPr>
        <p:txBody>
          <a:bodyPr anchor="b" anchorCtr="0">
            <a:normAutofit/>
          </a:bodyPr>
          <a:lstStyle>
            <a:lvl1pPr marL="0" indent="0">
              <a:buNone/>
              <a:defRPr sz="3200" baseline="0">
                <a:solidFill>
                  <a:schemeClr val="bg1"/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Picture. To outline a photo, see http://www.gcflearnfree.org/powerpoint2013/17.4</a:t>
            </a:r>
          </a:p>
        </p:txBody>
      </p:sp>
    </p:spTree>
    <p:extLst>
      <p:ext uri="{BB962C8B-B14F-4D97-AF65-F5344CB8AC3E}">
        <p14:creationId xmlns:p14="http://schemas.microsoft.com/office/powerpoint/2010/main" val="206665182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1201319"/>
            <a:ext cx="10972800" cy="861775"/>
          </a:xfrm>
        </p:spPr>
        <p:txBody>
          <a:bodyPr>
            <a:spAutoFit/>
          </a:bodyPr>
          <a:lstStyle>
            <a:lvl1pPr>
              <a:defRPr sz="4800" b="1" i="0" cap="small">
                <a:solidFill>
                  <a:srgbClr val="D84E19"/>
                </a:solidFill>
                <a:latin typeface="Georgia"/>
              </a:defRPr>
            </a:lvl1pPr>
          </a:lstStyle>
          <a:p>
            <a:r>
              <a:rPr lang="en-US" dirty="0"/>
              <a:t>Topic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94561"/>
            <a:ext cx="5384800" cy="3836011"/>
          </a:xfrm>
        </p:spPr>
        <p:txBody>
          <a:bodyPr>
            <a:noAutofit/>
          </a:bodyPr>
          <a:lstStyle>
            <a:lvl1pPr>
              <a:buClr>
                <a:schemeClr val="accent3"/>
              </a:buClr>
              <a:defRPr sz="3733"/>
            </a:lvl1pPr>
            <a:lvl2pPr>
              <a:defRPr sz="3200"/>
            </a:lvl2pPr>
            <a:lvl3pPr marL="1523925" indent="-304784">
              <a:buClr>
                <a:schemeClr val="tx1">
                  <a:lumMod val="50000"/>
                  <a:lumOff val="50000"/>
                </a:schemeClr>
              </a:buClr>
              <a:buSzPct val="100000"/>
              <a:buFont typeface="Lucida Grande"/>
              <a:buChar char="▪"/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2194561"/>
            <a:ext cx="5384800" cy="3836011"/>
          </a:xfrm>
        </p:spPr>
        <p:txBody>
          <a:bodyPr>
            <a:noAutofit/>
          </a:bodyPr>
          <a:lstStyle>
            <a:lvl1pPr>
              <a:buClr>
                <a:schemeClr val="accent3"/>
              </a:buClr>
              <a:defRPr sz="3733"/>
            </a:lvl1pPr>
            <a:lvl2pPr>
              <a:defRPr sz="3200"/>
            </a:lvl2pPr>
            <a:lvl3pPr marL="1523925" indent="-304784">
              <a:buClr>
                <a:schemeClr val="tx1">
                  <a:lumMod val="50000"/>
                  <a:lumOff val="50000"/>
                </a:schemeClr>
              </a:buClr>
              <a:buFont typeface="Lucida Grande"/>
              <a:buChar char="▪"/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803425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1" y="2340866"/>
            <a:ext cx="11132187" cy="1107996"/>
          </a:xfrm>
        </p:spPr>
        <p:txBody>
          <a:bodyPr anchor="t">
            <a:spAutoFit/>
          </a:bodyPr>
          <a:lstStyle>
            <a:lvl1pPr algn="ctr">
              <a:defRPr lang="en-US" sz="6400" b="1" i="0" dirty="0">
                <a:solidFill>
                  <a:srgbClr val="F5AA2C"/>
                </a:solidFill>
                <a:latin typeface="+mn-lt"/>
              </a:defRPr>
            </a:lvl1pPr>
          </a:lstStyle>
          <a:p>
            <a:r>
              <a:rPr lang="en-US" dirty="0"/>
              <a:t>Section title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3337685"/>
            <a:ext cx="5562344" cy="3520315"/>
          </a:xfrm>
        </p:spPr>
        <p:txBody>
          <a:bodyPr anchor="b" anchorCtr="0">
            <a:normAutofit/>
          </a:bodyPr>
          <a:lstStyle>
            <a:lvl1pPr marL="0" indent="0">
              <a:buNone/>
              <a:defRPr sz="3200" baseline="0">
                <a:solidFill>
                  <a:schemeClr val="bg1"/>
                </a:solidFill>
              </a:defRPr>
            </a:lvl1pPr>
            <a:lvl2pPr marL="609570" indent="0">
              <a:buNone/>
              <a:defRPr sz="3733"/>
            </a:lvl2pPr>
            <a:lvl3pPr marL="1219140" indent="0">
              <a:buNone/>
              <a:defRPr sz="3200"/>
            </a:lvl3pPr>
            <a:lvl4pPr marL="1828709" indent="0">
              <a:buNone/>
              <a:defRPr sz="2667"/>
            </a:lvl4pPr>
            <a:lvl5pPr marL="2438278" indent="0">
              <a:buNone/>
              <a:defRPr sz="2667"/>
            </a:lvl5pPr>
            <a:lvl6pPr marL="3047848" indent="0">
              <a:buNone/>
              <a:defRPr sz="2667"/>
            </a:lvl6pPr>
            <a:lvl7pPr marL="3657418" indent="0">
              <a:buNone/>
              <a:defRPr sz="2667"/>
            </a:lvl7pPr>
            <a:lvl8pPr marL="4266987" indent="0">
              <a:buNone/>
              <a:defRPr sz="2667"/>
            </a:lvl8pPr>
            <a:lvl9pPr marL="4876557" indent="0">
              <a:buNone/>
              <a:defRPr sz="2667"/>
            </a:lvl9pPr>
          </a:lstStyle>
          <a:p>
            <a:r>
              <a:rPr lang="en-US" dirty="0"/>
              <a:t>Picture. To outline a photo, see http://www.gcflearnfree.org/powerpoint2013/17.4</a:t>
            </a:r>
          </a:p>
        </p:txBody>
      </p:sp>
      <p:pic>
        <p:nvPicPr>
          <p:cNvPr id="4" name="Picture 3" descr="1LineAAPLogoRevers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7635" y="5874484"/>
            <a:ext cx="3681576" cy="542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0542636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60831" y="2514602"/>
            <a:ext cx="2889504" cy="410369"/>
          </a:xfrm>
        </p:spPr>
        <p:txBody>
          <a:bodyPr lIns="0" tIns="0" rIns="0" bIns="0" anchor="t" anchorCtr="0">
            <a:spAutoFit/>
          </a:bodyPr>
          <a:lstStyle>
            <a:lvl1pPr algn="l">
              <a:defRPr sz="2667" b="1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dirty="0"/>
              <a:t>Text here.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81856" y="1371600"/>
            <a:ext cx="3474720" cy="3913632"/>
          </a:xfrm>
        </p:spPr>
        <p:txBody>
          <a:bodyPr/>
          <a:lstStyle>
            <a:lvl1pPr marL="0" indent="0">
              <a:buNone/>
              <a:defRPr sz="4267"/>
            </a:lvl1pPr>
            <a:lvl2pPr marL="609570" indent="0">
              <a:buNone/>
              <a:defRPr sz="3733"/>
            </a:lvl2pPr>
            <a:lvl3pPr marL="1219140" indent="0">
              <a:buNone/>
              <a:defRPr sz="3200"/>
            </a:lvl3pPr>
            <a:lvl4pPr marL="1828709" indent="0">
              <a:buNone/>
              <a:defRPr sz="2667"/>
            </a:lvl4pPr>
            <a:lvl5pPr marL="2438278" indent="0">
              <a:buNone/>
              <a:defRPr sz="2667"/>
            </a:lvl5pPr>
            <a:lvl6pPr marL="3047848" indent="0">
              <a:buNone/>
              <a:defRPr sz="2667"/>
            </a:lvl6pPr>
            <a:lvl7pPr marL="3657418" indent="0">
              <a:buNone/>
              <a:defRPr sz="2667"/>
            </a:lvl7pPr>
            <a:lvl8pPr marL="4266987" indent="0">
              <a:buNone/>
              <a:defRPr sz="2667"/>
            </a:lvl8pPr>
            <a:lvl9pPr marL="4876557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7924800" y="1371600"/>
            <a:ext cx="3486912" cy="3913632"/>
          </a:xfrm>
        </p:spPr>
        <p:txBody>
          <a:bodyPr/>
          <a:lstStyle>
            <a:lvl1pPr marL="0" indent="0">
              <a:buNone/>
              <a:defRPr sz="4267"/>
            </a:lvl1pPr>
            <a:lvl2pPr marL="609570" indent="0">
              <a:buNone/>
              <a:defRPr sz="3733"/>
            </a:lvl2pPr>
            <a:lvl3pPr marL="1219140" indent="0">
              <a:buNone/>
              <a:defRPr sz="3200"/>
            </a:lvl3pPr>
            <a:lvl4pPr marL="1828709" indent="0">
              <a:buNone/>
              <a:defRPr sz="2667"/>
            </a:lvl4pPr>
            <a:lvl5pPr marL="2438278" indent="0">
              <a:buNone/>
              <a:defRPr sz="2667"/>
            </a:lvl5pPr>
            <a:lvl6pPr marL="3047848" indent="0">
              <a:buNone/>
              <a:defRPr sz="2667"/>
            </a:lvl6pPr>
            <a:lvl7pPr marL="3657418" indent="0">
              <a:buNone/>
              <a:defRPr sz="2667"/>
            </a:lvl7pPr>
            <a:lvl8pPr marL="4266987" indent="0">
              <a:buNone/>
              <a:defRPr sz="2667"/>
            </a:lvl8pPr>
            <a:lvl9pPr marL="4876557" indent="0">
              <a:buNone/>
              <a:defRPr sz="2667"/>
            </a:lvl9pPr>
          </a:lstStyle>
          <a:p>
            <a:r>
              <a:rPr lang="en-US" dirty="0"/>
              <a:t>Click icon to add picture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4" hasCustomPrompt="1"/>
          </p:nvPr>
        </p:nvSpPr>
        <p:spPr>
          <a:xfrm>
            <a:off x="4181856" y="5349241"/>
            <a:ext cx="7217664" cy="287259"/>
          </a:xfrm>
        </p:spPr>
        <p:txBody>
          <a:bodyPr lIns="0" tIns="0" rIns="0" bIns="0">
            <a:spAutoFit/>
          </a:bodyPr>
          <a:lstStyle>
            <a:lvl1pPr marL="0" indent="0">
              <a:buClr>
                <a:srgbClr val="F5AA2C"/>
              </a:buClr>
              <a:buFontTx/>
              <a:buNone/>
              <a:defRPr sz="1867"/>
            </a:lvl1pPr>
            <a:lvl3pPr marL="1676317" indent="-457178">
              <a:buClr>
                <a:schemeClr val="tx1">
                  <a:lumMod val="50000"/>
                  <a:lumOff val="50000"/>
                </a:schemeClr>
              </a:buClr>
              <a:buFont typeface="Lucida Grande"/>
              <a:buChar char="▪"/>
              <a:defRPr/>
            </a:lvl3pPr>
            <a:lvl4pPr marL="2133493" indent="-304784">
              <a:buFont typeface="Lucida Grande"/>
              <a:buChar char="~"/>
              <a:defRPr/>
            </a:lvl4pPr>
          </a:lstStyle>
          <a:p>
            <a:pPr lvl="0"/>
            <a:r>
              <a:rPr lang="en-US" dirty="0"/>
              <a:t>Caption text, if necessary</a:t>
            </a:r>
          </a:p>
        </p:txBody>
      </p:sp>
    </p:spTree>
    <p:extLst>
      <p:ext uri="{BB962C8B-B14F-4D97-AF65-F5344CB8AC3E}">
        <p14:creationId xmlns:p14="http://schemas.microsoft.com/office/powerpoint/2010/main" val="788871126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r 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77954" y="594360"/>
            <a:ext cx="11412799" cy="5138928"/>
          </a:xfrm>
        </p:spPr>
        <p:txBody>
          <a:bodyPr/>
          <a:lstStyle>
            <a:lvl1pPr marL="0" indent="0">
              <a:buNone/>
              <a:defRPr sz="4267"/>
            </a:lvl1pPr>
            <a:lvl2pPr marL="609570" indent="0">
              <a:buNone/>
              <a:defRPr sz="3733"/>
            </a:lvl2pPr>
            <a:lvl3pPr marL="1219140" indent="0">
              <a:buNone/>
              <a:defRPr sz="3200"/>
            </a:lvl3pPr>
            <a:lvl4pPr marL="1828709" indent="0">
              <a:buNone/>
              <a:defRPr sz="2667"/>
            </a:lvl4pPr>
            <a:lvl5pPr marL="2438278" indent="0">
              <a:buNone/>
              <a:defRPr sz="2667"/>
            </a:lvl5pPr>
            <a:lvl6pPr marL="3047848" indent="0">
              <a:buNone/>
              <a:defRPr sz="2667"/>
            </a:lvl6pPr>
            <a:lvl7pPr marL="3657418" indent="0">
              <a:buNone/>
              <a:defRPr sz="2667"/>
            </a:lvl7pPr>
            <a:lvl8pPr marL="4266987" indent="0">
              <a:buNone/>
              <a:defRPr sz="2667"/>
            </a:lvl8pPr>
            <a:lvl9pPr marL="4876557" indent="0">
              <a:buNone/>
              <a:defRPr sz="2667"/>
            </a:lvl9pPr>
          </a:lstStyle>
          <a:p>
            <a:r>
              <a:rPr lang="en-US" dirty="0"/>
              <a:t>Table or graph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4" hasCustomPrompt="1"/>
          </p:nvPr>
        </p:nvSpPr>
        <p:spPr>
          <a:xfrm>
            <a:off x="377953" y="5741664"/>
            <a:ext cx="11412799" cy="287259"/>
          </a:xfrm>
        </p:spPr>
        <p:txBody>
          <a:bodyPr lIns="0" tIns="0" rIns="0" bIns="0">
            <a:spAutoFit/>
          </a:bodyPr>
          <a:lstStyle>
            <a:lvl1pPr marL="0" indent="0">
              <a:buClr>
                <a:srgbClr val="F5AA2C"/>
              </a:buClr>
              <a:buFontTx/>
              <a:buNone/>
              <a:defRPr sz="1867"/>
            </a:lvl1pPr>
            <a:lvl3pPr marL="1676317" indent="-457178">
              <a:buClr>
                <a:schemeClr val="tx1">
                  <a:lumMod val="50000"/>
                  <a:lumOff val="50000"/>
                </a:schemeClr>
              </a:buClr>
              <a:buFont typeface="Lucida Grande"/>
              <a:buChar char="▪"/>
              <a:defRPr/>
            </a:lvl3pPr>
            <a:lvl4pPr marL="2133493" indent="-304784">
              <a:buFont typeface="Lucida Grande"/>
              <a:buChar char="~"/>
              <a:defRPr/>
            </a:lvl4pPr>
          </a:lstStyle>
          <a:p>
            <a:pPr lvl="0"/>
            <a:r>
              <a:rPr lang="en-US" dirty="0"/>
              <a:t>Caption text, if necessary</a:t>
            </a:r>
          </a:p>
        </p:txBody>
      </p:sp>
    </p:spTree>
    <p:extLst>
      <p:ext uri="{BB962C8B-B14F-4D97-AF65-F5344CB8AC3E}">
        <p14:creationId xmlns:p14="http://schemas.microsoft.com/office/powerpoint/2010/main" val="3006912942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5985933"/>
          </a:xfrm>
        </p:spPr>
        <p:txBody>
          <a:bodyPr/>
          <a:lstStyle/>
          <a:p>
            <a:r>
              <a:rPr lang="en-US" dirty="0"/>
              <a:t>Click icon to add picture</a:t>
            </a:r>
          </a:p>
        </p:txBody>
      </p:sp>
    </p:spTree>
    <p:extLst>
      <p:ext uri="{BB962C8B-B14F-4D97-AF65-F5344CB8AC3E}">
        <p14:creationId xmlns:p14="http://schemas.microsoft.com/office/powerpoint/2010/main" val="952179853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F681D0F-C11B-4E27-8FC6-377EA5E49D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F893083-8730-4A06-883E-6938B977F88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7"/>
            <a:ext cx="9144000" cy="1655763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189" indent="0" algn="ctr">
              <a:buNone/>
              <a:defRPr sz="2000"/>
            </a:lvl2pPr>
            <a:lvl3pPr marL="914377" indent="0" algn="ctr">
              <a:buNone/>
              <a:defRPr sz="1800"/>
            </a:lvl3pPr>
            <a:lvl4pPr marL="1371566" indent="0" algn="ctr">
              <a:buNone/>
              <a:defRPr sz="1600"/>
            </a:lvl4pPr>
            <a:lvl5pPr marL="1828754" indent="0" algn="ctr">
              <a:buNone/>
              <a:defRPr sz="1600"/>
            </a:lvl5pPr>
            <a:lvl6pPr marL="2285943" indent="0" algn="ctr">
              <a:buNone/>
              <a:defRPr sz="1600"/>
            </a:lvl6pPr>
            <a:lvl7pPr marL="2743131" indent="0" algn="ctr">
              <a:buNone/>
              <a:defRPr sz="1600"/>
            </a:lvl7pPr>
            <a:lvl8pPr marL="3200320" indent="0" algn="ctr">
              <a:buNone/>
              <a:defRPr sz="1600"/>
            </a:lvl8pPr>
            <a:lvl9pPr marL="3657509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B5F4F3-B14A-4484-A0A9-3DA7C9D3E50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DBA9B4-EE73-47D0-9302-97537339194C}" type="datetimeFigureOut">
              <a:rPr lang="en-US" smtClean="0"/>
              <a:t>2/17/2020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5146F2A-85D5-4637-A18B-13D2A0D4E72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A2C6790-7CA0-4C37-87F6-34C2E8895C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9667A-17A8-4000-A231-8602357A8BC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0149100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4F1234-D257-4A80-802E-B323275DABA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CF881AA5-C460-4CD4-9E92-A8D4A76AD6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3D6C6AA-F889-4291-91EB-C448F41BCA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7179F2-78CF-461B-B8EB-248E7859A502}" type="datetimeFigureOut">
              <a:rPr lang="en-US" smtClean="0"/>
              <a:t>2/17/2020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C0240F1-1339-4541-A052-77C279F7C9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C704D7-301E-4604-8618-D7AF5D3542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0FC0AD-B7F5-4324-B5CC-948C60D3825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7281589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2/17/2020</a:t>
            </a:fld>
            <a:endParaRPr lang="en-US" dirty="0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1939365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1" i="0">
                <a:solidFill>
                  <a:srgbClr val="D84E19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85347144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200" b="1" i="0">
                <a:solidFill>
                  <a:srgbClr val="D84E19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/>
        <p:txBody>
          <a:bodyPr lIns="0" tIns="0" rIns="0" bIns="0"/>
          <a:lstStyle>
            <a:lvl1pPr>
              <a:defRPr sz="32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933251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1338478"/>
            <a:ext cx="10972800" cy="861775"/>
          </a:xfrm>
        </p:spPr>
        <p:txBody>
          <a:bodyPr>
            <a:spAutoFit/>
          </a:bodyPr>
          <a:lstStyle>
            <a:lvl1pPr>
              <a:defRPr sz="4800" b="1" i="0" cap="small">
                <a:solidFill>
                  <a:srgbClr val="D84E19"/>
                </a:solidFill>
                <a:latin typeface="Georgia"/>
              </a:defRPr>
            </a:lvl1pPr>
          </a:lstStyle>
          <a:p>
            <a:r>
              <a:rPr lang="en-US" dirty="0"/>
              <a:t>Topic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569465"/>
            <a:ext cx="10972800" cy="3439823"/>
          </a:xfrm>
        </p:spPr>
        <p:txBody>
          <a:bodyPr>
            <a:noAutofit/>
          </a:bodyPr>
          <a:lstStyle>
            <a:lvl1pPr>
              <a:buClr>
                <a:srgbClr val="F5AA2C"/>
              </a:buClr>
              <a:defRPr/>
            </a:lvl1pPr>
            <a:lvl3pPr marL="1676358" indent="-457189">
              <a:buClr>
                <a:schemeClr val="tx1">
                  <a:lumMod val="50000"/>
                  <a:lumOff val="50000"/>
                </a:schemeClr>
              </a:buClr>
              <a:buFont typeface="Lucida Grande"/>
              <a:buChar char="▪"/>
              <a:defRPr/>
            </a:lvl3pPr>
            <a:lvl4pPr marL="2133547" indent="-304792">
              <a:buFont typeface="Lucida Grande"/>
              <a:buChar char="~"/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387109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1338478"/>
            <a:ext cx="10972800" cy="861775"/>
          </a:xfrm>
        </p:spPr>
        <p:txBody>
          <a:bodyPr>
            <a:spAutoFit/>
          </a:bodyPr>
          <a:lstStyle>
            <a:lvl1pPr>
              <a:defRPr sz="4800" b="1" i="0" cap="small">
                <a:solidFill>
                  <a:srgbClr val="D84E19"/>
                </a:solidFill>
                <a:latin typeface="Georgia"/>
              </a:defRPr>
            </a:lvl1pPr>
          </a:lstStyle>
          <a:p>
            <a:r>
              <a:rPr lang="en-US" dirty="0"/>
              <a:t>Topic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569465"/>
            <a:ext cx="10972800" cy="3439823"/>
          </a:xfrm>
        </p:spPr>
        <p:txBody>
          <a:bodyPr>
            <a:noAutofit/>
          </a:bodyPr>
          <a:lstStyle>
            <a:lvl1pPr>
              <a:buClr>
                <a:srgbClr val="F5AA2C"/>
              </a:buClr>
              <a:defRPr/>
            </a:lvl1pPr>
            <a:lvl3pPr marL="1676358" indent="-457189">
              <a:buClr>
                <a:schemeClr val="tx1">
                  <a:lumMod val="50000"/>
                  <a:lumOff val="50000"/>
                </a:schemeClr>
              </a:buClr>
              <a:buFont typeface="Lucida Grande"/>
              <a:buChar char="▪"/>
              <a:defRPr/>
            </a:lvl3pPr>
            <a:lvl4pPr marL="2133547" indent="-304792">
              <a:buFont typeface="Lucida Grande"/>
              <a:buChar char="~"/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91316069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le Slide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914400" y="1867661"/>
            <a:ext cx="10363200" cy="1231107"/>
          </a:xfrm>
        </p:spPr>
        <p:txBody>
          <a:bodyPr lIns="0" tIns="0" rIns="0" bIns="0" anchor="t" anchorCtr="0">
            <a:spAutoFit/>
          </a:bodyPr>
          <a:lstStyle>
            <a:lvl1pPr>
              <a:defRPr sz="8000" baseline="0">
                <a:solidFill>
                  <a:schemeClr val="bg1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Presentation Title</a:t>
            </a:r>
          </a:p>
        </p:txBody>
      </p:sp>
      <p:pic>
        <p:nvPicPr>
          <p:cNvPr id="4" name="Picture 3" descr="1LineAAPLogoRevers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5580" y="5874484"/>
            <a:ext cx="3681576" cy="542101"/>
          </a:xfrm>
          <a:prstGeom prst="rect">
            <a:avLst/>
          </a:prstGeom>
        </p:spPr>
      </p:pic>
      <p:sp>
        <p:nvSpPr>
          <p:cNvPr id="6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3337685"/>
            <a:ext cx="5562344" cy="3520315"/>
          </a:xfrm>
        </p:spPr>
        <p:txBody>
          <a:bodyPr anchor="b" anchorCtr="0">
            <a:normAutofit/>
          </a:bodyPr>
          <a:lstStyle>
            <a:lvl1pPr marL="0" indent="0">
              <a:buNone/>
              <a:defRPr sz="3200" baseline="0">
                <a:solidFill>
                  <a:schemeClr val="bg1"/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Picture. To outline a photo, see http://www.gcflearnfree.org/powerpoint2013/17.4</a:t>
            </a:r>
          </a:p>
        </p:txBody>
      </p:sp>
    </p:spTree>
    <p:extLst>
      <p:ext uri="{BB962C8B-B14F-4D97-AF65-F5344CB8AC3E}">
        <p14:creationId xmlns:p14="http://schemas.microsoft.com/office/powerpoint/2010/main" val="2961195831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1338478"/>
            <a:ext cx="10972800" cy="861775"/>
          </a:xfrm>
        </p:spPr>
        <p:txBody>
          <a:bodyPr>
            <a:spAutoFit/>
          </a:bodyPr>
          <a:lstStyle>
            <a:lvl1pPr>
              <a:defRPr sz="4800" b="1" i="0" cap="small">
                <a:solidFill>
                  <a:srgbClr val="D84E19"/>
                </a:solidFill>
                <a:latin typeface="Georgia"/>
              </a:defRPr>
            </a:lvl1pPr>
          </a:lstStyle>
          <a:p>
            <a:r>
              <a:rPr lang="en-US" dirty="0"/>
              <a:t>Topic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2569465"/>
            <a:ext cx="10972800" cy="3439823"/>
          </a:xfrm>
        </p:spPr>
        <p:txBody>
          <a:bodyPr>
            <a:noAutofit/>
          </a:bodyPr>
          <a:lstStyle>
            <a:lvl1pPr>
              <a:buClr>
                <a:srgbClr val="F5AA2C"/>
              </a:buClr>
              <a:defRPr/>
            </a:lvl1pPr>
            <a:lvl3pPr marL="1676358" indent="-457189">
              <a:buClr>
                <a:schemeClr val="tx1">
                  <a:lumMod val="50000"/>
                  <a:lumOff val="50000"/>
                </a:schemeClr>
              </a:buClr>
              <a:buFont typeface="Lucida Grande"/>
              <a:buChar char="▪"/>
              <a:defRPr/>
            </a:lvl3pPr>
            <a:lvl4pPr marL="2133547" indent="-304792">
              <a:buFont typeface="Lucida Grande"/>
              <a:buChar char="~"/>
              <a:defRPr/>
            </a:lvl4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3207164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1201318"/>
            <a:ext cx="10972800" cy="861775"/>
          </a:xfrm>
        </p:spPr>
        <p:txBody>
          <a:bodyPr>
            <a:spAutoFit/>
          </a:bodyPr>
          <a:lstStyle>
            <a:lvl1pPr>
              <a:defRPr sz="4800" b="1" i="0" cap="small">
                <a:solidFill>
                  <a:srgbClr val="D84E19"/>
                </a:solidFill>
                <a:latin typeface="Georgia"/>
              </a:defRPr>
            </a:lvl1pPr>
          </a:lstStyle>
          <a:p>
            <a:r>
              <a:rPr lang="en-US" dirty="0"/>
              <a:t>Topic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94560"/>
            <a:ext cx="5384800" cy="3836011"/>
          </a:xfrm>
        </p:spPr>
        <p:txBody>
          <a:bodyPr>
            <a:noAutofit/>
          </a:bodyPr>
          <a:lstStyle>
            <a:lvl1pPr>
              <a:buClr>
                <a:schemeClr val="accent3"/>
              </a:buClr>
              <a:defRPr sz="3733"/>
            </a:lvl1pPr>
            <a:lvl2pPr>
              <a:defRPr sz="3200"/>
            </a:lvl2pPr>
            <a:lvl3pPr marL="1523962" indent="-304792">
              <a:buClr>
                <a:schemeClr val="tx1">
                  <a:lumMod val="50000"/>
                  <a:lumOff val="50000"/>
                </a:schemeClr>
              </a:buClr>
              <a:buSzPct val="100000"/>
              <a:buFont typeface="Lucida Grande"/>
              <a:buChar char="▪"/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2194560"/>
            <a:ext cx="5384800" cy="3836011"/>
          </a:xfrm>
        </p:spPr>
        <p:txBody>
          <a:bodyPr>
            <a:noAutofit/>
          </a:bodyPr>
          <a:lstStyle>
            <a:lvl1pPr>
              <a:buClr>
                <a:schemeClr val="accent3"/>
              </a:buClr>
              <a:defRPr sz="3733"/>
            </a:lvl1pPr>
            <a:lvl2pPr>
              <a:defRPr sz="3200"/>
            </a:lvl2pPr>
            <a:lvl3pPr marL="1523962" indent="-304792">
              <a:buClr>
                <a:schemeClr val="tx1">
                  <a:lumMod val="50000"/>
                  <a:lumOff val="50000"/>
                </a:schemeClr>
              </a:buClr>
              <a:buFont typeface="Lucida Grande"/>
              <a:buChar char="▪"/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5318820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2340865"/>
            <a:ext cx="11132187" cy="1107996"/>
          </a:xfrm>
        </p:spPr>
        <p:txBody>
          <a:bodyPr anchor="t">
            <a:spAutoFit/>
          </a:bodyPr>
          <a:lstStyle>
            <a:lvl1pPr algn="ctr">
              <a:defRPr lang="en-US" sz="6400" b="1" i="0" dirty="0">
                <a:solidFill>
                  <a:srgbClr val="F5AA2C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Section title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3337685"/>
            <a:ext cx="5562344" cy="3520315"/>
          </a:xfrm>
        </p:spPr>
        <p:txBody>
          <a:bodyPr anchor="b" anchorCtr="0">
            <a:normAutofit/>
          </a:bodyPr>
          <a:lstStyle>
            <a:lvl1pPr marL="0" indent="0">
              <a:buNone/>
              <a:defRPr sz="3200" baseline="0">
                <a:solidFill>
                  <a:schemeClr val="bg1"/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Picture. To outline a photo, see http://www.gcflearnfree.org/powerpoint2013/17.4</a:t>
            </a:r>
          </a:p>
        </p:txBody>
      </p:sp>
      <p:pic>
        <p:nvPicPr>
          <p:cNvPr id="4" name="Picture 3" descr="1LineAAPLogoRevers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7635" y="5874484"/>
            <a:ext cx="3681576" cy="542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9648133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60831" y="2514601"/>
            <a:ext cx="2889504" cy="410369"/>
          </a:xfrm>
        </p:spPr>
        <p:txBody>
          <a:bodyPr lIns="0" tIns="0" rIns="0" bIns="0" anchor="t" anchorCtr="0">
            <a:spAutoFit/>
          </a:bodyPr>
          <a:lstStyle>
            <a:lvl1pPr algn="l">
              <a:defRPr sz="2667" b="1" baseline="0">
                <a:solidFill>
                  <a:schemeClr val="accent1"/>
                </a:solidFill>
                <a:latin typeface="Calibri" panose="020F0502020204030204" pitchFamily="34" charset="0"/>
              </a:defRPr>
            </a:lvl1pPr>
          </a:lstStyle>
          <a:p>
            <a:r>
              <a:rPr lang="en-US" dirty="0"/>
              <a:t>Text here.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81856" y="1371600"/>
            <a:ext cx="3474720" cy="3913632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Drag picture to placeholder or click icon to add</a:t>
            </a:r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7924800" y="1371600"/>
            <a:ext cx="3486912" cy="3913632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Drag picture to placeholder or click icon to add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4" hasCustomPrompt="1"/>
          </p:nvPr>
        </p:nvSpPr>
        <p:spPr>
          <a:xfrm>
            <a:off x="4181856" y="5349240"/>
            <a:ext cx="7217664" cy="287259"/>
          </a:xfrm>
        </p:spPr>
        <p:txBody>
          <a:bodyPr lIns="0" tIns="0" rIns="0" bIns="0">
            <a:spAutoFit/>
          </a:bodyPr>
          <a:lstStyle>
            <a:lvl1pPr marL="0" indent="0">
              <a:buClr>
                <a:srgbClr val="F5AA2C"/>
              </a:buClr>
              <a:buFontTx/>
              <a:buNone/>
              <a:defRPr sz="1867"/>
            </a:lvl1pPr>
            <a:lvl3pPr marL="1676358" indent="-457189">
              <a:buClr>
                <a:schemeClr val="tx1">
                  <a:lumMod val="50000"/>
                  <a:lumOff val="50000"/>
                </a:schemeClr>
              </a:buClr>
              <a:buFont typeface="Lucida Grande"/>
              <a:buChar char="▪"/>
              <a:defRPr/>
            </a:lvl3pPr>
            <a:lvl4pPr marL="2133547" indent="-304792">
              <a:buFont typeface="Lucida Grande"/>
              <a:buChar char="~"/>
              <a:defRPr/>
            </a:lvl4pPr>
          </a:lstStyle>
          <a:p>
            <a:pPr lvl="0"/>
            <a:r>
              <a:rPr lang="en-US" dirty="0"/>
              <a:t>Caption text, if necessary</a:t>
            </a:r>
          </a:p>
        </p:txBody>
      </p:sp>
    </p:spTree>
    <p:extLst>
      <p:ext uri="{BB962C8B-B14F-4D97-AF65-F5344CB8AC3E}">
        <p14:creationId xmlns:p14="http://schemas.microsoft.com/office/powerpoint/2010/main" val="1301130832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r 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77953" y="594360"/>
            <a:ext cx="11412799" cy="5138928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Table or graph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4" hasCustomPrompt="1"/>
          </p:nvPr>
        </p:nvSpPr>
        <p:spPr>
          <a:xfrm>
            <a:off x="377951" y="5741663"/>
            <a:ext cx="11412799" cy="287259"/>
          </a:xfrm>
        </p:spPr>
        <p:txBody>
          <a:bodyPr lIns="0" tIns="0" rIns="0" bIns="0">
            <a:spAutoFit/>
          </a:bodyPr>
          <a:lstStyle>
            <a:lvl1pPr marL="0" indent="0">
              <a:buClr>
                <a:srgbClr val="F5AA2C"/>
              </a:buClr>
              <a:buFontTx/>
              <a:buNone/>
              <a:defRPr sz="1867"/>
            </a:lvl1pPr>
            <a:lvl3pPr marL="1676358" indent="-457189">
              <a:buClr>
                <a:schemeClr val="tx1">
                  <a:lumMod val="50000"/>
                  <a:lumOff val="50000"/>
                </a:schemeClr>
              </a:buClr>
              <a:buFont typeface="Lucida Grande"/>
              <a:buChar char="▪"/>
              <a:defRPr/>
            </a:lvl3pPr>
            <a:lvl4pPr marL="2133547" indent="-304792">
              <a:buFont typeface="Lucida Grande"/>
              <a:buChar char="~"/>
              <a:defRPr/>
            </a:lvl4pPr>
          </a:lstStyle>
          <a:p>
            <a:pPr lvl="0"/>
            <a:r>
              <a:rPr lang="en-US" dirty="0"/>
              <a:t>Caption text, if necessary</a:t>
            </a:r>
          </a:p>
        </p:txBody>
      </p:sp>
    </p:spTree>
    <p:extLst>
      <p:ext uri="{BB962C8B-B14F-4D97-AF65-F5344CB8AC3E}">
        <p14:creationId xmlns:p14="http://schemas.microsoft.com/office/powerpoint/2010/main" val="243630921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5985933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50398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1201318"/>
            <a:ext cx="10972800" cy="861775"/>
          </a:xfrm>
        </p:spPr>
        <p:txBody>
          <a:bodyPr>
            <a:spAutoFit/>
          </a:bodyPr>
          <a:lstStyle>
            <a:lvl1pPr>
              <a:defRPr sz="4800" b="1" i="0" cap="small">
                <a:solidFill>
                  <a:srgbClr val="D84E19"/>
                </a:solidFill>
                <a:latin typeface="Georgia"/>
              </a:defRPr>
            </a:lvl1pPr>
          </a:lstStyle>
          <a:p>
            <a:r>
              <a:rPr lang="en-US" dirty="0"/>
              <a:t>Topic Title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94560"/>
            <a:ext cx="5384800" cy="3836011"/>
          </a:xfrm>
        </p:spPr>
        <p:txBody>
          <a:bodyPr>
            <a:noAutofit/>
          </a:bodyPr>
          <a:lstStyle>
            <a:lvl1pPr>
              <a:buClr>
                <a:schemeClr val="accent3"/>
              </a:buClr>
              <a:defRPr sz="3733"/>
            </a:lvl1pPr>
            <a:lvl2pPr>
              <a:defRPr sz="3200"/>
            </a:lvl2pPr>
            <a:lvl3pPr marL="1523962" indent="-304792">
              <a:buClr>
                <a:schemeClr val="tx1">
                  <a:lumMod val="50000"/>
                  <a:lumOff val="50000"/>
                </a:schemeClr>
              </a:buClr>
              <a:buSzPct val="100000"/>
              <a:buFont typeface="Lucida Grande"/>
              <a:buChar char="▪"/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2194560"/>
            <a:ext cx="5384800" cy="3836011"/>
          </a:xfrm>
        </p:spPr>
        <p:txBody>
          <a:bodyPr>
            <a:noAutofit/>
          </a:bodyPr>
          <a:lstStyle>
            <a:lvl1pPr>
              <a:buClr>
                <a:schemeClr val="accent3"/>
              </a:buClr>
              <a:defRPr sz="3733"/>
            </a:lvl1pPr>
            <a:lvl2pPr>
              <a:defRPr sz="3200"/>
            </a:lvl2pPr>
            <a:lvl3pPr marL="1523962" indent="-304792">
              <a:buClr>
                <a:schemeClr val="tx1">
                  <a:lumMod val="50000"/>
                  <a:lumOff val="50000"/>
                </a:schemeClr>
              </a:buClr>
              <a:buFont typeface="Lucida Grande"/>
              <a:buChar char="▪"/>
              <a:defRPr sz="2667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080727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ection Header">
    <p:bg>
      <p:bgPr>
        <a:blipFill rotWithShape="1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609600" y="2340865"/>
            <a:ext cx="11132187" cy="1107996"/>
          </a:xfrm>
        </p:spPr>
        <p:txBody>
          <a:bodyPr anchor="t">
            <a:spAutoFit/>
          </a:bodyPr>
          <a:lstStyle>
            <a:lvl1pPr algn="ctr">
              <a:defRPr lang="en-US" sz="6400" b="1" i="0" dirty="0">
                <a:solidFill>
                  <a:srgbClr val="F5AA2C"/>
                </a:solidFill>
                <a:latin typeface="+mn-lt"/>
              </a:defRPr>
            </a:lvl1pPr>
          </a:lstStyle>
          <a:p>
            <a:r>
              <a:rPr lang="en-US" dirty="0"/>
              <a:t>Section title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0" y="3337685"/>
            <a:ext cx="5562344" cy="3520315"/>
          </a:xfrm>
        </p:spPr>
        <p:txBody>
          <a:bodyPr anchor="b" anchorCtr="0">
            <a:normAutofit/>
          </a:bodyPr>
          <a:lstStyle>
            <a:lvl1pPr marL="0" indent="0">
              <a:buNone/>
              <a:defRPr sz="3200" baseline="0">
                <a:solidFill>
                  <a:schemeClr val="bg1"/>
                </a:solidFill>
              </a:defRPr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Picture. To outline a photo, see http://www.gcflearnfree.org/powerpoint2013/17.4</a:t>
            </a:r>
          </a:p>
        </p:txBody>
      </p:sp>
      <p:pic>
        <p:nvPicPr>
          <p:cNvPr id="4" name="Picture 3" descr="1LineAAPLogoReverse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7635" y="5874484"/>
            <a:ext cx="3681576" cy="542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4866256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hasCustomPrompt="1"/>
          </p:nvPr>
        </p:nvSpPr>
        <p:spPr>
          <a:xfrm>
            <a:off x="560831" y="2514601"/>
            <a:ext cx="2889504" cy="410369"/>
          </a:xfrm>
        </p:spPr>
        <p:txBody>
          <a:bodyPr lIns="0" tIns="0" rIns="0" bIns="0" anchor="t" anchorCtr="0">
            <a:spAutoFit/>
          </a:bodyPr>
          <a:lstStyle>
            <a:lvl1pPr algn="l">
              <a:defRPr sz="2667" b="1" baseline="0">
                <a:solidFill>
                  <a:schemeClr val="accent1"/>
                </a:solidFill>
                <a:latin typeface="+mn-lt"/>
              </a:defRPr>
            </a:lvl1pPr>
          </a:lstStyle>
          <a:p>
            <a:r>
              <a:rPr lang="en-US" dirty="0"/>
              <a:t>Text here.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181856" y="1371600"/>
            <a:ext cx="3474720" cy="3913632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Drag picture to placeholder or click icon to add</a:t>
            </a:r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7924800" y="1371600"/>
            <a:ext cx="3486912" cy="3913632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Drag picture to placeholder or click icon to add</a:t>
            </a:r>
          </a:p>
        </p:txBody>
      </p:sp>
      <p:sp>
        <p:nvSpPr>
          <p:cNvPr id="12" name="Content Placeholder 2"/>
          <p:cNvSpPr>
            <a:spLocks noGrp="1"/>
          </p:cNvSpPr>
          <p:nvPr>
            <p:ph idx="14" hasCustomPrompt="1"/>
          </p:nvPr>
        </p:nvSpPr>
        <p:spPr>
          <a:xfrm>
            <a:off x="4181856" y="5349240"/>
            <a:ext cx="7217664" cy="287259"/>
          </a:xfrm>
        </p:spPr>
        <p:txBody>
          <a:bodyPr lIns="0" tIns="0" rIns="0" bIns="0">
            <a:spAutoFit/>
          </a:bodyPr>
          <a:lstStyle>
            <a:lvl1pPr marL="0" indent="0">
              <a:buClr>
                <a:srgbClr val="F5AA2C"/>
              </a:buClr>
              <a:buFontTx/>
              <a:buNone/>
              <a:defRPr sz="1867"/>
            </a:lvl1pPr>
            <a:lvl3pPr marL="1676358" indent="-457189">
              <a:buClr>
                <a:schemeClr val="tx1">
                  <a:lumMod val="50000"/>
                  <a:lumOff val="50000"/>
                </a:schemeClr>
              </a:buClr>
              <a:buFont typeface="Lucida Grande"/>
              <a:buChar char="▪"/>
              <a:defRPr/>
            </a:lvl3pPr>
            <a:lvl4pPr marL="2133547" indent="-304792">
              <a:buFont typeface="Lucida Grande"/>
              <a:buChar char="~"/>
              <a:defRPr/>
            </a:lvl4pPr>
          </a:lstStyle>
          <a:p>
            <a:pPr lvl="0"/>
            <a:r>
              <a:rPr lang="en-US" dirty="0"/>
              <a:t>Caption text, if necessary</a:t>
            </a:r>
          </a:p>
        </p:txBody>
      </p:sp>
    </p:spTree>
    <p:extLst>
      <p:ext uri="{BB962C8B-B14F-4D97-AF65-F5344CB8AC3E}">
        <p14:creationId xmlns:p14="http://schemas.microsoft.com/office/powerpoint/2010/main" val="33889869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able or Grap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icture Placeholder 2"/>
          <p:cNvSpPr>
            <a:spLocks noGrp="1"/>
          </p:cNvSpPr>
          <p:nvPr>
            <p:ph type="pic" idx="1" hasCustomPrompt="1"/>
          </p:nvPr>
        </p:nvSpPr>
        <p:spPr>
          <a:xfrm>
            <a:off x="377953" y="594360"/>
            <a:ext cx="11412799" cy="5138928"/>
          </a:xfrm>
        </p:spPr>
        <p:txBody>
          <a:bodyPr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en-US" dirty="0"/>
              <a:t>Table or graph</a:t>
            </a:r>
          </a:p>
        </p:txBody>
      </p:sp>
      <p:sp>
        <p:nvSpPr>
          <p:cNvPr id="7" name="Content Placeholder 2"/>
          <p:cNvSpPr>
            <a:spLocks noGrp="1"/>
          </p:cNvSpPr>
          <p:nvPr>
            <p:ph idx="14" hasCustomPrompt="1"/>
          </p:nvPr>
        </p:nvSpPr>
        <p:spPr>
          <a:xfrm>
            <a:off x="377951" y="5741663"/>
            <a:ext cx="11412799" cy="287259"/>
          </a:xfrm>
        </p:spPr>
        <p:txBody>
          <a:bodyPr lIns="0" tIns="0" rIns="0" bIns="0">
            <a:spAutoFit/>
          </a:bodyPr>
          <a:lstStyle>
            <a:lvl1pPr marL="0" indent="0">
              <a:buClr>
                <a:srgbClr val="F5AA2C"/>
              </a:buClr>
              <a:buFontTx/>
              <a:buNone/>
              <a:defRPr sz="1867"/>
            </a:lvl1pPr>
            <a:lvl3pPr marL="1676358" indent="-457189">
              <a:buClr>
                <a:schemeClr val="tx1">
                  <a:lumMod val="50000"/>
                  <a:lumOff val="50000"/>
                </a:schemeClr>
              </a:buClr>
              <a:buFont typeface="Lucida Grande"/>
              <a:buChar char="▪"/>
              <a:defRPr/>
            </a:lvl3pPr>
            <a:lvl4pPr marL="2133547" indent="-304792">
              <a:buFont typeface="Lucida Grande"/>
              <a:buChar char="~"/>
              <a:defRPr/>
            </a:lvl4pPr>
          </a:lstStyle>
          <a:p>
            <a:pPr lvl="0"/>
            <a:r>
              <a:rPr lang="en-US" dirty="0"/>
              <a:t>Caption text, if necessary</a:t>
            </a:r>
          </a:p>
        </p:txBody>
      </p:sp>
    </p:spTree>
    <p:extLst>
      <p:ext uri="{BB962C8B-B14F-4D97-AF65-F5344CB8AC3E}">
        <p14:creationId xmlns:p14="http://schemas.microsoft.com/office/powerpoint/2010/main" val="279924275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2329145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Picture Placeholder 5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2192000" cy="5985933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98476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png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4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13.xml"/><Relationship Id="rId9" Type="http://schemas.openxmlformats.org/officeDocument/2006/relationships/theme" Target="../theme/theme2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9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5" Type="http://schemas.openxmlformats.org/officeDocument/2006/relationships/slideLayout" Target="../slideLayouts/slideLayout22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21.xml"/><Relationship Id="rId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2" Type="http://schemas.openxmlformats.org/officeDocument/2006/relationships/theme" Target="../theme/theme4.xml"/><Relationship Id="rId1" Type="http://schemas.openxmlformats.org/officeDocument/2006/relationships/slideLayout" Target="../slideLayouts/slideLayout26.xml"/></Relationships>
</file>

<file path=ppt/slideMasters/_rels/slideMaster5.xml.rels><?xml version="1.0" encoding="UTF-8" standalone="yes"?>
<Relationships xmlns="http://schemas.openxmlformats.org/package/2006/relationships"><Relationship Id="rId3" Type="http://schemas.openxmlformats.org/officeDocument/2006/relationships/theme" Target="../theme/theme5.xml"/><Relationship Id="rId2" Type="http://schemas.openxmlformats.org/officeDocument/2006/relationships/slideLayout" Target="../slideLayouts/slideLayout28.xml"/><Relationship Id="rId1" Type="http://schemas.openxmlformats.org/officeDocument/2006/relationships/slideLayout" Target="../slideLayouts/slideLayout27.xml"/><Relationship Id="rId4" Type="http://schemas.openxmlformats.org/officeDocument/2006/relationships/image" Target="../media/image4.jpg"/></Relationships>
</file>

<file path=ppt/slideMasters/_rels/slideMaster6.xml.rels><?xml version="1.0" encoding="UTF-8" standalone="yes"?>
<Relationships xmlns="http://schemas.openxmlformats.org/package/2006/relationships"><Relationship Id="rId2" Type="http://schemas.openxmlformats.org/officeDocument/2006/relationships/theme" Target="../theme/theme6.xml"/><Relationship Id="rId1" Type="http://schemas.openxmlformats.org/officeDocument/2006/relationships/slideLayout" Target="../slideLayouts/slideLayout29.xml"/></Relationships>
</file>

<file path=ppt/slideMasters/_rels/slideMaster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7.xml"/><Relationship Id="rId1" Type="http://schemas.openxmlformats.org/officeDocument/2006/relationships/slideLayout" Target="../slideLayouts/slideLayout30.xml"/></Relationships>
</file>

<file path=ppt/slideMasters/_rels/slideMaster8.xml.rels><?xml version="1.0" encoding="UTF-8" standalone="yes"?>
<Relationships xmlns="http://schemas.openxmlformats.org/package/2006/relationships"><Relationship Id="rId8" Type="http://schemas.openxmlformats.org/officeDocument/2006/relationships/theme" Target="../theme/theme8.xml"/><Relationship Id="rId3" Type="http://schemas.openxmlformats.org/officeDocument/2006/relationships/slideLayout" Target="../slideLayouts/slideLayout33.xml"/><Relationship Id="rId7" Type="http://schemas.openxmlformats.org/officeDocument/2006/relationships/slideLayout" Target="../slideLayouts/slideLayout37.xml"/><Relationship Id="rId2" Type="http://schemas.openxmlformats.org/officeDocument/2006/relationships/slideLayout" Target="../slideLayouts/slideLayout32.xml"/><Relationship Id="rId1" Type="http://schemas.openxmlformats.org/officeDocument/2006/relationships/slideLayout" Target="../slideLayouts/slideLayout31.xml"/><Relationship Id="rId6" Type="http://schemas.openxmlformats.org/officeDocument/2006/relationships/slideLayout" Target="../slideLayouts/slideLayout36.xml"/><Relationship Id="rId5" Type="http://schemas.openxmlformats.org/officeDocument/2006/relationships/slideLayout" Target="../slideLayouts/slideLayout35.xml"/><Relationship Id="rId4" Type="http://schemas.openxmlformats.org/officeDocument/2006/relationships/slideLayout" Target="../slideLayouts/slideLayout34.xml"/><Relationship Id="rId9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2372063"/>
            <a:ext cx="10972800" cy="3754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-1" y="0"/>
            <a:ext cx="12197945" cy="164093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-2" y="164094"/>
            <a:ext cx="12197947" cy="164093"/>
          </a:xfrm>
          <a:prstGeom prst="rect">
            <a:avLst/>
          </a:prstGeom>
          <a:solidFill>
            <a:srgbClr val="1585B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endParaRPr lang="en-US" sz="2400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28187"/>
            <a:ext cx="12192000" cy="164093"/>
          </a:xfrm>
          <a:prstGeom prst="rect">
            <a:avLst/>
          </a:prstGeom>
          <a:solidFill>
            <a:srgbClr val="AFE3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endParaRPr lang="en-US" sz="2400" dirty="0">
              <a:solidFill>
                <a:prstClr val="white"/>
              </a:solidFill>
            </a:endParaRPr>
          </a:p>
        </p:txBody>
      </p:sp>
      <p:pic>
        <p:nvPicPr>
          <p:cNvPr id="10" name="Picture 9" descr="1LineAAPLogoPositive280_blue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4966" y="6126164"/>
            <a:ext cx="3414508" cy="504715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>
            <a:off x="485161" y="6499491"/>
            <a:ext cx="7718871" cy="0"/>
          </a:xfrm>
          <a:prstGeom prst="line">
            <a:avLst/>
          </a:prstGeom>
          <a:ln w="50800">
            <a:solidFill>
              <a:srgbClr val="AFE3F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06703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1" r:id="rId1"/>
    <p:sldLayoutId id="2147483673" r:id="rId2"/>
    <p:sldLayoutId id="2147483674" r:id="rId3"/>
    <p:sldLayoutId id="2147483675" r:id="rId4"/>
    <p:sldLayoutId id="2147483676" r:id="rId5"/>
    <p:sldLayoutId id="2147483677" r:id="rId6"/>
    <p:sldLayoutId id="2147483678" r:id="rId7"/>
    <p:sldLayoutId id="2147483679" r:id="rId8"/>
    <p:sldLayoutId id="2147483680" r:id="rId9"/>
  </p:sldLayoutIdLst>
  <p:txStyles>
    <p:titleStyle>
      <a:lvl1pPr algn="ctr" defTabSz="609585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609585" rtl="0" eaLnBrk="1" latinLnBrk="0" hangingPunct="1">
        <a:spcBef>
          <a:spcPct val="20000"/>
        </a:spcBef>
        <a:buFont typeface="Arial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609585" rtl="0" eaLnBrk="1" latinLnBrk="0" hangingPunct="1">
        <a:spcBef>
          <a:spcPct val="20000"/>
        </a:spcBef>
        <a:buFont typeface="Arial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609585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609585" rtl="0" eaLnBrk="1" latinLnBrk="0" hangingPunct="1">
        <a:spcBef>
          <a:spcPct val="20000"/>
        </a:spcBef>
        <a:buFont typeface="Arial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609585" rtl="0" eaLnBrk="1" latinLnBrk="0" hangingPunct="1">
        <a:spcBef>
          <a:spcPct val="20000"/>
        </a:spcBef>
        <a:buFont typeface="Arial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2372063"/>
            <a:ext cx="10972800" cy="3754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-1" y="0"/>
            <a:ext cx="12197945" cy="164093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8" name="Rectangle 7"/>
          <p:cNvSpPr/>
          <p:nvPr/>
        </p:nvSpPr>
        <p:spPr>
          <a:xfrm>
            <a:off x="-2" y="164094"/>
            <a:ext cx="12197947" cy="164093"/>
          </a:xfrm>
          <a:prstGeom prst="rect">
            <a:avLst/>
          </a:prstGeom>
          <a:solidFill>
            <a:srgbClr val="1585B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9" name="Rectangle 8"/>
          <p:cNvSpPr/>
          <p:nvPr/>
        </p:nvSpPr>
        <p:spPr>
          <a:xfrm>
            <a:off x="0" y="328187"/>
            <a:ext cx="12192000" cy="164093"/>
          </a:xfrm>
          <a:prstGeom prst="rect">
            <a:avLst/>
          </a:prstGeom>
          <a:solidFill>
            <a:srgbClr val="AFE3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pic>
        <p:nvPicPr>
          <p:cNvPr id="10" name="Picture 9" descr="1LineAAPLogoPositive280_blue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4966" y="6126164"/>
            <a:ext cx="3414508" cy="504715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>
            <a:off x="485161" y="6499491"/>
            <a:ext cx="7718871" cy="0"/>
          </a:xfrm>
          <a:prstGeom prst="line">
            <a:avLst/>
          </a:prstGeom>
          <a:ln w="50800">
            <a:solidFill>
              <a:srgbClr val="AFE3F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38444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2" r:id="rId1"/>
    <p:sldLayoutId id="2147483693" r:id="rId2"/>
    <p:sldLayoutId id="2147483694" r:id="rId3"/>
    <p:sldLayoutId id="2147483695" r:id="rId4"/>
    <p:sldLayoutId id="2147483696" r:id="rId5"/>
    <p:sldLayoutId id="2147483697" r:id="rId6"/>
    <p:sldLayoutId id="2147483698" r:id="rId7"/>
    <p:sldLayoutId id="2147483700" r:id="rId8"/>
  </p:sldLayoutIdLst>
  <p:txStyles>
    <p:titleStyle>
      <a:lvl1pPr algn="ctr" defTabSz="609585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609585" rtl="0" eaLnBrk="1" latinLnBrk="0" hangingPunct="1">
        <a:spcBef>
          <a:spcPct val="20000"/>
        </a:spcBef>
        <a:buFont typeface="Arial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609585" rtl="0" eaLnBrk="1" latinLnBrk="0" hangingPunct="1">
        <a:spcBef>
          <a:spcPct val="20000"/>
        </a:spcBef>
        <a:buFont typeface="Arial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609585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609585" rtl="0" eaLnBrk="1" latinLnBrk="0" hangingPunct="1">
        <a:spcBef>
          <a:spcPct val="20000"/>
        </a:spcBef>
        <a:buFont typeface="Arial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609585" rtl="0" eaLnBrk="1" latinLnBrk="0" hangingPunct="1">
        <a:spcBef>
          <a:spcPct val="20000"/>
        </a:spcBef>
        <a:buFont typeface="Arial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2372063"/>
            <a:ext cx="10972800" cy="3754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-1" y="0"/>
            <a:ext cx="12197945" cy="164093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8" name="Rectangle 7"/>
          <p:cNvSpPr/>
          <p:nvPr/>
        </p:nvSpPr>
        <p:spPr>
          <a:xfrm>
            <a:off x="-2" y="164095"/>
            <a:ext cx="12197947" cy="164093"/>
          </a:xfrm>
          <a:prstGeom prst="rect">
            <a:avLst/>
          </a:prstGeom>
          <a:solidFill>
            <a:srgbClr val="1585B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9" name="Rectangle 8"/>
          <p:cNvSpPr/>
          <p:nvPr/>
        </p:nvSpPr>
        <p:spPr>
          <a:xfrm>
            <a:off x="0" y="328188"/>
            <a:ext cx="12192000" cy="164093"/>
          </a:xfrm>
          <a:prstGeom prst="rect">
            <a:avLst/>
          </a:prstGeom>
          <a:solidFill>
            <a:srgbClr val="AFE3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pic>
        <p:nvPicPr>
          <p:cNvPr id="10" name="Picture 9" descr="1LineAAPLogoPositive280_blue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4967" y="6126165"/>
            <a:ext cx="3414508" cy="504715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>
            <a:off x="485162" y="6499491"/>
            <a:ext cx="7718871" cy="0"/>
          </a:xfrm>
          <a:prstGeom prst="line">
            <a:avLst/>
          </a:prstGeom>
          <a:ln w="50800">
            <a:solidFill>
              <a:srgbClr val="AFE3F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13557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2" r:id="rId1"/>
    <p:sldLayoutId id="2147483703" r:id="rId2"/>
    <p:sldLayoutId id="2147483704" r:id="rId3"/>
    <p:sldLayoutId id="2147483705" r:id="rId4"/>
    <p:sldLayoutId id="2147483706" r:id="rId5"/>
    <p:sldLayoutId id="2147483707" r:id="rId6"/>
    <p:sldLayoutId id="2147483708" r:id="rId7"/>
    <p:sldLayoutId id="2147483709" r:id="rId8"/>
  </p:sldLayoutIdLst>
  <p:txStyles>
    <p:titleStyle>
      <a:lvl1pPr algn="ctr" defTabSz="609570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78" indent="-457178" algn="l" defTabSz="609570" rtl="0" eaLnBrk="1" latinLnBrk="0" hangingPunct="1">
        <a:spcBef>
          <a:spcPct val="20000"/>
        </a:spcBef>
        <a:buFont typeface="Arial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50" indent="-380981" algn="l" defTabSz="609570" rtl="0" eaLnBrk="1" latinLnBrk="0" hangingPunct="1">
        <a:spcBef>
          <a:spcPct val="20000"/>
        </a:spcBef>
        <a:buFont typeface="Arial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25" indent="-304784" algn="l" defTabSz="60957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493" indent="-304784" algn="l" defTabSz="609570" rtl="0" eaLnBrk="1" latinLnBrk="0" hangingPunct="1">
        <a:spcBef>
          <a:spcPct val="20000"/>
        </a:spcBef>
        <a:buFont typeface="Arial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062" indent="-304784" algn="l" defTabSz="609570" rtl="0" eaLnBrk="1" latinLnBrk="0" hangingPunct="1">
        <a:spcBef>
          <a:spcPct val="20000"/>
        </a:spcBef>
        <a:buFont typeface="Arial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632" indent="-304784" algn="l" defTabSz="609570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202" indent="-304784" algn="l" defTabSz="609570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772" indent="-304784" algn="l" defTabSz="609570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341" indent="-304784" algn="l" defTabSz="609570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70" algn="l" defTabSz="6095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40" algn="l" defTabSz="6095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09" algn="l" defTabSz="6095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278" algn="l" defTabSz="6095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848" algn="l" defTabSz="6095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418" algn="l" defTabSz="6095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6987" algn="l" defTabSz="6095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557" algn="l" defTabSz="6095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FB6BA81-D8A0-4E5D-B6A3-7679B2D4DA4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FB8B178-22A7-49A7-9C99-D513C21399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F751782-8986-4737-B03B-4E600817AC0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7179F2-78CF-461B-B8EB-248E7859A502}" type="datetimeFigureOut">
              <a:rPr lang="en-US" smtClean="0"/>
              <a:t>2/17/2020</a:t>
            </a:fld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CA4181-F407-4790-9FA7-04413262081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094332-F1FB-482C-B91F-4792D631AB1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0FC0AD-B7F5-4324-B5CC-948C60D3825E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2619284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92000" cy="165100"/>
          </a:xfrm>
          <a:custGeom>
            <a:avLst/>
            <a:gdLst/>
            <a:ahLst/>
            <a:cxnLst/>
            <a:rect l="l" t="t" r="r" b="b"/>
            <a:pathLst>
              <a:path w="12192000" h="165100">
                <a:moveTo>
                  <a:pt x="0" y="164592"/>
                </a:moveTo>
                <a:lnTo>
                  <a:pt x="12192000" y="164592"/>
                </a:lnTo>
                <a:lnTo>
                  <a:pt x="12192000" y="0"/>
                </a:lnTo>
                <a:lnTo>
                  <a:pt x="0" y="0"/>
                </a:lnTo>
                <a:lnTo>
                  <a:pt x="0" y="164592"/>
                </a:lnTo>
                <a:close/>
              </a:path>
            </a:pathLst>
          </a:custGeom>
          <a:solidFill>
            <a:srgbClr val="00247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k object 17"/>
          <p:cNvSpPr/>
          <p:nvPr/>
        </p:nvSpPr>
        <p:spPr>
          <a:xfrm>
            <a:off x="0" y="164592"/>
            <a:ext cx="12192000" cy="163195"/>
          </a:xfrm>
          <a:custGeom>
            <a:avLst/>
            <a:gdLst/>
            <a:ahLst/>
            <a:cxnLst/>
            <a:rect l="l" t="t" r="r" b="b"/>
            <a:pathLst>
              <a:path w="12192000" h="163195">
                <a:moveTo>
                  <a:pt x="0" y="163068"/>
                </a:moveTo>
                <a:lnTo>
                  <a:pt x="12192000" y="163068"/>
                </a:lnTo>
                <a:lnTo>
                  <a:pt x="12192000" y="0"/>
                </a:lnTo>
                <a:lnTo>
                  <a:pt x="0" y="0"/>
                </a:lnTo>
                <a:lnTo>
                  <a:pt x="0" y="163068"/>
                </a:lnTo>
                <a:close/>
              </a:path>
            </a:pathLst>
          </a:custGeom>
          <a:solidFill>
            <a:srgbClr val="1585B9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" name="bk object 18"/>
          <p:cNvSpPr/>
          <p:nvPr/>
        </p:nvSpPr>
        <p:spPr>
          <a:xfrm>
            <a:off x="0" y="327659"/>
            <a:ext cx="12192000" cy="165100"/>
          </a:xfrm>
          <a:custGeom>
            <a:avLst/>
            <a:gdLst/>
            <a:ahLst/>
            <a:cxnLst/>
            <a:rect l="l" t="t" r="r" b="b"/>
            <a:pathLst>
              <a:path w="12192000" h="165100">
                <a:moveTo>
                  <a:pt x="0" y="164592"/>
                </a:moveTo>
                <a:lnTo>
                  <a:pt x="12192000" y="164592"/>
                </a:lnTo>
                <a:lnTo>
                  <a:pt x="12192000" y="0"/>
                </a:lnTo>
                <a:lnTo>
                  <a:pt x="0" y="0"/>
                </a:lnTo>
                <a:lnTo>
                  <a:pt x="0" y="164592"/>
                </a:lnTo>
                <a:close/>
              </a:path>
            </a:pathLst>
          </a:custGeom>
          <a:solidFill>
            <a:srgbClr val="AFE3F5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599816" y="518170"/>
            <a:ext cx="6992366" cy="6838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1" i="0">
                <a:solidFill>
                  <a:srgbClr val="D84E19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604861" y="2823997"/>
            <a:ext cx="6982277" cy="14541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629397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18" r:id="rId2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k object 16"/>
          <p:cNvSpPr/>
          <p:nvPr/>
        </p:nvSpPr>
        <p:spPr>
          <a:xfrm>
            <a:off x="0" y="0"/>
            <a:ext cx="12192000" cy="165100"/>
          </a:xfrm>
          <a:custGeom>
            <a:avLst/>
            <a:gdLst/>
            <a:ahLst/>
            <a:cxnLst/>
            <a:rect l="l" t="t" r="r" b="b"/>
            <a:pathLst>
              <a:path w="12192000" h="165100">
                <a:moveTo>
                  <a:pt x="0" y="164592"/>
                </a:moveTo>
                <a:lnTo>
                  <a:pt x="12192000" y="164592"/>
                </a:lnTo>
                <a:lnTo>
                  <a:pt x="12192000" y="0"/>
                </a:lnTo>
                <a:lnTo>
                  <a:pt x="0" y="0"/>
                </a:lnTo>
                <a:lnTo>
                  <a:pt x="0" y="164592"/>
                </a:lnTo>
                <a:close/>
              </a:path>
            </a:pathLst>
          </a:custGeom>
          <a:solidFill>
            <a:srgbClr val="00247F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7" name="bk object 17"/>
          <p:cNvSpPr/>
          <p:nvPr/>
        </p:nvSpPr>
        <p:spPr>
          <a:xfrm>
            <a:off x="0" y="164592"/>
            <a:ext cx="12192000" cy="163195"/>
          </a:xfrm>
          <a:custGeom>
            <a:avLst/>
            <a:gdLst/>
            <a:ahLst/>
            <a:cxnLst/>
            <a:rect l="l" t="t" r="r" b="b"/>
            <a:pathLst>
              <a:path w="12192000" h="163195">
                <a:moveTo>
                  <a:pt x="0" y="163068"/>
                </a:moveTo>
                <a:lnTo>
                  <a:pt x="12192000" y="163068"/>
                </a:lnTo>
                <a:lnTo>
                  <a:pt x="12192000" y="0"/>
                </a:lnTo>
                <a:lnTo>
                  <a:pt x="0" y="0"/>
                </a:lnTo>
                <a:lnTo>
                  <a:pt x="0" y="163068"/>
                </a:lnTo>
                <a:close/>
              </a:path>
            </a:pathLst>
          </a:custGeom>
          <a:solidFill>
            <a:srgbClr val="1585B9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18" name="bk object 18"/>
          <p:cNvSpPr/>
          <p:nvPr/>
        </p:nvSpPr>
        <p:spPr>
          <a:xfrm>
            <a:off x="0" y="327659"/>
            <a:ext cx="12192000" cy="165100"/>
          </a:xfrm>
          <a:custGeom>
            <a:avLst/>
            <a:gdLst/>
            <a:ahLst/>
            <a:cxnLst/>
            <a:rect l="l" t="t" r="r" b="b"/>
            <a:pathLst>
              <a:path w="12192000" h="165100">
                <a:moveTo>
                  <a:pt x="0" y="164592"/>
                </a:moveTo>
                <a:lnTo>
                  <a:pt x="12192000" y="164592"/>
                </a:lnTo>
                <a:lnTo>
                  <a:pt x="12192000" y="0"/>
                </a:lnTo>
                <a:lnTo>
                  <a:pt x="0" y="0"/>
                </a:lnTo>
                <a:lnTo>
                  <a:pt x="0" y="164592"/>
                </a:lnTo>
                <a:close/>
              </a:path>
            </a:pathLst>
          </a:custGeom>
          <a:solidFill>
            <a:srgbClr val="AFE3F5"/>
          </a:solidFill>
        </p:spPr>
        <p:txBody>
          <a:bodyPr wrap="square" lIns="0" tIns="0" rIns="0" bIns="0" rtlCol="0"/>
          <a:lstStyle/>
          <a:p>
            <a:endParaRPr dirty="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2599816" y="518170"/>
            <a:ext cx="6992366" cy="68389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1" i="0">
                <a:solidFill>
                  <a:srgbClr val="D84E19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604861" y="2823997"/>
            <a:ext cx="6982277" cy="14541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200" b="0" i="0">
                <a:solidFill>
                  <a:schemeClr val="tx1"/>
                </a:solidFill>
                <a:latin typeface="Calibri"/>
                <a:cs typeface="Calibri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145280" y="6377940"/>
            <a:ext cx="390144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dirty="0"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60960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2/17/2020</a:t>
            </a:fld>
            <a:endParaRPr lang="en-US" dirty="0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8778240" y="6377940"/>
            <a:ext cx="2804160" cy="34290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46376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12" r:id="rId1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457200">
        <a:defRPr>
          <a:latin typeface="+mn-lt"/>
          <a:ea typeface="+mn-ea"/>
          <a:cs typeface="+mn-cs"/>
        </a:defRPr>
      </a:lvl2pPr>
      <a:lvl3pPr marL="914400">
        <a:defRPr>
          <a:latin typeface="+mn-lt"/>
          <a:ea typeface="+mn-ea"/>
          <a:cs typeface="+mn-cs"/>
        </a:defRPr>
      </a:lvl3pPr>
      <a:lvl4pPr marL="1371600">
        <a:defRPr>
          <a:latin typeface="+mn-lt"/>
          <a:ea typeface="+mn-ea"/>
          <a:cs typeface="+mn-cs"/>
        </a:defRPr>
      </a:lvl4pPr>
      <a:lvl5pPr marL="1828800">
        <a:defRPr>
          <a:latin typeface="+mn-lt"/>
          <a:ea typeface="+mn-ea"/>
          <a:cs typeface="+mn-cs"/>
        </a:defRPr>
      </a:lvl5pPr>
      <a:lvl6pPr marL="2286000">
        <a:defRPr>
          <a:latin typeface="+mn-lt"/>
          <a:ea typeface="+mn-ea"/>
          <a:cs typeface="+mn-cs"/>
        </a:defRPr>
      </a:lvl6pPr>
      <a:lvl7pPr marL="2743200">
        <a:defRPr>
          <a:latin typeface="+mn-lt"/>
          <a:ea typeface="+mn-ea"/>
          <a:cs typeface="+mn-cs"/>
        </a:defRPr>
      </a:lvl7pPr>
      <a:lvl8pPr marL="3200400">
        <a:defRPr>
          <a:latin typeface="+mn-lt"/>
          <a:ea typeface="+mn-ea"/>
          <a:cs typeface="+mn-cs"/>
        </a:defRPr>
      </a:lvl8pPr>
      <a:lvl9pPr marL="3657600">
        <a:defRPr>
          <a:latin typeface="+mn-lt"/>
          <a:ea typeface="+mn-ea"/>
          <a:cs typeface="+mn-cs"/>
        </a:defRPr>
      </a:lvl9pPr>
    </p:otherStyle>
  </p:txStyles>
</p:sldMaster>
</file>

<file path=ppt/slideMasters/slideMaster7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2372063"/>
            <a:ext cx="10972800" cy="3754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-1" y="0"/>
            <a:ext cx="12197945" cy="164093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8" name="Rectangle 7"/>
          <p:cNvSpPr/>
          <p:nvPr/>
        </p:nvSpPr>
        <p:spPr>
          <a:xfrm>
            <a:off x="-2" y="164094"/>
            <a:ext cx="12197947" cy="164093"/>
          </a:xfrm>
          <a:prstGeom prst="rect">
            <a:avLst/>
          </a:prstGeom>
          <a:solidFill>
            <a:srgbClr val="1585B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sp>
        <p:nvSpPr>
          <p:cNvPr id="9" name="Rectangle 8"/>
          <p:cNvSpPr/>
          <p:nvPr/>
        </p:nvSpPr>
        <p:spPr>
          <a:xfrm>
            <a:off x="0" y="328187"/>
            <a:ext cx="12192000" cy="164093"/>
          </a:xfrm>
          <a:prstGeom prst="rect">
            <a:avLst/>
          </a:prstGeom>
          <a:solidFill>
            <a:srgbClr val="AFE3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400" dirty="0"/>
          </a:p>
        </p:txBody>
      </p:sp>
      <p:pic>
        <p:nvPicPr>
          <p:cNvPr id="10" name="Picture 9" descr="1LineAAPLogoPositive280_blue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4966" y="6126164"/>
            <a:ext cx="3414508" cy="504715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>
            <a:off x="485161" y="6499491"/>
            <a:ext cx="7718871" cy="0"/>
          </a:xfrm>
          <a:prstGeom prst="line">
            <a:avLst/>
          </a:prstGeom>
          <a:ln w="50800">
            <a:solidFill>
              <a:srgbClr val="AFE3F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06427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</p:sldLayoutIdLst>
  <p:txStyles>
    <p:titleStyle>
      <a:lvl1pPr algn="ctr" defTabSz="609585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57189" indent="-457189" algn="l" defTabSz="609585" rtl="0" eaLnBrk="1" latinLnBrk="0" hangingPunct="1">
        <a:spcBef>
          <a:spcPct val="20000"/>
        </a:spcBef>
        <a:buFont typeface="Arial"/>
        <a:buChar char="•"/>
        <a:defRPr sz="4267" kern="1200">
          <a:solidFill>
            <a:schemeClr val="tx1"/>
          </a:solidFill>
          <a:latin typeface="+mn-lt"/>
          <a:ea typeface="+mn-ea"/>
          <a:cs typeface="+mn-cs"/>
        </a:defRPr>
      </a:lvl1pPr>
      <a:lvl2pPr marL="990575" indent="-380990" algn="l" defTabSz="609585" rtl="0" eaLnBrk="1" latinLnBrk="0" hangingPunct="1">
        <a:spcBef>
          <a:spcPct val="20000"/>
        </a:spcBef>
        <a:buFont typeface="Arial"/>
        <a:buChar char="–"/>
        <a:defRPr sz="3733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609585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609585" rtl="0" eaLnBrk="1" latinLnBrk="0" hangingPunct="1">
        <a:spcBef>
          <a:spcPct val="20000"/>
        </a:spcBef>
        <a:buFont typeface="Arial"/>
        <a:buChar char="–"/>
        <a:defRPr sz="2667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609585" rtl="0" eaLnBrk="1" latinLnBrk="0" hangingPunct="1">
        <a:spcBef>
          <a:spcPct val="20000"/>
        </a:spcBef>
        <a:buFont typeface="Arial"/>
        <a:buChar char="»"/>
        <a:defRPr sz="2667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8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274639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2372063"/>
            <a:ext cx="10972800" cy="37541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Rectangle 6"/>
          <p:cNvSpPr/>
          <p:nvPr/>
        </p:nvSpPr>
        <p:spPr>
          <a:xfrm>
            <a:off x="-1" y="0"/>
            <a:ext cx="12197945" cy="164093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endParaRPr lang="en-US" sz="2400" dirty="0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-2" y="164094"/>
            <a:ext cx="12197947" cy="164093"/>
          </a:xfrm>
          <a:prstGeom prst="rect">
            <a:avLst/>
          </a:prstGeom>
          <a:solidFill>
            <a:srgbClr val="1585B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endParaRPr lang="en-US" sz="2400" dirty="0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28187"/>
            <a:ext cx="12192000" cy="164093"/>
          </a:xfrm>
          <a:prstGeom prst="rect">
            <a:avLst/>
          </a:prstGeom>
          <a:solidFill>
            <a:srgbClr val="AFE3F5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609585"/>
            <a:endParaRPr lang="en-US" sz="2400" dirty="0">
              <a:solidFill>
                <a:prstClr val="white"/>
              </a:solidFill>
              <a:latin typeface="Calibri" panose="020F0502020204030204" pitchFamily="34" charset="0"/>
            </a:endParaRPr>
          </a:p>
        </p:txBody>
      </p:sp>
      <p:pic>
        <p:nvPicPr>
          <p:cNvPr id="10" name="Picture 9" descr="1LineAAPLogoPositive280_blue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64966" y="6126164"/>
            <a:ext cx="3414508" cy="504715"/>
          </a:xfrm>
          <a:prstGeom prst="rect">
            <a:avLst/>
          </a:prstGeom>
        </p:spPr>
      </p:pic>
      <p:cxnSp>
        <p:nvCxnSpPr>
          <p:cNvPr id="11" name="Straight Connector 10"/>
          <p:cNvCxnSpPr/>
          <p:nvPr/>
        </p:nvCxnSpPr>
        <p:spPr>
          <a:xfrm>
            <a:off x="485161" y="6499491"/>
            <a:ext cx="7718871" cy="0"/>
          </a:xfrm>
          <a:prstGeom prst="line">
            <a:avLst/>
          </a:prstGeom>
          <a:ln w="50800">
            <a:solidFill>
              <a:srgbClr val="AFE3F5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506577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3" r:id="rId7"/>
  </p:sldLayoutIdLst>
  <p:txStyles>
    <p:titleStyle>
      <a:lvl1pPr algn="ctr" defTabSz="609585" rtl="0" eaLnBrk="1" latinLnBrk="0" hangingPunct="1">
        <a:spcBef>
          <a:spcPct val="0"/>
        </a:spcBef>
        <a:buNone/>
        <a:defRPr sz="5867" kern="1200">
          <a:solidFill>
            <a:schemeClr val="tx1"/>
          </a:solidFill>
          <a:latin typeface="Calibri" panose="020F0502020204030204" pitchFamily="34" charset="0"/>
          <a:ea typeface="+mj-ea"/>
          <a:cs typeface="+mj-cs"/>
        </a:defRPr>
      </a:lvl1pPr>
    </p:titleStyle>
    <p:bodyStyle>
      <a:lvl1pPr marL="457189" indent="-457189" algn="l" defTabSz="609585" rtl="0" eaLnBrk="1" latinLnBrk="0" hangingPunct="1">
        <a:spcBef>
          <a:spcPct val="20000"/>
        </a:spcBef>
        <a:buFont typeface="Arial"/>
        <a:buChar char="•"/>
        <a:defRPr sz="4267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1pPr>
      <a:lvl2pPr marL="990575" indent="-380990" algn="l" defTabSz="609585" rtl="0" eaLnBrk="1" latinLnBrk="0" hangingPunct="1">
        <a:spcBef>
          <a:spcPct val="20000"/>
        </a:spcBef>
        <a:buFont typeface="Arial"/>
        <a:buChar char="–"/>
        <a:defRPr sz="3733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2pPr>
      <a:lvl3pPr marL="1523962" indent="-304792" algn="l" defTabSz="609585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3pPr>
      <a:lvl4pPr marL="2133547" indent="-304792" algn="l" defTabSz="609585" rtl="0" eaLnBrk="1" latinLnBrk="0" hangingPunct="1">
        <a:spcBef>
          <a:spcPct val="20000"/>
        </a:spcBef>
        <a:buFont typeface="Arial"/>
        <a:buChar char="–"/>
        <a:defRPr sz="2667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4pPr>
      <a:lvl5pPr marL="2743131" indent="-304792" algn="l" defTabSz="609585" rtl="0" eaLnBrk="1" latinLnBrk="0" hangingPunct="1">
        <a:spcBef>
          <a:spcPct val="20000"/>
        </a:spcBef>
        <a:buFont typeface="Arial"/>
        <a:buChar char="»"/>
        <a:defRPr sz="2667" kern="1200">
          <a:solidFill>
            <a:schemeClr val="tx1"/>
          </a:solidFill>
          <a:latin typeface="Calibri" panose="020F0502020204030204" pitchFamily="34" charset="0"/>
          <a:ea typeface="+mn-ea"/>
          <a:cs typeface="+mn-cs"/>
        </a:defRPr>
      </a:lvl5pPr>
      <a:lvl6pPr marL="335271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609585" rtl="0" eaLnBrk="1" latinLnBrk="0" hangingPunct="1">
        <a:spcBef>
          <a:spcPct val="20000"/>
        </a:spcBef>
        <a:buFont typeface="Arial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609585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ensus.gov/content/dam/Census/library/publications/2019/demo/p60-266.pdf" TargetMode="External"/><Relationship Id="rId2" Type="http://schemas.openxmlformats.org/officeDocument/2006/relationships/chart" Target="../charts/chart7.xml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census.gov/content/dam/Census/library/publications/2019/demo/p60-266.pdf" TargetMode="External"/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hyperlink" Target="https://www.aamc.org/download/492954/data/factstablea7_2.pdf" TargetMode="Externa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aamc.org/data/workforce/reports/492560/1-3-chart.html" TargetMode="External"/><Relationship Id="rId1" Type="http://schemas.openxmlformats.org/officeDocument/2006/relationships/slideLayout" Target="../slideLayouts/slideLayout1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0.xml"/><Relationship Id="rId1" Type="http://schemas.openxmlformats.org/officeDocument/2006/relationships/slideLayout" Target="../slideLayouts/slideLayout28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9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1.xml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0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6.png"/><Relationship Id="rId5" Type="http://schemas.openxmlformats.org/officeDocument/2006/relationships/hyperlink" Target="http://www.childstats.gov/americaschildren/tables/pop2.asp" TargetMode="External"/><Relationship Id="rId4" Type="http://schemas.openxmlformats.org/officeDocument/2006/relationships/hyperlink" Target="http://www.childstats.gov/americaschildren/tables/pop1.asp" TargetMode="Externa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6" Type="http://schemas.openxmlformats.org/officeDocument/2006/relationships/hyperlink" Target="https://www.cdc.gov/nchs/data/vsrr/vsrr-007-508.pdf" TargetMode="External"/><Relationship Id="rId5" Type="http://schemas.openxmlformats.org/officeDocument/2006/relationships/hyperlink" Target="https://www.cdc.gov/nchs/data/nvsr/nvsr67/nvsr67_08-508.pdf" TargetMode="External"/><Relationship Id="rId4" Type="http://schemas.openxmlformats.org/officeDocument/2006/relationships/hyperlink" Target="https://www.cdc.gov/nchs/data/nvsr/nvsr66/nvsr66_01.pdf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childstats.gov/americaschildren/tables/pop3.asp" TargetMode="External"/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Relationship Id="rId4" Type="http://schemas.openxmlformats.org/officeDocument/2006/relationships/hyperlink" Target="http://www.childstats.gov/americaschildren/tables/fam5.asp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1FBAFBC-FF9F-441E-9D00-97D48517DC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369913" y="1308918"/>
            <a:ext cx="7467770" cy="3816429"/>
          </a:xfrm>
        </p:spPr>
        <p:txBody>
          <a:bodyPr/>
          <a:lstStyle/>
          <a:p>
            <a:r>
              <a:rPr lang="en-US" sz="4400" dirty="0">
                <a:solidFill>
                  <a:srgbClr val="FFFF00"/>
                </a:solidFill>
              </a:rPr>
              <a:t>Overview of National Trends for Pediatricians and Patients</a:t>
            </a:r>
            <a:br>
              <a:rPr lang="en-US" sz="3200" dirty="0">
                <a:solidFill>
                  <a:srgbClr val="E6E6E6"/>
                </a:solidFill>
              </a:rPr>
            </a:br>
            <a:br>
              <a:rPr lang="en-US" sz="2000" dirty="0">
                <a:solidFill>
                  <a:srgbClr val="E6E6E6"/>
                </a:solidFill>
              </a:rPr>
            </a:br>
            <a:br>
              <a:rPr lang="en-US" sz="2000" dirty="0"/>
            </a:br>
            <a:r>
              <a:rPr lang="en-US" sz="3200" dirty="0"/>
              <a:t>From:</a:t>
            </a:r>
            <a:br>
              <a:rPr lang="en-US" sz="3200" dirty="0"/>
            </a:br>
            <a:r>
              <a:rPr lang="en-US" sz="3200" dirty="0"/>
              <a:t>American Academy of Pediatrics Research</a:t>
            </a:r>
            <a:br>
              <a:rPr lang="en-US" sz="3200" dirty="0"/>
            </a:br>
            <a:br>
              <a:rPr lang="en-US" sz="3200" dirty="0"/>
            </a:br>
            <a:r>
              <a:rPr lang="en-US" sz="2400" dirty="0"/>
              <a:t>February 2020</a:t>
            </a:r>
          </a:p>
        </p:txBody>
      </p:sp>
    </p:spTree>
    <p:extLst>
      <p:ext uri="{BB962C8B-B14F-4D97-AF65-F5344CB8AC3E}">
        <p14:creationId xmlns:p14="http://schemas.microsoft.com/office/powerpoint/2010/main" val="425582632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E75881CF-EEA8-4B85-89F1-F93E5D1293A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3363" y="1273282"/>
            <a:ext cx="7744612" cy="4646767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6D23FDB-0AF5-4570-BADA-C63498DCD4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83289" y="157837"/>
            <a:ext cx="4816709" cy="27540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113326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/>
          <p:cNvGraphicFramePr/>
          <p:nvPr/>
        </p:nvGraphicFramePr>
        <p:xfrm>
          <a:off x="1655428" y="445824"/>
          <a:ext cx="8890013" cy="56330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CBAAD621-FB6B-44F3-96CA-F61FEC9EFB9F}"/>
              </a:ext>
            </a:extLst>
          </p:cNvPr>
          <p:cNvSpPr txBox="1"/>
          <p:nvPr/>
        </p:nvSpPr>
        <p:spPr>
          <a:xfrm>
            <a:off x="9921667" y="4978733"/>
            <a:ext cx="61490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585B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2018</a:t>
            </a:r>
          </a:p>
        </p:txBody>
      </p:sp>
      <p:sp>
        <p:nvSpPr>
          <p:cNvPr id="6" name="Text Box 5">
            <a:extLst>
              <a:ext uri="{FF2B5EF4-FFF2-40B4-BE49-F238E27FC236}">
                <a16:creationId xmlns:a16="http://schemas.microsoft.com/office/drawing/2014/main" id="{A03E5142-E969-4F79-AEA6-832CD9F9D51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1706" y="6446918"/>
            <a:ext cx="7720641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Source: US Census Bureau, Current Population Survey, Annual Social and Economic Supplement (</a:t>
            </a:r>
            <a:r>
              <a:rPr kumimoji="0" lang="en-US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  <a:hlinkClick r:id="rId3"/>
              </a:rPr>
              <a:t>https://www.census.gov/content/dam/Census/library/publications/2019/demo/p60-266.pdf</a:t>
            </a:r>
            <a:r>
              <a:rPr kumimoji="0" lang="en-US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)  </a:t>
            </a:r>
            <a:endParaRPr kumimoji="0" lang="en-US" altLang="en-US" sz="11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951504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Chart 4"/>
          <p:cNvGraphicFramePr/>
          <p:nvPr/>
        </p:nvGraphicFramePr>
        <p:xfrm>
          <a:off x="1667074" y="445825"/>
          <a:ext cx="8890013" cy="563304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CBAAD621-FB6B-44F3-96CA-F61FEC9EFB9F}"/>
              </a:ext>
            </a:extLst>
          </p:cNvPr>
          <p:cNvSpPr txBox="1"/>
          <p:nvPr/>
        </p:nvSpPr>
        <p:spPr>
          <a:xfrm>
            <a:off x="9931220" y="4986701"/>
            <a:ext cx="59370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1585B9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Arial" panose="020B0604020202020204" pitchFamily="34" charset="0"/>
              </a:rPr>
              <a:t>2018</a:t>
            </a:r>
          </a:p>
        </p:txBody>
      </p:sp>
      <p:sp>
        <p:nvSpPr>
          <p:cNvPr id="6" name="Text Box 5">
            <a:extLst>
              <a:ext uri="{FF2B5EF4-FFF2-40B4-BE49-F238E27FC236}">
                <a16:creationId xmlns:a16="http://schemas.microsoft.com/office/drawing/2014/main" id="{B90CE58A-E4C2-4412-A834-F75DFABF3B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1706" y="6446918"/>
            <a:ext cx="7720641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Source: US Census Bureau, Current Population Survey, Annual Social and Economic Supplement (</a:t>
            </a:r>
            <a:r>
              <a:rPr kumimoji="0" lang="en-US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  <a:hlinkClick r:id="rId3"/>
              </a:rPr>
              <a:t>https://www.census.gov/content/dam/Census/library/publications/2019/demo/p60-266.pdf</a:t>
            </a:r>
            <a:r>
              <a:rPr kumimoji="0" lang="en-US" altLang="en-US" sz="1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pitchFamily="34" charset="0"/>
                <a:ea typeface="+mn-ea"/>
                <a:cs typeface="+mn-cs"/>
              </a:rPr>
              <a:t>)  </a:t>
            </a:r>
            <a:endParaRPr kumimoji="0" lang="en-US" altLang="en-US" sz="11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Calibri" panose="020F0502020204030204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7659898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29906" y="355002"/>
            <a:ext cx="11132187" cy="374222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5400" b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Who are US Pediatricians?</a:t>
            </a:r>
            <a:br>
              <a:rPr lang="en-US" sz="3200" b="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3200" b="0" dirty="0">
              <a:solidFill>
                <a:schemeClr val="bg1"/>
              </a:solidFill>
            </a:endParaRP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1A1A56E-ACB0-450A-845C-BBC1EF8CE31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00462" y="1679133"/>
            <a:ext cx="5522662" cy="47716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227315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633046" y="660585"/>
            <a:ext cx="10981592" cy="1128712"/>
          </a:xfrm>
        </p:spPr>
        <p:txBody>
          <a:bodyPr>
            <a:noAutofit/>
          </a:bodyPr>
          <a:lstStyle/>
          <a:p>
            <a:pPr algn="l"/>
            <a:r>
              <a:rPr lang="en-US" sz="5400" b="0" dirty="0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Overview of Key Trends</a:t>
            </a:r>
            <a:endParaRPr lang="en-US" sz="5400" b="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666435" y="1997839"/>
            <a:ext cx="9730041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1585B9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Substantial gender shift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1585B9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Shift toward subspecialty careers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1585B9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Em</a:t>
            </a:r>
            <a:r>
              <a:rPr lang="en-US" sz="3600" dirty="0">
                <a:solidFill>
                  <a:srgbClr val="1585B9"/>
                </a:solidFill>
                <a:cs typeface="Arial" panose="020B0604020202020204" pitchFamily="34" charset="0"/>
              </a:rPr>
              <a:t>ployees in larger practice settings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1585B9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3600" dirty="0">
                <a:solidFill>
                  <a:srgbClr val="1585B9"/>
                </a:solidFill>
                <a:cs typeface="Arial" panose="020B0604020202020204" pitchFamily="34" charset="0"/>
              </a:rPr>
              <a:t>High satisfaction with career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1585B9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High frustration with administrative burdens</a:t>
            </a:r>
          </a:p>
        </p:txBody>
      </p:sp>
    </p:spTree>
    <p:extLst>
      <p:ext uri="{BB962C8B-B14F-4D97-AF65-F5344CB8AC3E}">
        <p14:creationId xmlns:p14="http://schemas.microsoft.com/office/powerpoint/2010/main" val="292125070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86137" y="6554697"/>
            <a:ext cx="6632295" cy="4157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Source: AAMC Applicants and Matriculants Data </a:t>
            </a:r>
            <a:r>
              <a:rPr kumimoji="0" lang="en-US" sz="1051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  <a:hlinkClick r:id="rId2"/>
              </a:rPr>
              <a:t>https://www.aamc.org/download/492954/data/factstablea7_2.pdf</a:t>
            </a:r>
            <a:endParaRPr kumimoji="0" lang="en-US" sz="10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051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5" name="Text Box 1027"/>
          <p:cNvSpPr txBox="1">
            <a:spLocks noChangeArrowheads="1"/>
          </p:cNvSpPr>
          <p:nvPr/>
        </p:nvSpPr>
        <p:spPr bwMode="auto">
          <a:xfrm>
            <a:off x="2209801" y="816418"/>
            <a:ext cx="8003171" cy="36965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73468" tIns="36735" rIns="73468" bIns="36735">
            <a:spAutoFit/>
          </a:bodyPr>
          <a:lstStyle>
            <a:lvl1pPr defTabSz="1306513">
              <a:defRPr sz="2400">
                <a:solidFill>
                  <a:schemeClr val="bg2"/>
                </a:solidFill>
                <a:latin typeface="Arial" panose="020B0604020202020204" pitchFamily="34" charset="0"/>
              </a:defRPr>
            </a:lvl1pPr>
            <a:lvl2pPr marL="742950" indent="-285750" defTabSz="1306513">
              <a:defRPr sz="2400">
                <a:solidFill>
                  <a:schemeClr val="bg2"/>
                </a:solidFill>
                <a:latin typeface="Arial" panose="020B0604020202020204" pitchFamily="34" charset="0"/>
              </a:defRPr>
            </a:lvl2pPr>
            <a:lvl3pPr marL="1143000" indent="-228600" defTabSz="1306513">
              <a:defRPr sz="2400">
                <a:solidFill>
                  <a:schemeClr val="bg2"/>
                </a:solidFill>
                <a:latin typeface="Arial" panose="020B0604020202020204" pitchFamily="34" charset="0"/>
              </a:defRPr>
            </a:lvl3pPr>
            <a:lvl4pPr marL="1600200" indent="-228600" defTabSz="1306513">
              <a:defRPr sz="2400">
                <a:solidFill>
                  <a:schemeClr val="bg2"/>
                </a:solidFill>
                <a:latin typeface="Arial" panose="020B0604020202020204" pitchFamily="34" charset="0"/>
              </a:defRPr>
            </a:lvl4pPr>
            <a:lvl5pPr marL="2057400" indent="-228600" defTabSz="1306513">
              <a:defRPr sz="2400">
                <a:solidFill>
                  <a:schemeClr val="bg2"/>
                </a:solidFill>
                <a:latin typeface="Arial" panose="020B0604020202020204" pitchFamily="34" charset="0"/>
              </a:defRPr>
            </a:lvl5pPr>
            <a:lvl6pPr marL="2514600" indent="-228600" defTabSz="13065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Arial" panose="020B0604020202020204" pitchFamily="34" charset="0"/>
              </a:defRPr>
            </a:lvl6pPr>
            <a:lvl7pPr marL="2971800" indent="-228600" defTabSz="13065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Arial" panose="020B0604020202020204" pitchFamily="34" charset="0"/>
              </a:defRPr>
            </a:lvl7pPr>
            <a:lvl8pPr marL="3429000" indent="-228600" defTabSz="13065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Arial" panose="020B0604020202020204" pitchFamily="34" charset="0"/>
              </a:defRPr>
            </a:lvl8pPr>
            <a:lvl9pPr marL="3886200" indent="-228600" defTabSz="13065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2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ctr" defTabSz="1741974" rtl="0" eaLnBrk="1" fontAlgn="auto" latinLnBrk="0" hangingPunct="1">
              <a:lnSpc>
                <a:spcPct val="80000"/>
              </a:lnSpc>
              <a:spcBef>
                <a:spcPct val="5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247F"/>
                </a:solidFill>
                <a:effectLst/>
                <a:uLnTx/>
                <a:uFillTx/>
                <a:latin typeface="Georgia" panose="02040502050405020303" pitchFamily="18" charset="0"/>
                <a:ea typeface="+mn-ea"/>
                <a:cs typeface="+mn-cs"/>
              </a:rPr>
              <a:t>US Medical School First-Year Enrollment</a:t>
            </a:r>
          </a:p>
        </p:txBody>
      </p:sp>
      <p:graphicFrame>
        <p:nvGraphicFramePr>
          <p:cNvPr id="6" name="Chart 5">
            <a:extLst>
              <a:ext uri="{FF2B5EF4-FFF2-40B4-BE49-F238E27FC236}">
                <a16:creationId xmlns:a16="http://schemas.microsoft.com/office/drawing/2014/main" id="{FD42EE67-EDAE-43BD-ADF5-2169B714AD96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1007238325"/>
              </p:ext>
            </p:extLst>
          </p:nvPr>
        </p:nvGraphicFramePr>
        <p:xfrm>
          <a:off x="-920830" y="359926"/>
          <a:ext cx="13112831" cy="724264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</p:spTree>
    <p:extLst>
      <p:ext uri="{BB962C8B-B14F-4D97-AF65-F5344CB8AC3E}">
        <p14:creationId xmlns:p14="http://schemas.microsoft.com/office/powerpoint/2010/main" val="22474744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>
          <a:xfrm>
            <a:off x="1031594" y="378425"/>
            <a:ext cx="9377423" cy="838200"/>
          </a:xfrm>
        </p:spPr>
        <p:txBody>
          <a:bodyPr>
            <a:normAutofit/>
          </a:bodyPr>
          <a:lstStyle/>
          <a:p>
            <a:r>
              <a:rPr lang="en-US" sz="3733" cap="none" dirty="0">
                <a:solidFill>
                  <a:schemeClr val="tx2"/>
                </a:solidFill>
                <a:latin typeface="+mn-lt"/>
              </a:rPr>
              <a:t>% Female: Top 12 Specialties </a:t>
            </a:r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idx="1"/>
          </p:nvPr>
        </p:nvGraphicFramePr>
        <p:xfrm>
          <a:off x="2329404" y="1216625"/>
          <a:ext cx="6976642" cy="494177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65109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2554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461211">
                <a:tc>
                  <a:txBody>
                    <a:bodyPr/>
                    <a:lstStyle/>
                    <a:p>
                      <a:r>
                        <a:rPr lang="en-US" sz="2300" dirty="0"/>
                        <a:t>Specialty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/>
                        <a:t>Female %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473200">
                <a:tc>
                  <a:txBody>
                    <a:bodyPr/>
                    <a:lstStyle/>
                    <a:p>
                      <a:r>
                        <a:rPr lang="en-US" sz="2300" dirty="0"/>
                        <a:t>Pediatrics</a:t>
                      </a:r>
                    </a:p>
                    <a:p>
                      <a:r>
                        <a:rPr lang="en-US" sz="2300" baseline="0" dirty="0"/>
                        <a:t>Obstetrics/Gynecology</a:t>
                      </a:r>
                    </a:p>
                    <a:p>
                      <a:r>
                        <a:rPr lang="en-US" sz="2300" baseline="0" dirty="0"/>
                        <a:t>Geriatric Medicine</a:t>
                      </a:r>
                    </a:p>
                    <a:p>
                      <a:r>
                        <a:rPr lang="en-US" sz="2300" baseline="0" dirty="0"/>
                        <a:t>Endocrinology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/>
                        <a:t>63</a:t>
                      </a:r>
                    </a:p>
                    <a:p>
                      <a:pPr algn="ctr"/>
                      <a:r>
                        <a:rPr lang="en-US" sz="2300" dirty="0"/>
                        <a:t>57</a:t>
                      </a:r>
                    </a:p>
                    <a:p>
                      <a:pPr algn="ctr"/>
                      <a:r>
                        <a:rPr lang="en-US" sz="2300" dirty="0"/>
                        <a:t>53</a:t>
                      </a:r>
                    </a:p>
                    <a:p>
                      <a:pPr algn="ctr"/>
                      <a:r>
                        <a:rPr lang="en-US" sz="2300" dirty="0"/>
                        <a:t>49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473200">
                <a:tc>
                  <a:txBody>
                    <a:bodyPr/>
                    <a:lstStyle/>
                    <a:p>
                      <a:r>
                        <a:rPr lang="en-US" sz="2300" dirty="0"/>
                        <a:t>Dermatology</a:t>
                      </a:r>
                    </a:p>
                    <a:p>
                      <a:r>
                        <a:rPr lang="en-US" sz="2300" dirty="0"/>
                        <a:t>Rheumatology</a:t>
                      </a:r>
                    </a:p>
                    <a:p>
                      <a:r>
                        <a:rPr lang="en-US" sz="2300" dirty="0"/>
                        <a:t>Infectious Disease</a:t>
                      </a:r>
                      <a:endParaRPr lang="en-US" sz="2300" baseline="0" dirty="0"/>
                    </a:p>
                    <a:p>
                      <a:r>
                        <a:rPr lang="en-US" sz="2300" baseline="0" dirty="0"/>
                        <a:t>Family Med. / General Practice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/>
                        <a:t>49</a:t>
                      </a:r>
                    </a:p>
                    <a:p>
                      <a:pPr algn="ctr"/>
                      <a:r>
                        <a:rPr lang="en-US" sz="2300" dirty="0"/>
                        <a:t>45</a:t>
                      </a:r>
                    </a:p>
                    <a:p>
                      <a:pPr algn="ctr"/>
                      <a:r>
                        <a:rPr lang="en-US" sz="2300" dirty="0"/>
                        <a:t>41</a:t>
                      </a:r>
                    </a:p>
                    <a:p>
                      <a:pPr algn="ctr"/>
                      <a:r>
                        <a:rPr lang="en-US" sz="2300" dirty="0"/>
                        <a:t>40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473200">
                <a:tc>
                  <a:txBody>
                    <a:bodyPr/>
                    <a:lstStyle/>
                    <a:p>
                      <a:r>
                        <a:rPr lang="en-US" sz="2300" b="0" baseline="0" dirty="0"/>
                        <a:t>Psychiatry</a:t>
                      </a:r>
                    </a:p>
                    <a:p>
                      <a:r>
                        <a:rPr lang="en-US" sz="2300" b="0" baseline="0" dirty="0"/>
                        <a:t>Allergy and Immunology</a:t>
                      </a:r>
                    </a:p>
                    <a:p>
                      <a:r>
                        <a:rPr lang="en-US" sz="2300" b="0" baseline="0" dirty="0"/>
                        <a:t>Internal Medicine</a:t>
                      </a:r>
                    </a:p>
                    <a:p>
                      <a:r>
                        <a:rPr lang="en-US" sz="2300" b="0" baseline="0" dirty="0"/>
                        <a:t>Anatomic / Clinical Pathology</a:t>
                      </a:r>
                      <a:endParaRPr lang="en-US" sz="2300" b="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300" dirty="0"/>
                        <a:t>39</a:t>
                      </a:r>
                    </a:p>
                    <a:p>
                      <a:pPr algn="ctr"/>
                      <a:r>
                        <a:rPr lang="en-US" sz="2300" dirty="0"/>
                        <a:t>38</a:t>
                      </a:r>
                    </a:p>
                    <a:p>
                      <a:pPr algn="ctr"/>
                      <a:r>
                        <a:rPr lang="en-US" sz="2300" dirty="0"/>
                        <a:t>38</a:t>
                      </a:r>
                    </a:p>
                    <a:p>
                      <a:pPr algn="ctr"/>
                      <a:r>
                        <a:rPr lang="en-US" sz="2300" dirty="0"/>
                        <a:t>38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4" name="Text Box 7"/>
          <p:cNvSpPr txBox="1">
            <a:spLocks noChangeArrowheads="1"/>
          </p:cNvSpPr>
          <p:nvPr/>
        </p:nvSpPr>
        <p:spPr bwMode="auto">
          <a:xfrm>
            <a:off x="228244" y="6620618"/>
            <a:ext cx="9185832" cy="2223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09" tIns="65304" rIns="130609" bIns="65304">
            <a:spAutoFit/>
          </a:bodyPr>
          <a:lstStyle>
            <a:lvl1pPr defTabSz="1306513">
              <a:defRPr sz="2400">
                <a:solidFill>
                  <a:schemeClr val="tx1"/>
                </a:solidFill>
                <a:latin typeface="Times New Roman" pitchFamily="18" charset="0"/>
              </a:defRPr>
            </a:lvl1pPr>
            <a:lvl2pPr marL="652463" defTabSz="1306513">
              <a:defRPr sz="2400">
                <a:solidFill>
                  <a:schemeClr val="tx1"/>
                </a:solidFill>
                <a:latin typeface="Times New Roman" pitchFamily="18" charset="0"/>
              </a:defRPr>
            </a:lvl2pPr>
            <a:lvl3pPr marL="1306513" defTabSz="1306513">
              <a:defRPr sz="2400">
                <a:solidFill>
                  <a:schemeClr val="tx1"/>
                </a:solidFill>
                <a:latin typeface="Times New Roman" pitchFamily="18" charset="0"/>
              </a:defRPr>
            </a:lvl3pPr>
            <a:lvl4pPr marL="1958975" defTabSz="1306513">
              <a:defRPr sz="2400">
                <a:solidFill>
                  <a:schemeClr val="tx1"/>
                </a:solidFill>
                <a:latin typeface="Times New Roman" pitchFamily="18" charset="0"/>
              </a:defRPr>
            </a:lvl4pPr>
            <a:lvl5pPr marL="2613025" defTabSz="1306513">
              <a:defRPr sz="2400">
                <a:solidFill>
                  <a:schemeClr val="tx1"/>
                </a:solidFill>
                <a:latin typeface="Times New Roman" pitchFamily="18" charset="0"/>
              </a:defRPr>
            </a:lvl5pPr>
            <a:lvl6pPr marL="3070225" defTabSz="13065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6pPr>
            <a:lvl7pPr marL="3527425" defTabSz="13065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7pPr>
            <a:lvl8pPr marL="3984625" defTabSz="13065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8pPr>
            <a:lvl9pPr marL="4441825" defTabSz="13065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defTabSz="1741974">
              <a:lnSpc>
                <a:spcPct val="40000"/>
              </a:lnSpc>
              <a:spcBef>
                <a:spcPct val="50000"/>
              </a:spcBef>
            </a:pPr>
            <a:r>
              <a:rPr lang="en-US" sz="1200" dirty="0">
                <a:solidFill>
                  <a:prstClr val="black"/>
                </a:solidFill>
                <a:latin typeface="Arial" charset="0"/>
              </a:rPr>
              <a:t>Source:  AMA Masterfile 2017 / AAMC (</a:t>
            </a:r>
            <a:r>
              <a:rPr lang="en-US" sz="1200" dirty="0">
                <a:solidFill>
                  <a:prstClr val="black"/>
                </a:solidFill>
                <a:latin typeface="Arial" charset="0"/>
                <a:hlinkClick r:id="rId2"/>
              </a:rPr>
              <a:t>www.aamc.org/data/workforce/reports/492560/1-3-chart.html</a:t>
            </a:r>
            <a:r>
              <a:rPr lang="en-US" sz="1200" dirty="0">
                <a:solidFill>
                  <a:prstClr val="black"/>
                </a:solidFill>
                <a:latin typeface="Arial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230612487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7">
            <a:extLst>
              <a:ext uri="{FF2B5EF4-FFF2-40B4-BE49-F238E27FC236}">
                <a16:creationId xmlns:a16="http://schemas.microsoft.com/office/drawing/2014/main" id="{FDCF92C1-06BA-49EA-8EF8-B22893E48D78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5553" y="2270025"/>
            <a:ext cx="1362874" cy="630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1987-89</a:t>
            </a:r>
          </a:p>
          <a:p>
            <a:pPr algn="ctr"/>
            <a:r>
              <a:rPr lang="en-US" altLang="en-US" sz="1500" b="1" dirty="0">
                <a:latin typeface="Arial" panose="020B0604020202020204" pitchFamily="34" charset="0"/>
                <a:cs typeface="Arial" panose="020B0604020202020204" pitchFamily="34" charset="0"/>
              </a:rPr>
              <a:t>(28% female)</a:t>
            </a:r>
          </a:p>
        </p:txBody>
      </p:sp>
      <p:sp>
        <p:nvSpPr>
          <p:cNvPr id="6" name="Rectangle 7">
            <a:extLst>
              <a:ext uri="{FF2B5EF4-FFF2-40B4-BE49-F238E27FC236}">
                <a16:creationId xmlns:a16="http://schemas.microsoft.com/office/drawing/2014/main" id="{0C30C209-E5FD-4EAD-95EF-331DF496C8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1805553" y="4495364"/>
            <a:ext cx="1362874" cy="63094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12700" cap="sq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 algn="ctr"/>
            <a:r>
              <a:rPr lang="en-US" altLang="en-US" sz="2000" b="1" dirty="0">
                <a:latin typeface="Arial" panose="020B0604020202020204" pitchFamily="34" charset="0"/>
                <a:cs typeface="Arial" panose="020B0604020202020204" pitchFamily="34" charset="0"/>
              </a:rPr>
              <a:t>2017-19</a:t>
            </a:r>
          </a:p>
          <a:p>
            <a:pPr algn="ctr"/>
            <a:r>
              <a:rPr lang="en-US" altLang="en-US" sz="1500" b="1" dirty="0">
                <a:latin typeface="Arial" panose="020B0604020202020204" pitchFamily="34" charset="0"/>
                <a:cs typeface="Arial" panose="020B0604020202020204" pitchFamily="34" charset="0"/>
              </a:rPr>
              <a:t>(69% female)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D40561D-5227-4FF2-B940-5799D7E9656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66113" y="1558840"/>
            <a:ext cx="6095999" cy="2286000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5F0A4A2D-CF1B-453B-B9F6-69898B19032D}"/>
              </a:ext>
            </a:extLst>
          </p:cNvPr>
          <p:cNvSpPr/>
          <p:nvPr/>
        </p:nvSpPr>
        <p:spPr>
          <a:xfrm>
            <a:off x="1964844" y="605985"/>
            <a:ext cx="9022672" cy="4770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500" b="1" dirty="0">
                <a:latin typeface="Calibri" panose="020F0502020204030204" pitchFamily="34" charset="0"/>
                <a:ea typeface="+mj-ea"/>
                <a:cs typeface="+mj-cs"/>
              </a:rPr>
              <a:t>Age &amp; Gender Distribution of Pediatricians: 1987-89 &amp; 2017-19</a:t>
            </a:r>
          </a:p>
        </p:txBody>
      </p:sp>
      <p:sp>
        <p:nvSpPr>
          <p:cNvPr id="12" name="Text Box 24">
            <a:extLst>
              <a:ext uri="{FF2B5EF4-FFF2-40B4-BE49-F238E27FC236}">
                <a16:creationId xmlns:a16="http://schemas.microsoft.com/office/drawing/2014/main" id="{422C6CBF-C73C-4C47-9A1B-AB6EDE5AD5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8474" y="6130840"/>
            <a:ext cx="4401370" cy="3174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97957" tIns="48978" rIns="97957" bIns="48978">
            <a:spAutoFit/>
          </a:bodyPr>
          <a:lstStyle>
            <a:lvl1pPr defTabSz="1306513">
              <a:spcBef>
                <a:spcPct val="20000"/>
              </a:spcBef>
              <a:buClr>
                <a:schemeClr val="tx2"/>
              </a:buClr>
              <a:buSzPct val="75000"/>
              <a:buFont typeface="Wingdings" pitchFamily="2" charset="2"/>
              <a:buChar char="n"/>
              <a:defRPr sz="2800">
                <a:solidFill>
                  <a:schemeClr val="bg2"/>
                </a:solidFill>
                <a:latin typeface="Arial" pitchFamily="34" charset="0"/>
              </a:defRPr>
            </a:lvl1pPr>
            <a:lvl2pPr marL="742950" indent="-285750" defTabSz="1306513">
              <a:spcBef>
                <a:spcPct val="20000"/>
              </a:spcBef>
              <a:buClr>
                <a:schemeClr val="tx1"/>
              </a:buClr>
              <a:buSzPct val="65000"/>
              <a:buFont typeface="Wingdings" pitchFamily="2" charset="2"/>
              <a:buChar char="l"/>
              <a:defRPr sz="2800">
                <a:solidFill>
                  <a:schemeClr val="bg2"/>
                </a:solidFill>
                <a:latin typeface="Arial" pitchFamily="34" charset="0"/>
              </a:defRPr>
            </a:lvl2pPr>
            <a:lvl3pPr marL="1143000" indent="-228600" defTabSz="1306513">
              <a:spcBef>
                <a:spcPct val="20000"/>
              </a:spcBef>
              <a:buClr>
                <a:schemeClr val="tx1"/>
              </a:buClr>
              <a:buSzPct val="100000"/>
              <a:buChar char="»"/>
              <a:defRPr sz="2800">
                <a:solidFill>
                  <a:schemeClr val="bg2"/>
                </a:solidFill>
                <a:latin typeface="Arial" pitchFamily="34" charset="0"/>
              </a:defRPr>
            </a:lvl3pPr>
            <a:lvl4pPr marL="1600200" indent="-228600" defTabSz="1306513">
              <a:spcBef>
                <a:spcPct val="20000"/>
              </a:spcBef>
              <a:buClr>
                <a:schemeClr val="tx1"/>
              </a:buClr>
              <a:buSzPct val="100000"/>
              <a:buChar char="•"/>
              <a:defRPr sz="2800">
                <a:solidFill>
                  <a:schemeClr val="bg2"/>
                </a:solidFill>
                <a:latin typeface="Arial" pitchFamily="34" charset="0"/>
              </a:defRPr>
            </a:lvl4pPr>
            <a:lvl5pPr marL="2057400" indent="-228600" defTabSz="1306513">
              <a:spcBef>
                <a:spcPct val="20000"/>
              </a:spcBef>
              <a:buClr>
                <a:schemeClr val="tx1"/>
              </a:buClr>
              <a:buSzPct val="100000"/>
              <a:buChar char="–"/>
              <a:defRPr sz="2800">
                <a:solidFill>
                  <a:schemeClr val="bg2"/>
                </a:solidFill>
                <a:latin typeface="Arial" pitchFamily="34" charset="0"/>
              </a:defRPr>
            </a:lvl5pPr>
            <a:lvl6pPr marL="2514600" indent="-228600" defTabSz="13065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800">
                <a:solidFill>
                  <a:schemeClr val="bg2"/>
                </a:solidFill>
                <a:latin typeface="Arial" pitchFamily="34" charset="0"/>
              </a:defRPr>
            </a:lvl6pPr>
            <a:lvl7pPr marL="2971800" indent="-228600" defTabSz="13065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800">
                <a:solidFill>
                  <a:schemeClr val="bg2"/>
                </a:solidFill>
                <a:latin typeface="Arial" pitchFamily="34" charset="0"/>
              </a:defRPr>
            </a:lvl7pPr>
            <a:lvl8pPr marL="3429000" indent="-228600" defTabSz="13065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800">
                <a:solidFill>
                  <a:schemeClr val="bg2"/>
                </a:solidFill>
                <a:latin typeface="Arial" pitchFamily="34" charset="0"/>
              </a:defRPr>
            </a:lvl8pPr>
            <a:lvl9pPr marL="3886200" indent="-228600" defTabSz="1306513" eaLnBrk="0" fontAlgn="base" hangingPunct="0">
              <a:spcBef>
                <a:spcPct val="20000"/>
              </a:spcBef>
              <a:spcAft>
                <a:spcPct val="0"/>
              </a:spcAft>
              <a:buClr>
                <a:schemeClr val="tx1"/>
              </a:buClr>
              <a:buSzPct val="100000"/>
              <a:buChar char="–"/>
              <a:defRPr sz="2800">
                <a:solidFill>
                  <a:schemeClr val="bg2"/>
                </a:solidFill>
                <a:latin typeface="Arial" pitchFamily="34" charset="0"/>
              </a:defRPr>
            </a:lvl9pPr>
          </a:lstStyle>
          <a:p>
            <a:pPr>
              <a:lnSpc>
                <a:spcPct val="40000"/>
              </a:lnSpc>
              <a:spcBef>
                <a:spcPct val="50000"/>
              </a:spcBef>
              <a:buClrTx/>
              <a:buSzTx/>
              <a:buFontTx/>
              <a:buNone/>
            </a:pPr>
            <a:r>
              <a:rPr lang="en-US" altLang="en-US" sz="100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Source: AAP Periodic Survey 1987-1989 and 2017-2019</a:t>
            </a:r>
          </a:p>
          <a:p>
            <a:pPr>
              <a:lnSpc>
                <a:spcPct val="40000"/>
              </a:lnSpc>
              <a:spcBef>
                <a:spcPct val="50000"/>
              </a:spcBef>
              <a:buClrTx/>
              <a:buSzTx/>
              <a:buNone/>
            </a:pPr>
            <a:r>
              <a:rPr lang="en-US" altLang="en-US" sz="1000" dirty="0">
                <a:solidFill>
                  <a:schemeClr val="tx1"/>
                </a:solidFill>
                <a:latin typeface="+mn-lt"/>
                <a:cs typeface="Arial" panose="020B0604020202020204" pitchFamily="34" charset="0"/>
              </a:rPr>
              <a:t>Note: Resident and senior members excluded</a:t>
            </a:r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5D703E41-F592-4416-BB6A-12FD6E18E5D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4775" y="1209031"/>
            <a:ext cx="1428357" cy="223817"/>
          </a:xfrm>
          <a:prstGeom prst="rect">
            <a:avLst/>
          </a:prstGeom>
        </p:spPr>
      </p:pic>
      <p:pic>
        <p:nvPicPr>
          <p:cNvPr id="14" name="Picture 13" descr="A screenshot of a cell phone&#10;&#10;Description automatically generated">
            <a:extLst>
              <a:ext uri="{FF2B5EF4-FFF2-40B4-BE49-F238E27FC236}">
                <a16:creationId xmlns:a16="http://schemas.microsoft.com/office/drawing/2014/main" id="{44AF83D4-4416-4AC3-97DB-6056E1D592E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66113" y="3844840"/>
            <a:ext cx="6095999" cy="228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203279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screenshot of a cell phone&#10;&#10;Description automatically generated">
            <a:extLst>
              <a:ext uri="{FF2B5EF4-FFF2-40B4-BE49-F238E27FC236}">
                <a16:creationId xmlns:a16="http://schemas.microsoft.com/office/drawing/2014/main" id="{6716DCC7-78B0-458D-93CD-A86FD13613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589" y="592275"/>
            <a:ext cx="10972822" cy="54864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713314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554514" y="3026719"/>
            <a:ext cx="7509164" cy="147027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ts val="3000"/>
              </a:lnSpc>
              <a:spcAft>
                <a:spcPts val="1800"/>
              </a:spcAft>
              <a:buFont typeface="Arial" pitchFamily="34" charset="0"/>
              <a:buChar char="•"/>
            </a:pPr>
            <a:r>
              <a:rPr lang="en-US" sz="3200" dirty="0"/>
              <a:t>From about 70% of residents in 1998 to one-third today</a:t>
            </a:r>
          </a:p>
          <a:p>
            <a:pPr marL="457200" indent="-457200">
              <a:lnSpc>
                <a:spcPts val="2800"/>
              </a:lnSpc>
              <a:spcAft>
                <a:spcPts val="1800"/>
              </a:spcAft>
              <a:buFont typeface="Arial" pitchFamily="34" charset="0"/>
              <a:buChar char="•"/>
            </a:pPr>
            <a:r>
              <a:rPr lang="en-US" sz="3200" dirty="0"/>
              <a:t>Similar trend for men and women</a:t>
            </a:r>
          </a:p>
        </p:txBody>
      </p:sp>
      <p:sp>
        <p:nvSpPr>
          <p:cNvPr id="6" name="Rectangle 5"/>
          <p:cNvSpPr/>
          <p:nvPr/>
        </p:nvSpPr>
        <p:spPr>
          <a:xfrm>
            <a:off x="2554515" y="1088563"/>
            <a:ext cx="7532915" cy="123370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40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Early Career Pediatricians less likely to pursue primary care</a:t>
            </a:r>
          </a:p>
        </p:txBody>
      </p:sp>
    </p:spTree>
    <p:extLst>
      <p:ext uri="{BB962C8B-B14F-4D97-AF65-F5344CB8AC3E}">
        <p14:creationId xmlns:p14="http://schemas.microsoft.com/office/powerpoint/2010/main" val="101798902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88551" y="462578"/>
            <a:ext cx="11132187" cy="3742220"/>
          </a:xfrm>
        </p:spPr>
        <p:txBody>
          <a:bodyPr>
            <a:noAutofit/>
          </a:bodyPr>
          <a:lstStyle/>
          <a:p>
            <a:pPr>
              <a:lnSpc>
                <a:spcPct val="150000"/>
              </a:lnSpc>
            </a:pPr>
            <a:r>
              <a:rPr lang="en-US" sz="5400" b="0" dirty="0">
                <a:solidFill>
                  <a:schemeClr val="bg1"/>
                </a:solidFill>
                <a:cs typeface="Arial" panose="020B0604020202020204" pitchFamily="34" charset="0"/>
              </a:rPr>
              <a:t>Who are US Children?</a:t>
            </a:r>
            <a:br>
              <a:rPr lang="en-US" sz="3200" b="0" dirty="0">
                <a:solidFill>
                  <a:schemeClr val="bg1"/>
                </a:solidFill>
                <a:cs typeface="Arial" panose="020B0604020202020204" pitchFamily="34" charset="0"/>
              </a:rPr>
            </a:br>
            <a:endParaRPr lang="en-US" sz="3200" b="0" dirty="0">
              <a:solidFill>
                <a:schemeClr val="bg1"/>
              </a:solidFill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799CAA8C-A996-4641-B540-7C5AED699D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54249" y="1839428"/>
            <a:ext cx="5342966" cy="3758771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65385400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24000" y="604796"/>
            <a:ext cx="9144000" cy="984885"/>
          </a:xfrm>
        </p:spPr>
        <p:txBody>
          <a:bodyPr/>
          <a:lstStyle/>
          <a:p>
            <a:pPr algn="ctr"/>
            <a:r>
              <a:rPr lang="en-US" sz="3200" dirty="0">
                <a:solidFill>
                  <a:schemeClr val="tx1"/>
                </a:solidFill>
                <a:latin typeface="+mn-lt"/>
                <a:cs typeface="Georgia"/>
              </a:rPr>
              <a:t>Percentage of graduating pediatric residents whose future clinical practice goal is primary care</a:t>
            </a:r>
            <a:endParaRPr lang="en-US" sz="3200" dirty="0">
              <a:solidFill>
                <a:schemeClr val="tx1"/>
              </a:solidFill>
              <a:latin typeface="+mn-lt"/>
            </a:endParaRPr>
          </a:p>
        </p:txBody>
      </p:sp>
      <p:graphicFrame>
        <p:nvGraphicFramePr>
          <p:cNvPr id="7" name="Content Placeholder 10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712758185"/>
              </p:ext>
            </p:extLst>
          </p:nvPr>
        </p:nvGraphicFramePr>
        <p:xfrm>
          <a:off x="1071717" y="1662380"/>
          <a:ext cx="9419303" cy="454212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Content Placeholder 2">
            <a:extLst>
              <a:ext uri="{FF2B5EF4-FFF2-40B4-BE49-F238E27FC236}">
                <a16:creationId xmlns:a16="http://schemas.microsoft.com/office/drawing/2014/main" id="{64E81F56-C231-45BB-A6B1-801A2B9CE2CE}"/>
              </a:ext>
            </a:extLst>
          </p:cNvPr>
          <p:cNvSpPr txBox="1">
            <a:spLocks/>
          </p:cNvSpPr>
          <p:nvPr/>
        </p:nvSpPr>
        <p:spPr>
          <a:xfrm>
            <a:off x="447368" y="6513290"/>
            <a:ext cx="9144000" cy="344710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dirty="0"/>
              <a:t>Source: AAP Annual Survey of Graduating Residents, 1997-2019</a:t>
            </a:r>
          </a:p>
        </p:txBody>
      </p:sp>
    </p:spTree>
    <p:extLst>
      <p:ext uri="{BB962C8B-B14F-4D97-AF65-F5344CB8AC3E}">
        <p14:creationId xmlns:p14="http://schemas.microsoft.com/office/powerpoint/2010/main" val="526171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1">
            <a:extLst>
              <a:ext uri="{FF2B5EF4-FFF2-40B4-BE49-F238E27FC236}">
                <a16:creationId xmlns:a16="http://schemas.microsoft.com/office/drawing/2014/main" id="{DB8380E2-97F0-491A-99DF-36AF0A8420C5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90100"/>
            <a:ext cx="65" cy="276999"/>
          </a:xfrm>
          <a:prstGeom prst="rect">
            <a:avLst/>
          </a:prstGeom>
          <a:solidFill>
            <a:srgbClr val="002B36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0" tIns="0" rIns="0" bIns="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altLang="en-US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609E12E5-B7FD-447B-8AE2-5423CC48A69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0570" y="659820"/>
            <a:ext cx="10610860" cy="578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085980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2365829" y="2723895"/>
            <a:ext cx="6858000" cy="27270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>
              <a:lnSpc>
                <a:spcPts val="2800"/>
              </a:lnSpc>
              <a:spcAft>
                <a:spcPts val="1800"/>
              </a:spcAft>
              <a:buFont typeface="Arial" pitchFamily="34" charset="0"/>
              <a:buChar char="•"/>
            </a:pPr>
            <a:r>
              <a:rPr lang="en-US" sz="3200" dirty="0"/>
              <a:t>Nearly all graduating residents report they would choose pediatric residency again</a:t>
            </a:r>
          </a:p>
          <a:p>
            <a:pPr marL="457200" indent="-457200">
              <a:lnSpc>
                <a:spcPts val="2800"/>
              </a:lnSpc>
              <a:spcAft>
                <a:spcPts val="1800"/>
              </a:spcAft>
              <a:buFont typeface="Arial" pitchFamily="34" charset="0"/>
              <a:buChar char="•"/>
            </a:pPr>
            <a:r>
              <a:rPr lang="en-US" sz="3200" dirty="0"/>
              <a:t>Consistent across decades: High satisfaction with career and position</a:t>
            </a:r>
          </a:p>
          <a:p>
            <a:pPr marL="457200" indent="-457200">
              <a:lnSpc>
                <a:spcPts val="2800"/>
              </a:lnSpc>
              <a:spcAft>
                <a:spcPts val="1800"/>
              </a:spcAft>
              <a:buFont typeface="Arial" pitchFamily="34" charset="0"/>
              <a:buChar char="•"/>
            </a:pPr>
            <a:r>
              <a:rPr lang="en-US" sz="3200" dirty="0"/>
              <a:t>Significant minority report burnout</a:t>
            </a:r>
          </a:p>
        </p:txBody>
      </p:sp>
      <p:sp>
        <p:nvSpPr>
          <p:cNvPr id="5" name="Rectangle 4"/>
          <p:cNvSpPr/>
          <p:nvPr/>
        </p:nvSpPr>
        <p:spPr>
          <a:xfrm>
            <a:off x="2365829" y="1010504"/>
            <a:ext cx="7982858" cy="1233706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3"/>
          </a:fillRef>
          <a:effectRef idx="1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lvl="0"/>
            <a:r>
              <a:rPr lang="en-US" sz="4000" dirty="0">
                <a:solidFill>
                  <a:prstClr val="black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Pediatricians are very satisfied with being a pediatrician</a:t>
            </a:r>
          </a:p>
        </p:txBody>
      </p:sp>
    </p:spTree>
    <p:extLst>
      <p:ext uri="{BB962C8B-B14F-4D97-AF65-F5344CB8AC3E}">
        <p14:creationId xmlns:p14="http://schemas.microsoft.com/office/powerpoint/2010/main" val="291098350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05280" y="746626"/>
            <a:ext cx="9144000" cy="954107"/>
          </a:xfrm>
        </p:spPr>
        <p:txBody>
          <a:bodyPr/>
          <a:lstStyle/>
          <a:p>
            <a:r>
              <a:rPr lang="en-US" sz="2800" cap="none" dirty="0">
                <a:solidFill>
                  <a:schemeClr val="tx2"/>
                </a:solidFill>
                <a:latin typeface="+mn-lt"/>
                <a:cs typeface="Georgia"/>
              </a:rPr>
              <a:t>% of Graduating Pediatric Residents Who Report They Would Choose a Categorical Pediatric Residency Again</a:t>
            </a:r>
            <a:endParaRPr lang="en-US" sz="2800" cap="none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406367" y="6513290"/>
            <a:ext cx="9144000" cy="344710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200" dirty="0"/>
              <a:t>Source: AAP Annual Survey of Graduating Residents, 2003-2019</a:t>
            </a:r>
          </a:p>
        </p:txBody>
      </p:sp>
      <p:graphicFrame>
        <p:nvGraphicFramePr>
          <p:cNvPr id="7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815948153"/>
              </p:ext>
            </p:extLst>
          </p:nvPr>
        </p:nvGraphicFramePr>
        <p:xfrm>
          <a:off x="1091381" y="1700734"/>
          <a:ext cx="9984658" cy="44289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27997510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1767" y="720059"/>
            <a:ext cx="11227724" cy="1323439"/>
          </a:xfrm>
        </p:spPr>
        <p:txBody>
          <a:bodyPr/>
          <a:lstStyle/>
          <a:p>
            <a:r>
              <a:rPr lang="en-US" sz="4000" cap="none" dirty="0">
                <a:solidFill>
                  <a:schemeClr val="tx2"/>
                </a:solidFill>
                <a:latin typeface="+mn-lt"/>
              </a:rPr>
              <a:t>Satisfaction with Career as a Pediatrician: </a:t>
            </a:r>
            <a:br>
              <a:rPr lang="en-US" sz="4000" cap="none" dirty="0">
                <a:solidFill>
                  <a:schemeClr val="tx2"/>
                </a:solidFill>
                <a:latin typeface="+mn-lt"/>
              </a:rPr>
            </a:br>
            <a:r>
              <a:rPr lang="en-US" sz="4000" cap="none" dirty="0">
                <a:solidFill>
                  <a:schemeClr val="tx2"/>
                </a:solidFill>
                <a:latin typeface="+mn-lt"/>
              </a:rPr>
              <a:t>Member Views 1987 &amp; 2018</a:t>
            </a:r>
          </a:p>
        </p:txBody>
      </p:sp>
      <p:sp>
        <p:nvSpPr>
          <p:cNvPr id="4" name="Content Placeholder 2"/>
          <p:cNvSpPr txBox="1">
            <a:spLocks/>
          </p:cNvSpPr>
          <p:nvPr/>
        </p:nvSpPr>
        <p:spPr>
          <a:xfrm>
            <a:off x="393469" y="6488497"/>
            <a:ext cx="9144000" cy="344711"/>
          </a:xfrm>
          <a:prstGeom prst="rect">
            <a:avLst/>
          </a:prstGeom>
        </p:spPr>
        <p:txBody>
          <a:bodyPr/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60958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en-US" sz="1400" b="0" i="0" u="none" strike="noStrike" kern="1200" cap="none" spc="0" normalizeH="0" baseline="0" noProof="0" dirty="0">
                <a:ln>
                  <a:noFill/>
                </a:ln>
                <a:solidFill>
                  <a:srgbClr val="00247F">
                    <a:lumMod val="50000"/>
                  </a:srgbClr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Source: Periodic Survey #2 and #100</a:t>
            </a:r>
          </a:p>
        </p:txBody>
      </p:sp>
      <p:graphicFrame>
        <p:nvGraphicFramePr>
          <p:cNvPr id="6" name="Content Placeholder 10"/>
          <p:cNvGraphicFramePr>
            <a:graphicFrameLocks noGrp="1"/>
          </p:cNvGraphicFramePr>
          <p:nvPr>
            <p:ph idx="1"/>
          </p:nvPr>
        </p:nvGraphicFramePr>
        <p:xfrm>
          <a:off x="733530" y="2512087"/>
          <a:ext cx="10369899" cy="376470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TextBox 2">
            <a:extLst>
              <a:ext uri="{FF2B5EF4-FFF2-40B4-BE49-F238E27FC236}">
                <a16:creationId xmlns:a16="http://schemas.microsoft.com/office/drawing/2014/main" id="{ACD04E4B-3530-465B-B5F1-93279ED761F3}"/>
              </a:ext>
            </a:extLst>
          </p:cNvPr>
          <p:cNvSpPr txBox="1"/>
          <p:nvPr/>
        </p:nvSpPr>
        <p:spPr>
          <a:xfrm>
            <a:off x="3748035" y="2612341"/>
            <a:ext cx="95459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84%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7F8A7EC-D265-4CC5-8730-2ED4E9AE5211}"/>
              </a:ext>
            </a:extLst>
          </p:cNvPr>
          <p:cNvSpPr txBox="1"/>
          <p:nvPr/>
        </p:nvSpPr>
        <p:spPr>
          <a:xfrm>
            <a:off x="7197971" y="2612341"/>
            <a:ext cx="76367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88%</a:t>
            </a:r>
          </a:p>
        </p:txBody>
      </p:sp>
    </p:spTree>
    <p:extLst>
      <p:ext uri="{BB962C8B-B14F-4D97-AF65-F5344CB8AC3E}">
        <p14:creationId xmlns:p14="http://schemas.microsoft.com/office/powerpoint/2010/main" val="2966491305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Chart 1"/>
          <p:cNvGraphicFramePr/>
          <p:nvPr>
            <p:extLst>
              <p:ext uri="{D42A27DB-BD31-4B8C-83A1-F6EECF244321}">
                <p14:modId xmlns:p14="http://schemas.microsoft.com/office/powerpoint/2010/main" val="2038479767"/>
              </p:ext>
            </p:extLst>
          </p:nvPr>
        </p:nvGraphicFramePr>
        <p:xfrm>
          <a:off x="2062316" y="1888436"/>
          <a:ext cx="8067368" cy="4335383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" name="Rectangle 2"/>
          <p:cNvSpPr/>
          <p:nvPr/>
        </p:nvSpPr>
        <p:spPr>
          <a:xfrm>
            <a:off x="840657" y="880333"/>
            <a:ext cx="11076039" cy="8901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defTabSz="457189">
              <a:lnSpc>
                <a:spcPct val="80000"/>
              </a:lnSpc>
              <a:spcBef>
                <a:spcPct val="5000"/>
              </a:spcBef>
            </a:pPr>
            <a:r>
              <a:rPr lang="en-US" sz="3200" b="1" dirty="0">
                <a:solidFill>
                  <a:schemeClr val="tx2"/>
                </a:solidFill>
                <a:latin typeface="Calibri"/>
              </a:rPr>
              <a:t>PLACES Pediatricians (Early to Mid Career) Who Reported Burnout, Career Dissatisfaction, or Often Sad or Depressed, 2019 </a:t>
            </a:r>
            <a:endParaRPr lang="en-US" sz="3200" dirty="0">
              <a:solidFill>
                <a:schemeClr val="tx2"/>
              </a:solidFill>
              <a:latin typeface="Calibri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69562" y="6550223"/>
            <a:ext cx="399919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Source: PLACES Annual Survey 8, 2019; n=1430</a:t>
            </a:r>
          </a:p>
        </p:txBody>
      </p:sp>
    </p:spTree>
    <p:extLst>
      <p:ext uri="{BB962C8B-B14F-4D97-AF65-F5344CB8AC3E}">
        <p14:creationId xmlns:p14="http://schemas.microsoft.com/office/powerpoint/2010/main" val="207368692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50BDC6-CD83-4D47-A7E2-685BA5CEF0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87825" y="1789128"/>
            <a:ext cx="3640875" cy="1313308"/>
          </a:xfrm>
        </p:spPr>
        <p:txBody>
          <a:bodyPr/>
          <a:lstStyle/>
          <a:p>
            <a:r>
              <a:rPr lang="en-US" sz="4267" dirty="0"/>
              <a:t>Reflections?</a:t>
            </a:r>
            <a:br>
              <a:rPr lang="en-US" sz="4267" dirty="0"/>
            </a:br>
            <a:r>
              <a:rPr lang="en-US" sz="4267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24129310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idx="4294967295"/>
          </p:nvPr>
        </p:nvSpPr>
        <p:spPr>
          <a:xfrm>
            <a:off x="633046" y="660585"/>
            <a:ext cx="10981592" cy="1128712"/>
          </a:xfrm>
        </p:spPr>
        <p:txBody>
          <a:bodyPr>
            <a:noAutofit/>
          </a:bodyPr>
          <a:lstStyle/>
          <a:p>
            <a:pPr algn="l"/>
            <a:r>
              <a:rPr lang="en-US" sz="5400" b="0" dirty="0">
                <a:solidFill>
                  <a:schemeClr val="tx2"/>
                </a:solidFill>
                <a:latin typeface="+mn-lt"/>
                <a:cs typeface="Arial" panose="020B0604020202020204" pitchFamily="34" charset="0"/>
              </a:rPr>
              <a:t>Overview of Key Trends</a:t>
            </a:r>
            <a:endParaRPr lang="en-US" sz="5400" b="0" dirty="0">
              <a:solidFill>
                <a:schemeClr val="tx2"/>
              </a:solidFill>
              <a:latin typeface="+mn-lt"/>
            </a:endParaRPr>
          </a:p>
        </p:txBody>
      </p:sp>
      <p:sp>
        <p:nvSpPr>
          <p:cNvPr id="4" name="Rectangle 3"/>
          <p:cNvSpPr/>
          <p:nvPr/>
        </p:nvSpPr>
        <p:spPr>
          <a:xfrm>
            <a:off x="1913206" y="1789297"/>
            <a:ext cx="7892315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1585B9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US child population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1585B9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Birth rates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1585B9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Racial/ethnic composition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1585B9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Immigrant children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lang="en-US" sz="3600" dirty="0">
                <a:solidFill>
                  <a:srgbClr val="1585B9"/>
                </a:solidFill>
                <a:cs typeface="Arial" panose="020B0604020202020204" pitchFamily="34" charset="0"/>
              </a:rPr>
              <a:t>Geographic shifts</a:t>
            </a: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1585B9"/>
              </a:solidFill>
              <a:effectLst/>
              <a:uLnTx/>
              <a:uFillTx/>
              <a:ea typeface="+mn-ea"/>
              <a:cs typeface="Arial" panose="020B0604020202020204" pitchFamily="34" charset="0"/>
            </a:endParaRP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3600" b="0" i="0" u="none" strike="noStrike" kern="1200" cap="none" spc="0" normalizeH="0" baseline="0" noProof="0" dirty="0">
                <a:ln>
                  <a:noFill/>
                </a:ln>
                <a:solidFill>
                  <a:srgbClr val="1585B9"/>
                </a:solidFill>
                <a:effectLst/>
                <a:uLnTx/>
                <a:uFillTx/>
                <a:ea typeface="+mn-ea"/>
                <a:cs typeface="Arial" panose="020B0604020202020204" pitchFamily="34" charset="0"/>
              </a:rPr>
              <a:t>Poverty trends</a:t>
            </a:r>
          </a:p>
        </p:txBody>
      </p:sp>
    </p:spTree>
    <p:extLst>
      <p:ext uri="{BB962C8B-B14F-4D97-AF65-F5344CB8AC3E}">
        <p14:creationId xmlns:p14="http://schemas.microsoft.com/office/powerpoint/2010/main" val="26516983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/>
        </p:nvGraphicFramePr>
        <p:xfrm>
          <a:off x="1803400" y="1202656"/>
          <a:ext cx="8637588" cy="493072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25635" name="Text Box 3"/>
          <p:cNvSpPr txBox="1">
            <a:spLocks noChangeArrowheads="1"/>
          </p:cNvSpPr>
          <p:nvPr/>
        </p:nvSpPr>
        <p:spPr bwMode="auto">
          <a:xfrm>
            <a:off x="2578100" y="714718"/>
            <a:ext cx="7113588" cy="624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09" tIns="65304" rIns="130609" bIns="65304">
            <a:spAutoFit/>
          </a:bodyPr>
          <a:lstStyle>
            <a:lvl1pPr defTabSz="13065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652463" defTabSz="13065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06513" defTabSz="13065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958975" defTabSz="13065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613025" defTabSz="13065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3070225" defTabSz="13065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527425" defTabSz="13065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984625" defTabSz="13065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441825" defTabSz="13065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80000"/>
              </a:lnSpc>
              <a:spcBef>
                <a:spcPct val="5000"/>
              </a:spcBef>
            </a:pPr>
            <a:r>
              <a:rPr lang="en-US" altLang="en-US" sz="2000" b="1" dirty="0">
                <a:solidFill>
                  <a:schemeClr val="tx2"/>
                </a:solidFill>
                <a:latin typeface="Arial" panose="020B0604020202020204" pitchFamily="34" charset="0"/>
              </a:rPr>
              <a:t>US Child (under 18) Population Trends: Number and % of Overall Population, 1970-2018</a:t>
            </a:r>
          </a:p>
        </p:txBody>
      </p:sp>
      <p:sp>
        <p:nvSpPr>
          <p:cNvPr id="325636" name="Rectangle 4"/>
          <p:cNvSpPr>
            <a:spLocks noChangeArrowheads="1"/>
          </p:cNvSpPr>
          <p:nvPr/>
        </p:nvSpPr>
        <p:spPr bwMode="auto">
          <a:xfrm>
            <a:off x="1828800" y="543464"/>
            <a:ext cx="8612188" cy="5676360"/>
          </a:xfrm>
          <a:prstGeom prst="rect">
            <a:avLst/>
          </a:prstGeom>
          <a:noFill/>
          <a:ln w="19050" cmpd="dbl">
            <a:noFill/>
            <a:prstDash val="solid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325637" name="Text Box 5"/>
          <p:cNvSpPr txBox="1">
            <a:spLocks noChangeArrowheads="1"/>
          </p:cNvSpPr>
          <p:nvPr/>
        </p:nvSpPr>
        <p:spPr bwMode="auto">
          <a:xfrm>
            <a:off x="465826" y="6447160"/>
            <a:ext cx="7763774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en-US" sz="1100" dirty="0"/>
              <a:t>Source: US Census Bureau (</a:t>
            </a:r>
            <a:r>
              <a:rPr lang="en-US" altLang="en-US" sz="1100" dirty="0">
                <a:hlinkClick r:id="rId4"/>
              </a:rPr>
              <a:t>http://www.childstats.gov/americaschildren/tables/pop1.asp</a:t>
            </a:r>
            <a:r>
              <a:rPr lang="en-US" altLang="en-US" sz="1100" dirty="0"/>
              <a:t> and </a:t>
            </a:r>
            <a:r>
              <a:rPr lang="en-US" altLang="en-US" sz="1100" dirty="0">
                <a:hlinkClick r:id="rId5"/>
              </a:rPr>
              <a:t>http://www.childstats.gov/americaschildren/tables/pop2.asp</a:t>
            </a:r>
            <a:r>
              <a:rPr lang="en-US" altLang="en-US" sz="1100" dirty="0"/>
              <a:t>)</a:t>
            </a:r>
          </a:p>
        </p:txBody>
      </p:sp>
      <p:sp>
        <p:nvSpPr>
          <p:cNvPr id="325639" name="Rectangle 7"/>
          <p:cNvSpPr>
            <a:spLocks noChangeArrowheads="1"/>
          </p:cNvSpPr>
          <p:nvPr/>
        </p:nvSpPr>
        <p:spPr bwMode="auto">
          <a:xfrm>
            <a:off x="8659530" y="3365174"/>
            <a:ext cx="496440" cy="385319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 w="12700" cap="sq">
            <a:solidFill>
              <a:srgbClr val="000000"/>
            </a:solidFill>
            <a:miter lim="800000"/>
            <a:headEnd type="none" w="sm" len="sm"/>
            <a:tailEnd type="none" w="sm" len="sm"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algn="ctr"/>
            <a:r>
              <a:rPr lang="en-US" altLang="en-US" sz="2000" b="1" dirty="0">
                <a:solidFill>
                  <a:srgbClr val="081D58"/>
                </a:solidFill>
                <a:cs typeface="Arial" panose="020B0604020202020204" pitchFamily="34" charset="0"/>
              </a:rPr>
              <a:t>22%</a:t>
            </a:r>
          </a:p>
        </p:txBody>
      </p:sp>
      <p:sp>
        <p:nvSpPr>
          <p:cNvPr id="325640" name="Line 8"/>
          <p:cNvSpPr>
            <a:spLocks noChangeShapeType="1"/>
          </p:cNvSpPr>
          <p:nvPr/>
        </p:nvSpPr>
        <p:spPr bwMode="auto">
          <a:xfrm>
            <a:off x="8921062" y="3785170"/>
            <a:ext cx="218145" cy="281036"/>
          </a:xfrm>
          <a:prstGeom prst="line">
            <a:avLst/>
          </a:prstGeom>
          <a:noFill/>
          <a:ln w="47625" cap="sq">
            <a:solidFill>
              <a:srgbClr val="000000"/>
            </a:solidFill>
            <a:round/>
            <a:headEnd type="none" w="sm" len="sm"/>
            <a:tailEnd type="stealth" w="lg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 rot="4398877">
            <a:off x="2987138" y="3346266"/>
            <a:ext cx="402371" cy="4694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39924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/>
        </p:nvGraphicFramePr>
        <p:xfrm>
          <a:off x="1777206" y="1183788"/>
          <a:ext cx="8637588" cy="489315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25635" name="Text Box 3"/>
          <p:cNvSpPr txBox="1">
            <a:spLocks noChangeArrowheads="1"/>
          </p:cNvSpPr>
          <p:nvPr/>
        </p:nvSpPr>
        <p:spPr bwMode="auto">
          <a:xfrm>
            <a:off x="2021511" y="695738"/>
            <a:ext cx="8226765" cy="4027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09" tIns="65304" rIns="130609" bIns="65304">
            <a:spAutoFit/>
          </a:bodyPr>
          <a:lstStyle>
            <a:lvl1pPr defTabSz="13065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652463" defTabSz="13065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06513" defTabSz="13065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958975" defTabSz="13065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613025" defTabSz="13065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3070225" defTabSz="13065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527425" defTabSz="13065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984625" defTabSz="13065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441825" defTabSz="13065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80000"/>
              </a:lnSpc>
              <a:spcBef>
                <a:spcPct val="5000"/>
              </a:spcBef>
            </a:pPr>
            <a:r>
              <a:rPr lang="en-US" altLang="en-US" sz="2200" b="1" dirty="0">
                <a:solidFill>
                  <a:schemeClr val="tx2"/>
                </a:solidFill>
                <a:latin typeface="Arial" panose="020B0604020202020204" pitchFamily="34" charset="0"/>
              </a:rPr>
              <a:t>US Birth Trends (in Millions of Children Born), 1980-2018*</a:t>
            </a:r>
          </a:p>
        </p:txBody>
      </p:sp>
      <p:sp>
        <p:nvSpPr>
          <p:cNvPr id="325636" name="Rectangle 4"/>
          <p:cNvSpPr>
            <a:spLocks noChangeArrowheads="1"/>
          </p:cNvSpPr>
          <p:nvPr/>
        </p:nvSpPr>
        <p:spPr bwMode="auto">
          <a:xfrm>
            <a:off x="1828800" y="552092"/>
            <a:ext cx="8612188" cy="5610170"/>
          </a:xfrm>
          <a:prstGeom prst="rect">
            <a:avLst/>
          </a:prstGeom>
          <a:noFill/>
          <a:ln w="19050" cmpd="dbl">
            <a:noFill/>
            <a:prstDash val="solid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/>
          </a:p>
        </p:txBody>
      </p:sp>
      <p:sp>
        <p:nvSpPr>
          <p:cNvPr id="9" name="Rectangle 7"/>
          <p:cNvSpPr>
            <a:spLocks noChangeArrowheads="1"/>
          </p:cNvSpPr>
          <p:nvPr/>
        </p:nvSpPr>
        <p:spPr bwMode="auto">
          <a:xfrm>
            <a:off x="9817372" y="2269205"/>
            <a:ext cx="1668389" cy="891422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 cap="sq">
            <a:solidFill>
              <a:schemeClr val="bg1">
                <a:lumMod val="50000"/>
              </a:schemeClr>
            </a:solidFill>
            <a:miter lim="800000"/>
            <a:headEnd type="none" w="sm" len="sm"/>
            <a:tailEnd type="none" w="sm" len="sm"/>
          </a:ln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none" anchor="ctr"/>
          <a:lstStyle/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200" dirty="0">
                <a:cs typeface="Arial" panose="020B0604020202020204" pitchFamily="34" charset="0"/>
              </a:rPr>
              <a:t>12% decline</a:t>
            </a:r>
          </a:p>
          <a:p>
            <a:pPr algn="ctr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2200" dirty="0">
                <a:cs typeface="Arial" panose="020B0604020202020204" pitchFamily="34" charset="0"/>
              </a:rPr>
              <a:t>2007 - 2018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5F78D7A5-2F2B-4903-8D9E-6EEC6010926C}"/>
              </a:ext>
            </a:extLst>
          </p:cNvPr>
          <p:cNvSpPr txBox="1"/>
          <p:nvPr/>
        </p:nvSpPr>
        <p:spPr>
          <a:xfrm>
            <a:off x="9932720" y="5769161"/>
            <a:ext cx="61086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solidFill>
                  <a:schemeClr val="accent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2018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E7D50639-38E1-4C6E-A26F-B3487E472499}"/>
              </a:ext>
            </a:extLst>
          </p:cNvPr>
          <p:cNvSpPr/>
          <p:nvPr/>
        </p:nvSpPr>
        <p:spPr>
          <a:xfrm>
            <a:off x="439949" y="6186965"/>
            <a:ext cx="4319620" cy="276999"/>
          </a:xfrm>
          <a:prstGeom prst="rect">
            <a:avLst/>
          </a:prstGeom>
        </p:spPr>
        <p:txBody>
          <a:bodyPr wrap="square">
            <a:spAutoFit/>
          </a:bodyPr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r>
              <a:rPr lang="en-US" sz="1200" i="1" dirty="0">
                <a:ea typeface="Times New Roman" panose="02020603050405020304" pitchFamily="18" charset="0"/>
              </a:rPr>
              <a:t>*Data for 1980-2017 are final; data for 2018 are preliminary.</a:t>
            </a:r>
          </a:p>
        </p:txBody>
      </p:sp>
      <p:sp>
        <p:nvSpPr>
          <p:cNvPr id="11" name="Text Box 5">
            <a:extLst>
              <a:ext uri="{FF2B5EF4-FFF2-40B4-BE49-F238E27FC236}">
                <a16:creationId xmlns:a16="http://schemas.microsoft.com/office/drawing/2014/main" id="{F7D57331-3A98-4BBF-9DDE-019366F990C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9948" y="6473279"/>
            <a:ext cx="979820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en-US" sz="1100" dirty="0">
                <a:latin typeface="Calibri" panose="020F0502020204030204" pitchFamily="34" charset="0"/>
              </a:rPr>
              <a:t>Source: CDC/NCHS, National Vital Statistics Reports (data for 1980-2015: </a:t>
            </a:r>
            <a:r>
              <a:rPr lang="en-US" altLang="en-US" sz="1100" dirty="0">
                <a:latin typeface="Calibri" panose="020F0502020204030204" pitchFamily="34" charset="0"/>
                <a:hlinkClick r:id="rId4"/>
              </a:rPr>
              <a:t>https://www.cdc.gov/nchs/data/nvsr/nvsr66/nvsr66_01.pdf</a:t>
            </a:r>
            <a:r>
              <a:rPr lang="en-US" altLang="en-US" sz="1100" dirty="0">
                <a:latin typeface="Calibri" panose="020F0502020204030204" pitchFamily="34" charset="0"/>
              </a:rPr>
              <a:t>;</a:t>
            </a:r>
          </a:p>
          <a:p>
            <a:r>
              <a:rPr lang="en-US" altLang="en-US" sz="1100" dirty="0">
                <a:latin typeface="Calibri" panose="020F0502020204030204" pitchFamily="34" charset="0"/>
              </a:rPr>
              <a:t>2016 and beyond: </a:t>
            </a:r>
            <a:r>
              <a:rPr lang="en-US" altLang="en-US" sz="1100" dirty="0">
                <a:latin typeface="Calibri" panose="020F0502020204030204" pitchFamily="34" charset="0"/>
                <a:hlinkClick r:id="rId5"/>
              </a:rPr>
              <a:t>https://www.cdc.gov/nchs/data/nvsr/nvsr67/nvsr67_08-508.pdf</a:t>
            </a:r>
            <a:r>
              <a:rPr lang="en-US" altLang="en-US" sz="1100" dirty="0">
                <a:latin typeface="Calibri" panose="020F0502020204030204" pitchFamily="34" charset="0"/>
              </a:rPr>
              <a:t> and </a:t>
            </a:r>
            <a:r>
              <a:rPr lang="en-US" altLang="en-US" sz="1100" dirty="0">
                <a:latin typeface="Calibri" panose="020F0502020204030204" pitchFamily="34" charset="0"/>
                <a:hlinkClick r:id="rId6"/>
              </a:rPr>
              <a:t>https://www.cdc.gov/nchs/data/vsrr/vsrr-007-508.pdf</a:t>
            </a:r>
            <a:r>
              <a:rPr lang="en-US" altLang="en-US" sz="1100" dirty="0">
                <a:latin typeface="Calibri" panose="020F0502020204030204" pitchFamily="34" charset="0"/>
              </a:rPr>
              <a:t>) </a:t>
            </a:r>
          </a:p>
        </p:txBody>
      </p:sp>
    </p:spTree>
    <p:extLst>
      <p:ext uri="{BB962C8B-B14F-4D97-AF65-F5344CB8AC3E}">
        <p14:creationId xmlns:p14="http://schemas.microsoft.com/office/powerpoint/2010/main" val="31973013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" name="Chart 19"/>
          <p:cNvGraphicFramePr/>
          <p:nvPr>
            <p:extLst>
              <p:ext uri="{D42A27DB-BD31-4B8C-83A1-F6EECF244321}">
                <p14:modId xmlns:p14="http://schemas.microsoft.com/office/powerpoint/2010/main" val="3391302370"/>
              </p:ext>
            </p:extLst>
          </p:nvPr>
        </p:nvGraphicFramePr>
        <p:xfrm>
          <a:off x="961292" y="600522"/>
          <a:ext cx="10269415" cy="554706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483079" y="6516174"/>
            <a:ext cx="7694763" cy="2616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pPr>
              <a:spcBef>
                <a:spcPct val="50000"/>
              </a:spcBef>
            </a:pPr>
            <a:r>
              <a:rPr lang="en-US" altLang="en-US" sz="1100" dirty="0"/>
              <a:t>Source: US Census Bureau (</a:t>
            </a:r>
            <a:r>
              <a:rPr lang="en-US" altLang="en-US" sz="1100" dirty="0">
                <a:hlinkClick r:id="rId3"/>
              </a:rPr>
              <a:t>http://www.childstats.gov/americaschildren/tables/pop3.asp</a:t>
            </a:r>
            <a:r>
              <a:rPr lang="en-US" altLang="en-US" sz="1100" dirty="0"/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146756798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>
            <a:extLst>
              <a:ext uri="{FF2B5EF4-FFF2-40B4-BE49-F238E27FC236}">
                <a16:creationId xmlns:a16="http://schemas.microsoft.com/office/drawing/2014/main" id="{72E9A4B7-588F-4A85-A245-43308467CBAC}"/>
              </a:ext>
            </a:extLst>
          </p:cNvPr>
          <p:cNvSpPr/>
          <p:nvPr/>
        </p:nvSpPr>
        <p:spPr>
          <a:xfrm>
            <a:off x="8441357" y="1506697"/>
            <a:ext cx="2110203" cy="3458634"/>
          </a:xfrm>
          <a:prstGeom prst="rect">
            <a:avLst/>
          </a:prstGeom>
          <a:solidFill>
            <a:schemeClr val="bg1">
              <a:lumMod val="95000"/>
              <a:alpha val="59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aphicFrame>
        <p:nvGraphicFramePr>
          <p:cNvPr id="9" name="Chart 8">
            <a:extLst>
              <a:ext uri="{FF2B5EF4-FFF2-40B4-BE49-F238E27FC236}">
                <a16:creationId xmlns:a16="http://schemas.microsoft.com/office/drawing/2014/main" id="{192D22DC-0B56-44B8-87DB-3FB4AD251B74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81752662"/>
              </p:ext>
            </p:extLst>
          </p:nvPr>
        </p:nvGraphicFramePr>
        <p:xfrm>
          <a:off x="2255519" y="1346556"/>
          <a:ext cx="8360377" cy="432646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5" name="Rectangle 4">
            <a:extLst>
              <a:ext uri="{FF2B5EF4-FFF2-40B4-BE49-F238E27FC236}">
                <a16:creationId xmlns:a16="http://schemas.microsoft.com/office/drawing/2014/main" id="{F235971A-7084-4F2C-B0DC-EC1C0BCC00CE}"/>
              </a:ext>
            </a:extLst>
          </p:cNvPr>
          <p:cNvSpPr/>
          <p:nvPr/>
        </p:nvSpPr>
        <p:spPr>
          <a:xfrm>
            <a:off x="1083531" y="573988"/>
            <a:ext cx="1070435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pPr>
            <a:r>
              <a:rPr lang="en-US" sz="2400" b="1" dirty="0">
                <a:solidFill>
                  <a:schemeClr val="tx2"/>
                </a:solidFill>
              </a:rPr>
              <a:t>Immigrant Children as Share of All Children, 1920–2050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95F5631-3905-4DAB-B054-2119D90DB2ED}"/>
              </a:ext>
            </a:extLst>
          </p:cNvPr>
          <p:cNvSpPr txBox="1"/>
          <p:nvPr/>
        </p:nvSpPr>
        <p:spPr>
          <a:xfrm>
            <a:off x="2717003" y="5673023"/>
            <a:ext cx="703590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i="1" dirty="0"/>
              <a:t>Source: Passel, Jeffrey. “Demography of Immigrant Youth: Past, Present, and Future.” The Future of Children, 2011</a:t>
            </a:r>
          </a:p>
          <a:p>
            <a:r>
              <a:rPr lang="en-US" sz="1000" i="1" dirty="0"/>
              <a:t>Note:  “Immigrant children” defined as children under age eighteen who are either foreign-born or U.S.-born to immigrant parents; </a:t>
            </a:r>
          </a:p>
          <a:p>
            <a:r>
              <a:rPr lang="en-US" sz="1000" i="1" dirty="0"/>
              <a:t>Gray shaded region (2020-2050) refers to population projections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F570D94C-46DC-4615-9254-2E90D0F9DEBA}"/>
              </a:ext>
            </a:extLst>
          </p:cNvPr>
          <p:cNvSpPr txBox="1"/>
          <p:nvPr/>
        </p:nvSpPr>
        <p:spPr>
          <a:xfrm>
            <a:off x="5232162" y="1613792"/>
            <a:ext cx="6110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Actual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DF53E99-F15E-4EF1-A303-7D3AF8A9DCE6}"/>
              </a:ext>
            </a:extLst>
          </p:cNvPr>
          <p:cNvSpPr txBox="1"/>
          <p:nvPr/>
        </p:nvSpPr>
        <p:spPr>
          <a:xfrm>
            <a:off x="9080318" y="1613793"/>
            <a:ext cx="8322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Projected</a:t>
            </a:r>
          </a:p>
        </p:txBody>
      </p:sp>
    </p:spTree>
    <p:extLst>
      <p:ext uri="{BB962C8B-B14F-4D97-AF65-F5344CB8AC3E}">
        <p14:creationId xmlns:p14="http://schemas.microsoft.com/office/powerpoint/2010/main" val="19801482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>
            <a:extLst>
              <a:ext uri="{FF2B5EF4-FFF2-40B4-BE49-F238E27FC236}">
                <a16:creationId xmlns:a16="http://schemas.microsoft.com/office/drawing/2014/main" id="{F565A7FD-9A13-4618-8547-62F7115A6D9C}"/>
              </a:ext>
            </a:extLst>
          </p:cNvPr>
          <p:cNvGrpSpPr/>
          <p:nvPr/>
        </p:nvGrpSpPr>
        <p:grpSpPr>
          <a:xfrm>
            <a:off x="1385073" y="581458"/>
            <a:ext cx="9720976" cy="5101324"/>
            <a:chOff x="549031" y="421846"/>
            <a:chExt cx="10704352" cy="5551115"/>
          </a:xfrm>
        </p:grpSpPr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9641DC7A-6A57-4CEB-8593-28803411054A}"/>
                </a:ext>
              </a:extLst>
            </p:cNvPr>
            <p:cNvSpPr/>
            <p:nvPr/>
          </p:nvSpPr>
          <p:spPr>
            <a:xfrm>
              <a:off x="8509000" y="1383000"/>
              <a:ext cx="2438400" cy="3141697"/>
            </a:xfrm>
            <a:prstGeom prst="rect">
              <a:avLst/>
            </a:prstGeom>
            <a:solidFill>
              <a:schemeClr val="bg1">
                <a:lumMod val="95000"/>
                <a:alpha val="59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graphicFrame>
          <p:nvGraphicFramePr>
            <p:cNvPr id="4" name="Chart 3">
              <a:extLst>
                <a:ext uri="{FF2B5EF4-FFF2-40B4-BE49-F238E27FC236}">
                  <a16:creationId xmlns:a16="http://schemas.microsoft.com/office/drawing/2014/main" id="{51B23321-70C9-4DBC-8501-83936AAA5F10}"/>
                </a:ext>
              </a:extLst>
            </p:cNvPr>
            <p:cNvGraphicFramePr>
              <a:graphicFrameLocks/>
            </p:cNvGraphicFramePr>
            <p:nvPr/>
          </p:nvGraphicFramePr>
          <p:xfrm>
            <a:off x="743824" y="1269225"/>
            <a:ext cx="10314767" cy="4703736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2"/>
            </a:graphicData>
          </a:graphic>
        </p:graphicFrame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F235971A-7084-4F2C-B0DC-EC1C0BCC00CE}"/>
                </a:ext>
              </a:extLst>
            </p:cNvPr>
            <p:cNvSpPr/>
            <p:nvPr/>
          </p:nvSpPr>
          <p:spPr>
            <a:xfrm>
              <a:off x="549031" y="421846"/>
              <a:ext cx="10704352" cy="90426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>
                <a:defRPr sz="1400" b="0" i="0" u="none" strike="noStrike" kern="1200" spc="0" baseline="0">
                  <a:solidFill>
                    <a:prstClr val="black">
                      <a:lumMod val="65000"/>
                      <a:lumOff val="35000"/>
                    </a:prstClr>
                  </a:solidFill>
                  <a:latin typeface="Arial" panose="020B0604020202020204" pitchFamily="34" charset="0"/>
                  <a:ea typeface="+mn-ea"/>
                  <a:cs typeface="Arial" panose="020B0604020202020204" pitchFamily="34" charset="0"/>
                </a:defRPr>
              </a:pPr>
              <a:r>
                <a:rPr lang="en-US" sz="2400" b="1" dirty="0">
                  <a:solidFill>
                    <a:schemeClr val="tx2"/>
                  </a:solidFill>
                </a:rPr>
                <a:t>Total Foreign-Born as Share of Total Population and Immigrant Children as Share of All Children, 1920–2050</a:t>
              </a:r>
            </a:p>
          </p:txBody>
        </p:sp>
      </p:grpSp>
      <p:sp>
        <p:nvSpPr>
          <p:cNvPr id="7" name="TextBox 6">
            <a:extLst>
              <a:ext uri="{FF2B5EF4-FFF2-40B4-BE49-F238E27FC236}">
                <a16:creationId xmlns:a16="http://schemas.microsoft.com/office/drawing/2014/main" id="{495F5631-3905-4DAB-B054-2119D90DB2ED}"/>
              </a:ext>
            </a:extLst>
          </p:cNvPr>
          <p:cNvSpPr txBox="1"/>
          <p:nvPr/>
        </p:nvSpPr>
        <p:spPr>
          <a:xfrm>
            <a:off x="1577884" y="5682782"/>
            <a:ext cx="7035900" cy="55399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i="1" dirty="0"/>
              <a:t>Source: Passel, Jeffrey. “Demography of Immigrant Youth: Past, Present, and Future.” The Future of Children, 2011</a:t>
            </a:r>
          </a:p>
          <a:p>
            <a:r>
              <a:rPr lang="en-US" sz="1000" i="1" dirty="0"/>
              <a:t>Note:  “Immigrant children” defined as children under age eighteen who are either foreign-born or U.S.-born to immigrant parents; </a:t>
            </a:r>
          </a:p>
          <a:p>
            <a:r>
              <a:rPr lang="en-US" sz="1000" i="1" dirty="0"/>
              <a:t>Gray shaded region (2020-2050) refers to population projections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292258BA-0766-40E5-9DA9-D411D6491F7B}"/>
              </a:ext>
            </a:extLst>
          </p:cNvPr>
          <p:cNvSpPr txBox="1"/>
          <p:nvPr/>
        </p:nvSpPr>
        <p:spPr>
          <a:xfrm>
            <a:off x="4782345" y="1508883"/>
            <a:ext cx="61106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Actual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DEE3B17A-3BF3-44B7-A95A-F4D40535F8B3}"/>
              </a:ext>
            </a:extLst>
          </p:cNvPr>
          <p:cNvSpPr txBox="1"/>
          <p:nvPr/>
        </p:nvSpPr>
        <p:spPr>
          <a:xfrm>
            <a:off x="9304840" y="1508883"/>
            <a:ext cx="83227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i="1" dirty="0">
                <a:latin typeface="Arial" panose="020B0604020202020204" pitchFamily="34" charset="0"/>
                <a:cs typeface="Arial" panose="020B0604020202020204" pitchFamily="34" charset="0"/>
              </a:rPr>
              <a:t>Projected</a:t>
            </a:r>
          </a:p>
        </p:txBody>
      </p:sp>
    </p:spTree>
    <p:extLst>
      <p:ext uri="{BB962C8B-B14F-4D97-AF65-F5344CB8AC3E}">
        <p14:creationId xmlns:p14="http://schemas.microsoft.com/office/powerpoint/2010/main" val="151561375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ct 2"/>
          <p:cNvGraphicFramePr>
            <a:graphicFrameLocks noChangeAspect="1"/>
          </p:cNvGraphicFramePr>
          <p:nvPr/>
        </p:nvGraphicFramePr>
        <p:xfrm>
          <a:off x="1803400" y="1150900"/>
          <a:ext cx="8637588" cy="499110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325635" name="Text Box 3"/>
          <p:cNvSpPr txBox="1">
            <a:spLocks noChangeArrowheads="1"/>
          </p:cNvSpPr>
          <p:nvPr/>
        </p:nvSpPr>
        <p:spPr bwMode="auto">
          <a:xfrm>
            <a:off x="2539206" y="536838"/>
            <a:ext cx="7113588" cy="74128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09" tIns="65304" rIns="130609" bIns="65304">
            <a:spAutoFit/>
          </a:bodyPr>
          <a:lstStyle>
            <a:lvl1pPr defTabSz="13065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1pPr>
            <a:lvl2pPr marL="652463" defTabSz="13065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2pPr>
            <a:lvl3pPr marL="1306513" defTabSz="13065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3pPr>
            <a:lvl4pPr marL="1958975" defTabSz="13065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4pPr>
            <a:lvl5pPr marL="2613025" defTabSz="1306513"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5pPr>
            <a:lvl6pPr marL="3070225" defTabSz="13065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6pPr>
            <a:lvl7pPr marL="3527425" defTabSz="13065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7pPr>
            <a:lvl8pPr marL="3984625" defTabSz="13065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8pPr>
            <a:lvl9pPr marL="4441825" defTabSz="1306513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 New Roman" panose="02020603050405020304" pitchFamily="18" charset="0"/>
              </a:defRPr>
            </a:lvl9pPr>
          </a:lstStyle>
          <a:p>
            <a:pPr algn="ctr">
              <a:lnSpc>
                <a:spcPct val="80000"/>
              </a:lnSpc>
              <a:spcBef>
                <a:spcPct val="5000"/>
              </a:spcBef>
            </a:pPr>
            <a:r>
              <a:rPr lang="en-US" altLang="en-US" b="1" dirty="0">
                <a:solidFill>
                  <a:schemeClr val="tx2"/>
                </a:solidFill>
                <a:latin typeface="Calibri" panose="020F0502020204030204" pitchFamily="34" charset="0"/>
              </a:rPr>
              <a:t>% of US Children (ages 5-17) Who Speak a Language Other Than English at Home, 1979-2017</a:t>
            </a:r>
          </a:p>
        </p:txBody>
      </p:sp>
      <p:sp>
        <p:nvSpPr>
          <p:cNvPr id="325636" name="Rectangle 4"/>
          <p:cNvSpPr>
            <a:spLocks noChangeArrowheads="1"/>
          </p:cNvSpPr>
          <p:nvPr/>
        </p:nvSpPr>
        <p:spPr bwMode="auto">
          <a:xfrm>
            <a:off x="1828800" y="560717"/>
            <a:ext cx="8612188" cy="5730547"/>
          </a:xfrm>
          <a:prstGeom prst="rect">
            <a:avLst/>
          </a:prstGeom>
          <a:noFill/>
          <a:ln w="19050" cmpd="dbl">
            <a:noFill/>
            <a:prstDash val="solid"/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endParaRPr lang="en-US" dirty="0">
              <a:latin typeface="Calibri" panose="020F0502020204030204" pitchFamily="34" charset="0"/>
            </a:endParaRPr>
          </a:p>
        </p:txBody>
      </p:sp>
      <p:sp>
        <p:nvSpPr>
          <p:cNvPr id="325637" name="Text Box 5"/>
          <p:cNvSpPr txBox="1">
            <a:spLocks noChangeArrowheads="1"/>
          </p:cNvSpPr>
          <p:nvPr/>
        </p:nvSpPr>
        <p:spPr bwMode="auto">
          <a:xfrm>
            <a:off x="500332" y="6457784"/>
            <a:ext cx="7720642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/>
          <a:p>
            <a:r>
              <a:rPr lang="en-US" altLang="en-US" sz="1100" dirty="0">
                <a:latin typeface="Calibri" panose="020F0502020204030204" pitchFamily="34" charset="0"/>
              </a:rPr>
              <a:t>Source: US Census Bureau, Current Population Survey and American Community Survey</a:t>
            </a:r>
          </a:p>
          <a:p>
            <a:r>
              <a:rPr lang="en-US" altLang="en-US" sz="1100" dirty="0">
                <a:latin typeface="Calibri" panose="020F0502020204030204" pitchFamily="34" charset="0"/>
              </a:rPr>
              <a:t>(</a:t>
            </a:r>
            <a:r>
              <a:rPr lang="en-US" altLang="en-US" sz="1100" dirty="0">
                <a:latin typeface="Calibri" panose="020F0502020204030204" pitchFamily="34" charset="0"/>
                <a:hlinkClick r:id="rId4"/>
              </a:rPr>
              <a:t>http://www.childstats.gov/americaschildren/tables/fam5.asp</a:t>
            </a:r>
            <a:r>
              <a:rPr lang="en-US" altLang="en-US" sz="1100" dirty="0">
                <a:latin typeface="Calibri" panose="020F0502020204030204" pitchFamily="34" charset="0"/>
              </a:rPr>
              <a:t>)</a:t>
            </a:r>
          </a:p>
        </p:txBody>
      </p:sp>
    </p:spTree>
    <p:extLst>
      <p:ext uri="{BB962C8B-B14F-4D97-AF65-F5344CB8AC3E}">
        <p14:creationId xmlns:p14="http://schemas.microsoft.com/office/powerpoint/2010/main" val="3392946337"/>
      </p:ext>
    </p:extLst>
  </p:cSld>
  <p:clrMapOvr>
    <a:masterClrMapping/>
  </p:clrMapOvr>
</p:sld>
</file>

<file path=ppt/theme/theme1.xml><?xml version="1.0" encoding="utf-8"?>
<a:theme xmlns:a="http://schemas.openxmlformats.org/drawingml/2006/main" name="AAP_slides_final_widescreen">
  <a:themeElements>
    <a:clrScheme name="AAP 1">
      <a:dk1>
        <a:sysClr val="windowText" lastClr="000000"/>
      </a:dk1>
      <a:lt1>
        <a:sysClr val="window" lastClr="FFFFFF"/>
      </a:lt1>
      <a:dk2>
        <a:srgbClr val="00247F"/>
      </a:dk2>
      <a:lt2>
        <a:srgbClr val="FDF5F2"/>
      </a:lt2>
      <a:accent1>
        <a:srgbClr val="00247F"/>
      </a:accent1>
      <a:accent2>
        <a:srgbClr val="1585B9"/>
      </a:accent2>
      <a:accent3>
        <a:srgbClr val="AFE3F5"/>
      </a:accent3>
      <a:accent4>
        <a:srgbClr val="AEC736"/>
      </a:accent4>
      <a:accent5>
        <a:srgbClr val="E9B424"/>
      </a:accent5>
      <a:accent6>
        <a:srgbClr val="D84E19"/>
      </a:accent6>
      <a:hlink>
        <a:srgbClr val="2364D8"/>
      </a:hlink>
      <a:folHlink>
        <a:srgbClr val="7973F5"/>
      </a:folHlink>
    </a:clrScheme>
    <a:fontScheme name="Adjacency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AAP_slides_final_widescreen [Read-Only]" id="{093A0C9F-BE00-4EF7-9107-7BB002F67079}" vid="{A32637A8-D460-40CC-BD27-107927ACA93D}"/>
    </a:ext>
  </a:extLst>
</a:theme>
</file>

<file path=ppt/theme/theme2.xml><?xml version="1.0" encoding="utf-8"?>
<a:theme xmlns:a="http://schemas.openxmlformats.org/drawingml/2006/main" name="2_AAP_slides_final_widescreen">
  <a:themeElements>
    <a:clrScheme name="AAP 1">
      <a:dk1>
        <a:sysClr val="windowText" lastClr="000000"/>
      </a:dk1>
      <a:lt1>
        <a:sysClr val="window" lastClr="FFFFFF"/>
      </a:lt1>
      <a:dk2>
        <a:srgbClr val="00247F"/>
      </a:dk2>
      <a:lt2>
        <a:srgbClr val="FDF5F2"/>
      </a:lt2>
      <a:accent1>
        <a:srgbClr val="00247F"/>
      </a:accent1>
      <a:accent2>
        <a:srgbClr val="1585B9"/>
      </a:accent2>
      <a:accent3>
        <a:srgbClr val="AFE3F5"/>
      </a:accent3>
      <a:accent4>
        <a:srgbClr val="AEC736"/>
      </a:accent4>
      <a:accent5>
        <a:srgbClr val="E9B424"/>
      </a:accent5>
      <a:accent6>
        <a:srgbClr val="D84E19"/>
      </a:accent6>
      <a:hlink>
        <a:srgbClr val="2364D8"/>
      </a:hlink>
      <a:folHlink>
        <a:srgbClr val="7973F5"/>
      </a:folHlink>
    </a:clrScheme>
    <a:fontScheme name="Adjacency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AAP_slides_final_widescreen [Read-Only]" id="{53A4B4B9-6916-4766-9B5F-2ACD616618E2}" vid="{A2971F8C-0275-48DF-8531-D0BA1390CCED}"/>
    </a:ext>
  </a:extLst>
</a:theme>
</file>

<file path=ppt/theme/theme3.xml><?xml version="1.0" encoding="utf-8"?>
<a:theme xmlns:a="http://schemas.openxmlformats.org/drawingml/2006/main" name="3_AAP_slides_final_widescreen">
  <a:themeElements>
    <a:clrScheme name="AAP 1">
      <a:dk1>
        <a:sysClr val="windowText" lastClr="000000"/>
      </a:dk1>
      <a:lt1>
        <a:sysClr val="window" lastClr="FFFFFF"/>
      </a:lt1>
      <a:dk2>
        <a:srgbClr val="00247F"/>
      </a:dk2>
      <a:lt2>
        <a:srgbClr val="FDF5F2"/>
      </a:lt2>
      <a:accent1>
        <a:srgbClr val="00247F"/>
      </a:accent1>
      <a:accent2>
        <a:srgbClr val="1585B9"/>
      </a:accent2>
      <a:accent3>
        <a:srgbClr val="AFE3F5"/>
      </a:accent3>
      <a:accent4>
        <a:srgbClr val="AEC736"/>
      </a:accent4>
      <a:accent5>
        <a:srgbClr val="E9B424"/>
      </a:accent5>
      <a:accent6>
        <a:srgbClr val="D84E19"/>
      </a:accent6>
      <a:hlink>
        <a:srgbClr val="2364D8"/>
      </a:hlink>
      <a:folHlink>
        <a:srgbClr val="7973F5"/>
      </a:folHlink>
    </a:clrScheme>
    <a:fontScheme name="Adjacency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AAP_slides_final_widescreen [Read-Only]" id="{53A4B4B9-6916-4766-9B5F-2ACD616618E2}" vid="{A2971F8C-0275-48DF-8531-D0BA1390CCED}"/>
    </a:ext>
  </a:extLst>
</a:theme>
</file>

<file path=ppt/theme/theme4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3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364D8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2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2364D8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1_AAP_slides_final_widescreen">
  <a:themeElements>
    <a:clrScheme name="AAP 1">
      <a:dk1>
        <a:sysClr val="windowText" lastClr="000000"/>
      </a:dk1>
      <a:lt1>
        <a:sysClr val="window" lastClr="FFFFFF"/>
      </a:lt1>
      <a:dk2>
        <a:srgbClr val="00247F"/>
      </a:dk2>
      <a:lt2>
        <a:srgbClr val="FDF5F2"/>
      </a:lt2>
      <a:accent1>
        <a:srgbClr val="00247F"/>
      </a:accent1>
      <a:accent2>
        <a:srgbClr val="1585B9"/>
      </a:accent2>
      <a:accent3>
        <a:srgbClr val="AFE3F5"/>
      </a:accent3>
      <a:accent4>
        <a:srgbClr val="AEC736"/>
      </a:accent4>
      <a:accent5>
        <a:srgbClr val="E9B424"/>
      </a:accent5>
      <a:accent6>
        <a:srgbClr val="D84E19"/>
      </a:accent6>
      <a:hlink>
        <a:srgbClr val="2364D8"/>
      </a:hlink>
      <a:folHlink>
        <a:srgbClr val="7973F5"/>
      </a:folHlink>
    </a:clrScheme>
    <a:fontScheme name="Adjacency">
      <a:majorFont>
        <a:latin typeface="Cambria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明朝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AAP_slides_final_widescreen [Read-Only]" id="{29DBDACC-6284-46DC-BE09-CF5F3EE2C790}" vid="{28068128-DF21-4D66-A119-2A7F350211EA}"/>
    </a:ext>
  </a:extLst>
</a:theme>
</file>

<file path=ppt/theme/theme8.xml><?xml version="1.0" encoding="utf-8"?>
<a:theme xmlns:a="http://schemas.openxmlformats.org/drawingml/2006/main" name="4_AAP_slides_final_widescreen">
  <a:themeElements>
    <a:clrScheme name="AAP 1">
      <a:dk1>
        <a:sysClr val="windowText" lastClr="000000"/>
      </a:dk1>
      <a:lt1>
        <a:sysClr val="window" lastClr="FFFFFF"/>
      </a:lt1>
      <a:dk2>
        <a:srgbClr val="00247F"/>
      </a:dk2>
      <a:lt2>
        <a:srgbClr val="FDF5F2"/>
      </a:lt2>
      <a:accent1>
        <a:srgbClr val="00247F"/>
      </a:accent1>
      <a:accent2>
        <a:srgbClr val="1585B9"/>
      </a:accent2>
      <a:accent3>
        <a:srgbClr val="AFE3F5"/>
      </a:accent3>
      <a:accent4>
        <a:srgbClr val="AEC736"/>
      </a:accent4>
      <a:accent5>
        <a:srgbClr val="E9B424"/>
      </a:accent5>
      <a:accent6>
        <a:srgbClr val="D84E19"/>
      </a:accent6>
      <a:hlink>
        <a:srgbClr val="2364D8"/>
      </a:hlink>
      <a:folHlink>
        <a:srgbClr val="7973F5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AAP_slides_final_widescreen [Read-Only]" id="{093A0C9F-BE00-4EF7-9107-7BB002F67079}" vid="{A32637A8-D460-40CC-BD27-107927ACA93D}"/>
    </a:ext>
  </a:extLst>
</a:theme>
</file>

<file path=ppt/theme/theme9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Office">
    <a:majorFont>
      <a:latin typeface="Calibri Light" panose="020F0302020204030204"/>
      <a:ea typeface=""/>
      <a:cs typeface=""/>
      <a:font script="Jpan" typeface="ＭＳ 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Angsana New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明朝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Cordia New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152FBB7F2296945BF03CAD5D41A6A1E" ma:contentTypeVersion="12" ma:contentTypeDescription="Create a new document." ma:contentTypeScope="" ma:versionID="a608767a304a846182653fb73af3d9bf">
  <xsd:schema xmlns:xsd="http://www.w3.org/2001/XMLSchema" xmlns:xs="http://www.w3.org/2001/XMLSchema" xmlns:p="http://schemas.microsoft.com/office/2006/metadata/properties" xmlns:ns2="9de26db2-8f74-467a-b098-607b68b0f47a" xmlns:ns3="9a40f852-b2ce-4abd-b4ea-fd59f9919b84" targetNamespace="http://schemas.microsoft.com/office/2006/metadata/properties" ma:root="true" ma:fieldsID="0fb92a3801eb99a9426b153869f99fe2" ns2:_="" ns3:_="">
    <xsd:import namespace="9de26db2-8f74-467a-b098-607b68b0f47a"/>
    <xsd:import namespace="9a40f852-b2ce-4abd-b4ea-fd59f9919b84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Tags" minOccurs="0"/>
                <xsd:element ref="ns2:MediaServiceDateTaken" minOccurs="0"/>
                <xsd:element ref="ns2:MediaServiceOCR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ServiceGenerationTime" minOccurs="0"/>
                <xsd:element ref="ns2:MediaServiceEventHashCode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de26db2-8f74-467a-b098-607b68b0f47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0" nillable="true" ma:displayName="Tags" ma:internalName="MediaServiceAutoTags" ma:readOnly="true">
      <xsd:simpleType>
        <xsd:restriction base="dms:Text"/>
      </xsd:simpleType>
    </xsd:element>
    <xsd:element name="MediaServiceDateTaken" ma:index="11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2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Location" ma:index="13" nillable="true" ma:displayName="Location" ma:internalName="MediaServiceLocation" ma:readOnly="true">
      <xsd:simpleType>
        <xsd:restriction base="dms:Text"/>
      </xsd:simpleType>
    </xsd:element>
    <xsd:element name="MediaServiceGenerationTime" ma:index="16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7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AutoKeyPoints" ma:index="18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9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a40f852-b2ce-4abd-b4ea-fd59f9919b84" elementFormDefault="qualified">
    <xsd:import namespace="http://schemas.microsoft.com/office/2006/documentManagement/types"/>
    <xsd:import namespace="http://schemas.microsoft.com/office/infopath/2007/PartnerControls"/>
    <xsd:element name="SharedWithUsers" ma:index="14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5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16BAF79E-91EF-48F1-AFC5-30B9A322CDFD}"/>
</file>

<file path=customXml/itemProps2.xml><?xml version="1.0" encoding="utf-8"?>
<ds:datastoreItem xmlns:ds="http://schemas.openxmlformats.org/officeDocument/2006/customXml" ds:itemID="{0B1DE51A-4784-4557-97B3-B41164F177FB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02BF3052-6C8B-4255-9AF7-18A0FCDC7595}">
  <ds:schemaRefs>
    <ds:schemaRef ds:uri="http://schemas.microsoft.com/office/2006/metadata/properties"/>
    <ds:schemaRef ds:uri="http://schemas.microsoft.com/office/infopath/2007/PartnerControl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2144</TotalTime>
  <Words>1194</Words>
  <Application>Microsoft Office PowerPoint</Application>
  <PresentationFormat>Widescreen</PresentationFormat>
  <Paragraphs>139</Paragraphs>
  <Slides>26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8</vt:i4>
      </vt:variant>
      <vt:variant>
        <vt:lpstr>Slide Titles</vt:lpstr>
      </vt:variant>
      <vt:variant>
        <vt:i4>26</vt:i4>
      </vt:variant>
    </vt:vector>
  </HeadingPairs>
  <TitlesOfParts>
    <vt:vector size="42" baseType="lpstr">
      <vt:lpstr>Arial</vt:lpstr>
      <vt:lpstr>Calibri</vt:lpstr>
      <vt:lpstr>Calibri (Body)</vt:lpstr>
      <vt:lpstr>Calibri Light</vt:lpstr>
      <vt:lpstr>Cambria</vt:lpstr>
      <vt:lpstr>Georgia</vt:lpstr>
      <vt:lpstr>Lucida Grande</vt:lpstr>
      <vt:lpstr>Wingdings</vt:lpstr>
      <vt:lpstr>AAP_slides_final_widescreen</vt:lpstr>
      <vt:lpstr>2_AAP_slides_final_widescreen</vt:lpstr>
      <vt:lpstr>3_AAP_slides_final_widescreen</vt:lpstr>
      <vt:lpstr>1_Office Theme</vt:lpstr>
      <vt:lpstr>3_Office Theme</vt:lpstr>
      <vt:lpstr>2_Office Theme</vt:lpstr>
      <vt:lpstr>1_AAP_slides_final_widescreen</vt:lpstr>
      <vt:lpstr>4_AAP_slides_final_widescreen</vt:lpstr>
      <vt:lpstr>Overview of National Trends for Pediatricians and Patients   From: American Academy of Pediatrics Research  February 2020</vt:lpstr>
      <vt:lpstr>Who are US Children? </vt:lpstr>
      <vt:lpstr>Overview of Key Trends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Who are US Pediatricians? </vt:lpstr>
      <vt:lpstr>Overview of Key Trends</vt:lpstr>
      <vt:lpstr>PowerPoint Presentation</vt:lpstr>
      <vt:lpstr>% Female: Top 12 Specialties </vt:lpstr>
      <vt:lpstr>PowerPoint Presentation</vt:lpstr>
      <vt:lpstr>PowerPoint Presentation</vt:lpstr>
      <vt:lpstr>PowerPoint Presentation</vt:lpstr>
      <vt:lpstr>Percentage of graduating pediatric residents whose future clinical practice goal is primary care</vt:lpstr>
      <vt:lpstr>PowerPoint Presentation</vt:lpstr>
      <vt:lpstr>PowerPoint Presentation</vt:lpstr>
      <vt:lpstr>% of Graduating Pediatric Residents Who Report They Would Choose a Categorical Pediatric Residency Again</vt:lpstr>
      <vt:lpstr>Satisfaction with Career as a Pediatrician:  Member Views 1987 &amp; 2018</vt:lpstr>
      <vt:lpstr>PowerPoint Presentation</vt:lpstr>
      <vt:lpstr>Reflections? Questions?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Olson, Lynn</dc:creator>
  <cp:lastModifiedBy>Edwards, Anne</cp:lastModifiedBy>
  <cp:revision>42</cp:revision>
  <dcterms:created xsi:type="dcterms:W3CDTF">2019-07-01T22:08:20Z</dcterms:created>
  <dcterms:modified xsi:type="dcterms:W3CDTF">2020-02-17T19:10:14Z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0x0101006152FBB7F2296945BF03CAD5D41A6A1E</vt:lpwstr>
  </property>
</Properties>
</file>