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comment1.xml" ContentType="application/vnd.openxmlformats-officedocument.presentationml.comments+xml"/>
  <Override PartName="/ppt/notesSlides/notesSlide28.xml" ContentType="application/vnd.openxmlformats-officedocument.presentationml.notesSlide+xml"/>
  <Override PartName="/ppt/comments/comment2.xml" ContentType="application/vnd.openxmlformats-officedocument.presentationml.comments+xml"/>
  <Override PartName="/ppt/notesSlides/notesSlide29.xml" ContentType="application/vnd.openxmlformats-officedocument.presentationml.notesSlide+xml"/>
  <Override PartName="/ppt/comments/comment3.xml" ContentType="application/vnd.openxmlformats-officedocument.presentationml.comments+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1.xml" ContentType="application/vnd.openxmlformats-officedocument.presentationml.notesSlide+xml"/>
  <Override PartName="/ppt/comments/comment4.xml" ContentType="application/vnd.openxmlformats-officedocument.presentationml.comment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5.xml" ContentType="application/vnd.openxmlformats-officedocument.presentationml.notesSlide+xml"/>
  <Override PartName="/ppt/charts/chart12.xml" ContentType="application/vnd.openxmlformats-officedocument.drawingml.chart+xml"/>
  <Override PartName="/ppt/theme/themeOverride1.xml" ContentType="application/vnd.openxmlformats-officedocument.themeOverride+xml"/>
  <Override PartName="/ppt/notesSlides/notesSlide36.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7.xml" ContentType="application/vnd.openxmlformats-officedocument.presentationml.notesSlide+xml"/>
  <Override PartName="/ppt/charts/chart14.xml" ContentType="application/vnd.openxmlformats-officedocument.drawingml.chart+xml"/>
  <Override PartName="/ppt/theme/themeOverride2.xml" ContentType="application/vnd.openxmlformats-officedocument.themeOverr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45.xml" ContentType="application/vnd.openxmlformats-officedocument.presentationml.notesSl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46.xml" ContentType="application/vnd.openxmlformats-officedocument.presentationml.notesSlid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18.xml" ContentType="application/vnd.openxmlformats-officedocument.drawingml.chart+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 id="2147483681" r:id="rId5"/>
    <p:sldMasterId id="2147483699" r:id="rId6"/>
    <p:sldMasterId id="2147483723" r:id="rId7"/>
    <p:sldMasterId id="2147483735" r:id="rId8"/>
    <p:sldMasterId id="2147483756" r:id="rId9"/>
    <p:sldMasterId id="2147483768" r:id="rId10"/>
    <p:sldMasterId id="2147483785" r:id="rId11"/>
  </p:sldMasterIdLst>
  <p:notesMasterIdLst>
    <p:notesMasterId r:id="rId160"/>
  </p:notesMasterIdLst>
  <p:handoutMasterIdLst>
    <p:handoutMasterId r:id="rId161"/>
  </p:handoutMasterIdLst>
  <p:sldIdLst>
    <p:sldId id="1386" r:id="rId12"/>
    <p:sldId id="1281" r:id="rId13"/>
    <p:sldId id="1264" r:id="rId14"/>
    <p:sldId id="1387" r:id="rId15"/>
    <p:sldId id="1279" r:id="rId16"/>
    <p:sldId id="1268" r:id="rId17"/>
    <p:sldId id="1282" r:id="rId18"/>
    <p:sldId id="1280" r:id="rId19"/>
    <p:sldId id="1285" r:id="rId20"/>
    <p:sldId id="1231" r:id="rId21"/>
    <p:sldId id="1305" r:id="rId22"/>
    <p:sldId id="1306" r:id="rId23"/>
    <p:sldId id="1288" r:id="rId24"/>
    <p:sldId id="1287" r:id="rId25"/>
    <p:sldId id="1289" r:id="rId26"/>
    <p:sldId id="1291" r:id="rId27"/>
    <p:sldId id="1292" r:id="rId28"/>
    <p:sldId id="1293" r:id="rId29"/>
    <p:sldId id="1295" r:id="rId30"/>
    <p:sldId id="1303" r:id="rId31"/>
    <p:sldId id="1381" r:id="rId32"/>
    <p:sldId id="281" r:id="rId33"/>
    <p:sldId id="350" r:id="rId34"/>
    <p:sldId id="351" r:id="rId35"/>
    <p:sldId id="352" r:id="rId36"/>
    <p:sldId id="359" r:id="rId37"/>
    <p:sldId id="354" r:id="rId38"/>
    <p:sldId id="355" r:id="rId39"/>
    <p:sldId id="358" r:id="rId40"/>
    <p:sldId id="357" r:id="rId41"/>
    <p:sldId id="373" r:id="rId42"/>
    <p:sldId id="338" r:id="rId43"/>
    <p:sldId id="360" r:id="rId44"/>
    <p:sldId id="361" r:id="rId45"/>
    <p:sldId id="362" r:id="rId46"/>
    <p:sldId id="367" r:id="rId47"/>
    <p:sldId id="366" r:id="rId48"/>
    <p:sldId id="365" r:id="rId49"/>
    <p:sldId id="369" r:id="rId50"/>
    <p:sldId id="371" r:id="rId51"/>
    <p:sldId id="372" r:id="rId52"/>
    <p:sldId id="370" r:id="rId53"/>
    <p:sldId id="374" r:id="rId54"/>
    <p:sldId id="375" r:id="rId55"/>
    <p:sldId id="333" r:id="rId56"/>
    <p:sldId id="1298" r:id="rId57"/>
    <p:sldId id="1402" r:id="rId58"/>
    <p:sldId id="1403" r:id="rId59"/>
    <p:sldId id="1404" r:id="rId60"/>
    <p:sldId id="1405" r:id="rId61"/>
    <p:sldId id="1406" r:id="rId62"/>
    <p:sldId id="1407" r:id="rId63"/>
    <p:sldId id="1408" r:id="rId64"/>
    <p:sldId id="1409" r:id="rId65"/>
    <p:sldId id="1191" r:id="rId66"/>
    <p:sldId id="1352" r:id="rId67"/>
    <p:sldId id="1354" r:id="rId68"/>
    <p:sldId id="1355" r:id="rId69"/>
    <p:sldId id="1356" r:id="rId70"/>
    <p:sldId id="1357" r:id="rId71"/>
    <p:sldId id="1358" r:id="rId72"/>
    <p:sldId id="1193" r:id="rId73"/>
    <p:sldId id="1192" r:id="rId74"/>
    <p:sldId id="1345" r:id="rId75"/>
    <p:sldId id="1346" r:id="rId76"/>
    <p:sldId id="1347" r:id="rId77"/>
    <p:sldId id="1349" r:id="rId78"/>
    <p:sldId id="1350" r:id="rId79"/>
    <p:sldId id="1351" r:id="rId80"/>
    <p:sldId id="1410" r:id="rId81"/>
    <p:sldId id="617" r:id="rId82"/>
    <p:sldId id="616" r:id="rId83"/>
    <p:sldId id="1411" r:id="rId84"/>
    <p:sldId id="1348" r:id="rId85"/>
    <p:sldId id="1359" r:id="rId86"/>
    <p:sldId id="1412" r:id="rId87"/>
    <p:sldId id="1413" r:id="rId88"/>
    <p:sldId id="1414" r:id="rId89"/>
    <p:sldId id="1415" r:id="rId90"/>
    <p:sldId id="1416" r:id="rId91"/>
    <p:sldId id="1417" r:id="rId92"/>
    <p:sldId id="1418" r:id="rId93"/>
    <p:sldId id="1419" r:id="rId94"/>
    <p:sldId id="1420" r:id="rId95"/>
    <p:sldId id="1421" r:id="rId96"/>
    <p:sldId id="1422" r:id="rId97"/>
    <p:sldId id="1423" r:id="rId98"/>
    <p:sldId id="1424" r:id="rId99"/>
    <p:sldId id="1425" r:id="rId100"/>
    <p:sldId id="1426" r:id="rId101"/>
    <p:sldId id="1427" r:id="rId102"/>
    <p:sldId id="1428" r:id="rId103"/>
    <p:sldId id="1429" r:id="rId104"/>
    <p:sldId id="1430" r:id="rId105"/>
    <p:sldId id="1431" r:id="rId106"/>
    <p:sldId id="1432" r:id="rId107"/>
    <p:sldId id="1433" r:id="rId108"/>
    <p:sldId id="1434" r:id="rId109"/>
    <p:sldId id="1435" r:id="rId110"/>
    <p:sldId id="1436" r:id="rId111"/>
    <p:sldId id="1437" r:id="rId112"/>
    <p:sldId id="1438" r:id="rId113"/>
    <p:sldId id="1439" r:id="rId114"/>
    <p:sldId id="1440" r:id="rId115"/>
    <p:sldId id="1441" r:id="rId116"/>
    <p:sldId id="1442" r:id="rId117"/>
    <p:sldId id="1444" r:id="rId118"/>
    <p:sldId id="339" r:id="rId119"/>
    <p:sldId id="1363" r:id="rId120"/>
    <p:sldId id="340" r:id="rId121"/>
    <p:sldId id="1367" r:id="rId122"/>
    <p:sldId id="1368" r:id="rId123"/>
    <p:sldId id="1372" r:id="rId124"/>
    <p:sldId id="1369" r:id="rId125"/>
    <p:sldId id="1371" r:id="rId126"/>
    <p:sldId id="1370" r:id="rId127"/>
    <p:sldId id="258" r:id="rId128"/>
    <p:sldId id="1373" r:id="rId129"/>
    <p:sldId id="1365" r:id="rId130"/>
    <p:sldId id="1366" r:id="rId131"/>
    <p:sldId id="1364" r:id="rId132"/>
    <p:sldId id="1374" r:id="rId133"/>
    <p:sldId id="1376" r:id="rId134"/>
    <p:sldId id="1375" r:id="rId135"/>
    <p:sldId id="1377" r:id="rId136"/>
    <p:sldId id="1362" r:id="rId137"/>
    <p:sldId id="1378" r:id="rId138"/>
    <p:sldId id="1445" r:id="rId139"/>
    <p:sldId id="264" r:id="rId140"/>
    <p:sldId id="257" r:id="rId141"/>
    <p:sldId id="265" r:id="rId142"/>
    <p:sldId id="261" r:id="rId143"/>
    <p:sldId id="266" r:id="rId144"/>
    <p:sldId id="1379" r:id="rId145"/>
    <p:sldId id="259" r:id="rId146"/>
    <p:sldId id="262" r:id="rId147"/>
    <p:sldId id="267" r:id="rId148"/>
    <p:sldId id="260" r:id="rId149"/>
    <p:sldId id="263" r:id="rId150"/>
    <p:sldId id="268" r:id="rId151"/>
    <p:sldId id="269" r:id="rId152"/>
    <p:sldId id="1380" r:id="rId153"/>
    <p:sldId id="1446" r:id="rId154"/>
    <p:sldId id="1273" r:id="rId155"/>
    <p:sldId id="1302" r:id="rId156"/>
    <p:sldId id="1388" r:id="rId157"/>
    <p:sldId id="1301" r:id="rId158"/>
    <p:sldId id="1284" r:id="rId15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am Turner" initials="AT" lastIdx="4" clrIdx="0">
    <p:extLst>
      <p:ext uri="{19B8F6BF-5375-455C-9EA6-DF929625EA0E}">
        <p15:presenceInfo xmlns:p15="http://schemas.microsoft.com/office/powerpoint/2012/main" userId="S::aturner@abpeds.org::4b5f2128-6744-4dfd-a24d-500a25c19249" providerId="AD"/>
      </p:ext>
    </p:extLst>
  </p:cmAuthor>
  <p:cmAuthor id="2" name="Barnard, John" initials="BJ" lastIdx="1" clrIdx="1">
    <p:extLst>
      <p:ext uri="{19B8F6BF-5375-455C-9EA6-DF929625EA0E}">
        <p15:presenceInfo xmlns:p15="http://schemas.microsoft.com/office/powerpoint/2012/main" userId="S::John.Barnard@nationwidechildrens.org::fdfcbea8-8583-478e-9871-d269e20bcc83" providerId="AD"/>
      </p:ext>
    </p:extLst>
  </p:cmAuthor>
  <p:cmAuthor id="3" name="Orr, Colin James" initials="OJ" lastIdx="2" clrIdx="2">
    <p:extLst>
      <p:ext uri="{19B8F6BF-5375-455C-9EA6-DF929625EA0E}">
        <p15:presenceInfo xmlns:p15="http://schemas.microsoft.com/office/powerpoint/2012/main" userId="S::cjo1@ad.unc.edu::d026e65d-b174-4d47-a892-b8d2700d4ba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4EDC51-E0AC-7BAC-466F-97049E31FA1D}" v="5" dt="2020-11-13T13:57:06.017"/>
    <p1510:client id="{31740E4A-2D5F-EE5C-A213-0C43A330852D}" v="90" dt="2020-10-23T17:05:24.639"/>
    <p1510:client id="{389F207B-10AD-4FD6-9A97-C39B8883DFBC}" v="264" dt="2020-10-23T20:13:30.192"/>
    <p1510:client id="{70886EAF-F5A5-4E50-B1DF-ECEAF75F24D3}" v="229" dt="2020-10-23T17:17:02.335"/>
    <p1510:client id="{A80C7BE2-12F8-F8E7-5CD7-B37F11C67D3D}" v="2378" dt="2020-10-23T17:09:48.9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1037" y="3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6.xml"/><Relationship Id="rId21" Type="http://schemas.openxmlformats.org/officeDocument/2006/relationships/slide" Target="slides/slide10.xml"/><Relationship Id="rId42" Type="http://schemas.openxmlformats.org/officeDocument/2006/relationships/slide" Target="slides/slide31.xml"/><Relationship Id="rId63" Type="http://schemas.openxmlformats.org/officeDocument/2006/relationships/slide" Target="slides/slide52.xml"/><Relationship Id="rId84" Type="http://schemas.openxmlformats.org/officeDocument/2006/relationships/slide" Target="slides/slide73.xml"/><Relationship Id="rId138" Type="http://schemas.openxmlformats.org/officeDocument/2006/relationships/slide" Target="slides/slide127.xml"/><Relationship Id="rId159" Type="http://schemas.openxmlformats.org/officeDocument/2006/relationships/slide" Target="slides/slide148.xml"/><Relationship Id="rId107" Type="http://schemas.openxmlformats.org/officeDocument/2006/relationships/slide" Target="slides/slide96.xml"/><Relationship Id="rId11" Type="http://schemas.openxmlformats.org/officeDocument/2006/relationships/slideMaster" Target="slideMasters/slideMaster8.xml"/><Relationship Id="rId32" Type="http://schemas.openxmlformats.org/officeDocument/2006/relationships/slide" Target="slides/slide21.xml"/><Relationship Id="rId53" Type="http://schemas.openxmlformats.org/officeDocument/2006/relationships/slide" Target="slides/slide42.xml"/><Relationship Id="rId74" Type="http://schemas.openxmlformats.org/officeDocument/2006/relationships/slide" Target="slides/slide63.xml"/><Relationship Id="rId128" Type="http://schemas.openxmlformats.org/officeDocument/2006/relationships/slide" Target="slides/slide117.xml"/><Relationship Id="rId149" Type="http://schemas.openxmlformats.org/officeDocument/2006/relationships/slide" Target="slides/slide138.xml"/><Relationship Id="rId5" Type="http://schemas.openxmlformats.org/officeDocument/2006/relationships/slideMaster" Target="slideMasters/slideMaster2.xml"/><Relationship Id="rId95" Type="http://schemas.openxmlformats.org/officeDocument/2006/relationships/slide" Target="slides/slide84.xml"/><Relationship Id="rId160" Type="http://schemas.openxmlformats.org/officeDocument/2006/relationships/notesMaster" Target="notesMasters/notesMaster1.xml"/><Relationship Id="rId22" Type="http://schemas.openxmlformats.org/officeDocument/2006/relationships/slide" Target="slides/slide11.xml"/><Relationship Id="rId43" Type="http://schemas.openxmlformats.org/officeDocument/2006/relationships/slide" Target="slides/slide32.xml"/><Relationship Id="rId64" Type="http://schemas.openxmlformats.org/officeDocument/2006/relationships/slide" Target="slides/slide53.xml"/><Relationship Id="rId118" Type="http://schemas.openxmlformats.org/officeDocument/2006/relationships/slide" Target="slides/slide107.xml"/><Relationship Id="rId139" Type="http://schemas.openxmlformats.org/officeDocument/2006/relationships/slide" Target="slides/slide128.xml"/><Relationship Id="rId85" Type="http://schemas.openxmlformats.org/officeDocument/2006/relationships/slide" Target="slides/slide74.xml"/><Relationship Id="rId150" Type="http://schemas.openxmlformats.org/officeDocument/2006/relationships/slide" Target="slides/slide139.xml"/><Relationship Id="rId12" Type="http://schemas.openxmlformats.org/officeDocument/2006/relationships/slide" Target="slides/slide1.xml"/><Relationship Id="rId17" Type="http://schemas.openxmlformats.org/officeDocument/2006/relationships/slide" Target="slides/slide6.xml"/><Relationship Id="rId33" Type="http://schemas.openxmlformats.org/officeDocument/2006/relationships/slide" Target="slides/slide22.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08" Type="http://schemas.openxmlformats.org/officeDocument/2006/relationships/slide" Target="slides/slide97.xml"/><Relationship Id="rId124" Type="http://schemas.openxmlformats.org/officeDocument/2006/relationships/slide" Target="slides/slide113.xml"/><Relationship Id="rId129" Type="http://schemas.openxmlformats.org/officeDocument/2006/relationships/slide" Target="slides/slide118.xml"/><Relationship Id="rId54" Type="http://schemas.openxmlformats.org/officeDocument/2006/relationships/slide" Target="slides/slide43.xml"/><Relationship Id="rId70" Type="http://schemas.openxmlformats.org/officeDocument/2006/relationships/slide" Target="slides/slide59.xml"/><Relationship Id="rId75" Type="http://schemas.openxmlformats.org/officeDocument/2006/relationships/slide" Target="slides/slide64.xml"/><Relationship Id="rId91" Type="http://schemas.openxmlformats.org/officeDocument/2006/relationships/slide" Target="slides/slide80.xml"/><Relationship Id="rId96" Type="http://schemas.openxmlformats.org/officeDocument/2006/relationships/slide" Target="slides/slide85.xml"/><Relationship Id="rId140" Type="http://schemas.openxmlformats.org/officeDocument/2006/relationships/slide" Target="slides/slide129.xml"/><Relationship Id="rId145" Type="http://schemas.openxmlformats.org/officeDocument/2006/relationships/slide" Target="slides/slide134.xml"/><Relationship Id="rId161" Type="http://schemas.openxmlformats.org/officeDocument/2006/relationships/handoutMaster" Target="handoutMasters/handoutMaster1.xml"/><Relationship Id="rId16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2.xml"/><Relationship Id="rId28" Type="http://schemas.openxmlformats.org/officeDocument/2006/relationships/slide" Target="slides/slide17.xml"/><Relationship Id="rId49" Type="http://schemas.openxmlformats.org/officeDocument/2006/relationships/slide" Target="slides/slide38.xml"/><Relationship Id="rId114" Type="http://schemas.openxmlformats.org/officeDocument/2006/relationships/slide" Target="slides/slide103.xml"/><Relationship Id="rId119" Type="http://schemas.openxmlformats.org/officeDocument/2006/relationships/slide" Target="slides/slide108.xml"/><Relationship Id="rId44" Type="http://schemas.openxmlformats.org/officeDocument/2006/relationships/slide" Target="slides/slide33.xml"/><Relationship Id="rId60" Type="http://schemas.openxmlformats.org/officeDocument/2006/relationships/slide" Target="slides/slide49.xml"/><Relationship Id="rId65" Type="http://schemas.openxmlformats.org/officeDocument/2006/relationships/slide" Target="slides/slide54.xml"/><Relationship Id="rId81" Type="http://schemas.openxmlformats.org/officeDocument/2006/relationships/slide" Target="slides/slide70.xml"/><Relationship Id="rId86" Type="http://schemas.openxmlformats.org/officeDocument/2006/relationships/slide" Target="slides/slide75.xml"/><Relationship Id="rId130" Type="http://schemas.openxmlformats.org/officeDocument/2006/relationships/slide" Target="slides/slide119.xml"/><Relationship Id="rId135" Type="http://schemas.openxmlformats.org/officeDocument/2006/relationships/slide" Target="slides/slide124.xml"/><Relationship Id="rId151" Type="http://schemas.openxmlformats.org/officeDocument/2006/relationships/slide" Target="slides/slide140.xml"/><Relationship Id="rId156" Type="http://schemas.openxmlformats.org/officeDocument/2006/relationships/slide" Target="slides/slide145.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109" Type="http://schemas.openxmlformats.org/officeDocument/2006/relationships/slide" Target="slides/slide9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04" Type="http://schemas.openxmlformats.org/officeDocument/2006/relationships/slide" Target="slides/slide93.xml"/><Relationship Id="rId120" Type="http://schemas.openxmlformats.org/officeDocument/2006/relationships/slide" Target="slides/slide109.xml"/><Relationship Id="rId125" Type="http://schemas.openxmlformats.org/officeDocument/2006/relationships/slide" Target="slides/slide114.xml"/><Relationship Id="rId141" Type="http://schemas.openxmlformats.org/officeDocument/2006/relationships/slide" Target="slides/slide130.xml"/><Relationship Id="rId146" Type="http://schemas.openxmlformats.org/officeDocument/2006/relationships/slide" Target="slides/slide135.xml"/><Relationship Id="rId167" Type="http://schemas.microsoft.com/office/2016/11/relationships/changesInfo" Target="changesInfos/changesInfo1.xml"/><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162"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slide" Target="slides/slide99.xml"/><Relationship Id="rId115" Type="http://schemas.openxmlformats.org/officeDocument/2006/relationships/slide" Target="slides/slide104.xml"/><Relationship Id="rId131" Type="http://schemas.openxmlformats.org/officeDocument/2006/relationships/slide" Target="slides/slide120.xml"/><Relationship Id="rId136" Type="http://schemas.openxmlformats.org/officeDocument/2006/relationships/slide" Target="slides/slide125.xml"/><Relationship Id="rId157" Type="http://schemas.openxmlformats.org/officeDocument/2006/relationships/slide" Target="slides/slide146.xml"/><Relationship Id="rId61" Type="http://schemas.openxmlformats.org/officeDocument/2006/relationships/slide" Target="slides/slide50.xml"/><Relationship Id="rId82" Type="http://schemas.openxmlformats.org/officeDocument/2006/relationships/slide" Target="slides/slide71.xml"/><Relationship Id="rId152" Type="http://schemas.openxmlformats.org/officeDocument/2006/relationships/slide" Target="slides/slide14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105" Type="http://schemas.openxmlformats.org/officeDocument/2006/relationships/slide" Target="slides/slide94.xml"/><Relationship Id="rId126" Type="http://schemas.openxmlformats.org/officeDocument/2006/relationships/slide" Target="slides/slide115.xml"/><Relationship Id="rId147" Type="http://schemas.openxmlformats.org/officeDocument/2006/relationships/slide" Target="slides/slide136.xml"/><Relationship Id="rId168"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slide" Target="slides/slide87.xml"/><Relationship Id="rId121" Type="http://schemas.openxmlformats.org/officeDocument/2006/relationships/slide" Target="slides/slide110.xml"/><Relationship Id="rId142" Type="http://schemas.openxmlformats.org/officeDocument/2006/relationships/slide" Target="slides/slide131.xml"/><Relationship Id="rId163"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116" Type="http://schemas.openxmlformats.org/officeDocument/2006/relationships/slide" Target="slides/slide105.xml"/><Relationship Id="rId137" Type="http://schemas.openxmlformats.org/officeDocument/2006/relationships/slide" Target="slides/slide126.xml"/><Relationship Id="rId158" Type="http://schemas.openxmlformats.org/officeDocument/2006/relationships/slide" Target="slides/slide147.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88" Type="http://schemas.openxmlformats.org/officeDocument/2006/relationships/slide" Target="slides/slide77.xml"/><Relationship Id="rId111" Type="http://schemas.openxmlformats.org/officeDocument/2006/relationships/slide" Target="slides/slide100.xml"/><Relationship Id="rId132" Type="http://schemas.openxmlformats.org/officeDocument/2006/relationships/slide" Target="slides/slide121.xml"/><Relationship Id="rId153" Type="http://schemas.openxmlformats.org/officeDocument/2006/relationships/slide" Target="slides/slide142.xml"/><Relationship Id="rId15" Type="http://schemas.openxmlformats.org/officeDocument/2006/relationships/slide" Target="slides/slide4.xml"/><Relationship Id="rId36" Type="http://schemas.openxmlformats.org/officeDocument/2006/relationships/slide" Target="slides/slide25.xml"/><Relationship Id="rId57" Type="http://schemas.openxmlformats.org/officeDocument/2006/relationships/slide" Target="slides/slide46.xml"/><Relationship Id="rId106" Type="http://schemas.openxmlformats.org/officeDocument/2006/relationships/slide" Target="slides/slide95.xml"/><Relationship Id="rId127" Type="http://schemas.openxmlformats.org/officeDocument/2006/relationships/slide" Target="slides/slide116.xml"/><Relationship Id="rId10" Type="http://schemas.openxmlformats.org/officeDocument/2006/relationships/slideMaster" Target="slideMasters/slideMaster7.xml"/><Relationship Id="rId31" Type="http://schemas.openxmlformats.org/officeDocument/2006/relationships/slide" Target="slides/slide20.xml"/><Relationship Id="rId52" Type="http://schemas.openxmlformats.org/officeDocument/2006/relationships/slide" Target="slides/slide41.xml"/><Relationship Id="rId73" Type="http://schemas.openxmlformats.org/officeDocument/2006/relationships/slide" Target="slides/slide62.xml"/><Relationship Id="rId78" Type="http://schemas.openxmlformats.org/officeDocument/2006/relationships/slide" Target="slides/slide67.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122" Type="http://schemas.openxmlformats.org/officeDocument/2006/relationships/slide" Target="slides/slide111.xml"/><Relationship Id="rId143" Type="http://schemas.openxmlformats.org/officeDocument/2006/relationships/slide" Target="slides/slide132.xml"/><Relationship Id="rId148" Type="http://schemas.openxmlformats.org/officeDocument/2006/relationships/slide" Target="slides/slide137.xml"/><Relationship Id="rId16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5.xml"/><Relationship Id="rId47" Type="http://schemas.openxmlformats.org/officeDocument/2006/relationships/slide" Target="slides/slide36.xml"/><Relationship Id="rId68" Type="http://schemas.openxmlformats.org/officeDocument/2006/relationships/slide" Target="slides/slide57.xml"/><Relationship Id="rId89" Type="http://schemas.openxmlformats.org/officeDocument/2006/relationships/slide" Target="slides/slide78.xml"/><Relationship Id="rId112" Type="http://schemas.openxmlformats.org/officeDocument/2006/relationships/slide" Target="slides/slide101.xml"/><Relationship Id="rId133" Type="http://schemas.openxmlformats.org/officeDocument/2006/relationships/slide" Target="slides/slide122.xml"/><Relationship Id="rId154" Type="http://schemas.openxmlformats.org/officeDocument/2006/relationships/slide" Target="slides/slide143.xml"/><Relationship Id="rId16" Type="http://schemas.openxmlformats.org/officeDocument/2006/relationships/slide" Target="slides/slide5.xml"/><Relationship Id="rId37" Type="http://schemas.openxmlformats.org/officeDocument/2006/relationships/slide" Target="slides/slide26.xml"/><Relationship Id="rId58" Type="http://schemas.openxmlformats.org/officeDocument/2006/relationships/slide" Target="slides/slide47.xml"/><Relationship Id="rId79" Type="http://schemas.openxmlformats.org/officeDocument/2006/relationships/slide" Target="slides/slide68.xml"/><Relationship Id="rId102" Type="http://schemas.openxmlformats.org/officeDocument/2006/relationships/slide" Target="slides/slide91.xml"/><Relationship Id="rId123" Type="http://schemas.openxmlformats.org/officeDocument/2006/relationships/slide" Target="slides/slide112.xml"/><Relationship Id="rId144" Type="http://schemas.openxmlformats.org/officeDocument/2006/relationships/slide" Target="slides/slide133.xml"/><Relationship Id="rId90" Type="http://schemas.openxmlformats.org/officeDocument/2006/relationships/slide" Target="slides/slide79.xml"/><Relationship Id="rId165" Type="http://schemas.openxmlformats.org/officeDocument/2006/relationships/theme" Target="theme/theme1.xml"/><Relationship Id="rId27" Type="http://schemas.openxmlformats.org/officeDocument/2006/relationships/slide" Target="slides/slide16.xml"/><Relationship Id="rId48" Type="http://schemas.openxmlformats.org/officeDocument/2006/relationships/slide" Target="slides/slide37.xml"/><Relationship Id="rId69" Type="http://schemas.openxmlformats.org/officeDocument/2006/relationships/slide" Target="slides/slide58.xml"/><Relationship Id="rId113" Type="http://schemas.openxmlformats.org/officeDocument/2006/relationships/slide" Target="slides/slide102.xml"/><Relationship Id="rId134" Type="http://schemas.openxmlformats.org/officeDocument/2006/relationships/slide" Target="slides/slide123.xml"/><Relationship Id="rId80" Type="http://schemas.openxmlformats.org/officeDocument/2006/relationships/slide" Target="slides/slide69.xml"/><Relationship Id="rId155" Type="http://schemas.openxmlformats.org/officeDocument/2006/relationships/slide" Target="slides/slide14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Degnon" userId="e25365a2-2e2a-4953-a5af-fef58d7da204" providerId="ADAL" clId="{389F207B-10AD-4FD6-9A97-C39B8883DFBC}"/>
    <pc:docChg chg="undo redo custSel mod addSld delSld modSld sldOrd">
      <pc:chgData name="Laura Degnon" userId="e25365a2-2e2a-4953-a5af-fef58d7da204" providerId="ADAL" clId="{389F207B-10AD-4FD6-9A97-C39B8883DFBC}" dt="2020-10-23T20:13:33.603" v="4173" actId="20577"/>
      <pc:docMkLst>
        <pc:docMk/>
      </pc:docMkLst>
      <pc:sldChg chg="add">
        <pc:chgData name="Laura Degnon" userId="e25365a2-2e2a-4953-a5af-fef58d7da204" providerId="ADAL" clId="{389F207B-10AD-4FD6-9A97-C39B8883DFBC}" dt="2020-10-23T13:22:33.587" v="3733"/>
        <pc:sldMkLst>
          <pc:docMk/>
          <pc:sldMk cId="1782396864" sldId="256"/>
        </pc:sldMkLst>
      </pc:sldChg>
      <pc:sldChg chg="modSp add mod">
        <pc:chgData name="Laura Degnon" userId="e25365a2-2e2a-4953-a5af-fef58d7da204" providerId="ADAL" clId="{389F207B-10AD-4FD6-9A97-C39B8883DFBC}" dt="2020-10-23T13:52:06.451" v="3860" actId="20577"/>
        <pc:sldMkLst>
          <pc:docMk/>
          <pc:sldMk cId="4052418414" sldId="257"/>
        </pc:sldMkLst>
        <pc:spChg chg="mod">
          <ac:chgData name="Laura Degnon" userId="e25365a2-2e2a-4953-a5af-fef58d7da204" providerId="ADAL" clId="{389F207B-10AD-4FD6-9A97-C39B8883DFBC}" dt="2020-10-23T13:52:06.451" v="3860" actId="20577"/>
          <ac:spMkLst>
            <pc:docMk/>
            <pc:sldMk cId="4052418414" sldId="257"/>
            <ac:spMk id="2" creationId="{0A841A81-699E-448D-81D5-0A3382807809}"/>
          </ac:spMkLst>
        </pc:spChg>
      </pc:sldChg>
      <pc:sldChg chg="add">
        <pc:chgData name="Laura Degnon" userId="e25365a2-2e2a-4953-a5af-fef58d7da204" providerId="ADAL" clId="{389F207B-10AD-4FD6-9A97-C39B8883DFBC}" dt="2020-10-23T13:26:02.007" v="3736"/>
        <pc:sldMkLst>
          <pc:docMk/>
          <pc:sldMk cId="2487281815" sldId="258"/>
        </pc:sldMkLst>
      </pc:sldChg>
      <pc:sldChg chg="modSp add mod">
        <pc:chgData name="Laura Degnon" userId="e25365a2-2e2a-4953-a5af-fef58d7da204" providerId="ADAL" clId="{389F207B-10AD-4FD6-9A97-C39B8883DFBC}" dt="2020-10-23T13:51:37.669" v="3852" actId="20577"/>
        <pc:sldMkLst>
          <pc:docMk/>
          <pc:sldMk cId="2584741141" sldId="259"/>
        </pc:sldMkLst>
        <pc:spChg chg="mod">
          <ac:chgData name="Laura Degnon" userId="e25365a2-2e2a-4953-a5af-fef58d7da204" providerId="ADAL" clId="{389F207B-10AD-4FD6-9A97-C39B8883DFBC}" dt="2020-10-23T13:51:37.669" v="3852" actId="20577"/>
          <ac:spMkLst>
            <pc:docMk/>
            <pc:sldMk cId="2584741141" sldId="259"/>
            <ac:spMk id="2" creationId="{0A841A81-699E-448D-81D5-0A3382807809}"/>
          </ac:spMkLst>
        </pc:spChg>
      </pc:sldChg>
      <pc:sldChg chg="add">
        <pc:chgData name="Laura Degnon" userId="e25365a2-2e2a-4953-a5af-fef58d7da204" providerId="ADAL" clId="{389F207B-10AD-4FD6-9A97-C39B8883DFBC}" dt="2020-10-23T13:35:47.253" v="3737"/>
        <pc:sldMkLst>
          <pc:docMk/>
          <pc:sldMk cId="795041288" sldId="260"/>
        </pc:sldMkLst>
      </pc:sldChg>
      <pc:sldChg chg="modSp add mod">
        <pc:chgData name="Laura Degnon" userId="e25365a2-2e2a-4953-a5af-fef58d7da204" providerId="ADAL" clId="{389F207B-10AD-4FD6-9A97-C39B8883DFBC}" dt="2020-10-23T13:49:29.461" v="3788" actId="20577"/>
        <pc:sldMkLst>
          <pc:docMk/>
          <pc:sldMk cId="4157562257" sldId="261"/>
        </pc:sldMkLst>
        <pc:spChg chg="mod">
          <ac:chgData name="Laura Degnon" userId="e25365a2-2e2a-4953-a5af-fef58d7da204" providerId="ADAL" clId="{389F207B-10AD-4FD6-9A97-C39B8883DFBC}" dt="2020-10-23T13:49:29.461" v="3788" actId="20577"/>
          <ac:spMkLst>
            <pc:docMk/>
            <pc:sldMk cId="4157562257" sldId="261"/>
            <ac:spMk id="2" creationId="{0A841A81-699E-448D-81D5-0A3382807809}"/>
          </ac:spMkLst>
        </pc:spChg>
      </pc:sldChg>
      <pc:sldChg chg="modSp add mod">
        <pc:chgData name="Laura Degnon" userId="e25365a2-2e2a-4953-a5af-fef58d7da204" providerId="ADAL" clId="{389F207B-10AD-4FD6-9A97-C39B8883DFBC}" dt="2020-10-23T13:51:23.544" v="3848" actId="20577"/>
        <pc:sldMkLst>
          <pc:docMk/>
          <pc:sldMk cId="992193063" sldId="262"/>
        </pc:sldMkLst>
        <pc:spChg chg="mod">
          <ac:chgData name="Laura Degnon" userId="e25365a2-2e2a-4953-a5af-fef58d7da204" providerId="ADAL" clId="{389F207B-10AD-4FD6-9A97-C39B8883DFBC}" dt="2020-10-23T13:51:23.544" v="3848" actId="20577"/>
          <ac:spMkLst>
            <pc:docMk/>
            <pc:sldMk cId="992193063" sldId="262"/>
            <ac:spMk id="2" creationId="{0A841A81-699E-448D-81D5-0A3382807809}"/>
          </ac:spMkLst>
        </pc:spChg>
      </pc:sldChg>
      <pc:sldChg chg="modSp add mod">
        <pc:chgData name="Laura Degnon" userId="e25365a2-2e2a-4953-a5af-fef58d7da204" providerId="ADAL" clId="{389F207B-10AD-4FD6-9A97-C39B8883DFBC}" dt="2020-10-23T14:33:24.869" v="3866" actId="6549"/>
        <pc:sldMkLst>
          <pc:docMk/>
          <pc:sldMk cId="2995549368" sldId="263"/>
        </pc:sldMkLst>
        <pc:spChg chg="mod">
          <ac:chgData name="Laura Degnon" userId="e25365a2-2e2a-4953-a5af-fef58d7da204" providerId="ADAL" clId="{389F207B-10AD-4FD6-9A97-C39B8883DFBC}" dt="2020-10-23T14:33:24.869" v="3866" actId="6549"/>
          <ac:spMkLst>
            <pc:docMk/>
            <pc:sldMk cId="2995549368" sldId="263"/>
            <ac:spMk id="3" creationId="{0E3B2FD7-C87D-4EA4-A2B3-641BAF74BE5E}"/>
          </ac:spMkLst>
        </pc:spChg>
      </pc:sldChg>
      <pc:sldChg chg="add">
        <pc:chgData name="Laura Degnon" userId="e25365a2-2e2a-4953-a5af-fef58d7da204" providerId="ADAL" clId="{389F207B-10AD-4FD6-9A97-C39B8883DFBC}" dt="2020-10-23T13:35:47.253" v="3737"/>
        <pc:sldMkLst>
          <pc:docMk/>
          <pc:sldMk cId="0" sldId="264"/>
        </pc:sldMkLst>
      </pc:sldChg>
      <pc:sldChg chg="modSp add mod">
        <pc:chgData name="Laura Degnon" userId="e25365a2-2e2a-4953-a5af-fef58d7da204" providerId="ADAL" clId="{389F207B-10AD-4FD6-9A97-C39B8883DFBC}" dt="2020-10-23T13:51:57.612" v="3858" actId="20577"/>
        <pc:sldMkLst>
          <pc:docMk/>
          <pc:sldMk cId="2990341708" sldId="265"/>
        </pc:sldMkLst>
        <pc:spChg chg="mod">
          <ac:chgData name="Laura Degnon" userId="e25365a2-2e2a-4953-a5af-fef58d7da204" providerId="ADAL" clId="{389F207B-10AD-4FD6-9A97-C39B8883DFBC}" dt="2020-10-23T13:51:57.612" v="3858" actId="20577"/>
          <ac:spMkLst>
            <pc:docMk/>
            <pc:sldMk cId="2990341708" sldId="265"/>
            <ac:spMk id="2" creationId="{0A841A81-699E-448D-81D5-0A3382807809}"/>
          </ac:spMkLst>
        </pc:spChg>
      </pc:sldChg>
      <pc:sldChg chg="modSp add mod">
        <pc:chgData name="Laura Degnon" userId="e25365a2-2e2a-4953-a5af-fef58d7da204" providerId="ADAL" clId="{389F207B-10AD-4FD6-9A97-C39B8883DFBC}" dt="2020-10-23T13:51:48.002" v="3856" actId="20577"/>
        <pc:sldMkLst>
          <pc:docMk/>
          <pc:sldMk cId="1038927062" sldId="266"/>
        </pc:sldMkLst>
        <pc:spChg chg="mod">
          <ac:chgData name="Laura Degnon" userId="e25365a2-2e2a-4953-a5af-fef58d7da204" providerId="ADAL" clId="{389F207B-10AD-4FD6-9A97-C39B8883DFBC}" dt="2020-10-23T13:51:48.002" v="3856" actId="20577"/>
          <ac:spMkLst>
            <pc:docMk/>
            <pc:sldMk cId="1038927062" sldId="266"/>
            <ac:spMk id="2" creationId="{0A841A81-699E-448D-81D5-0A3382807809}"/>
          </ac:spMkLst>
        </pc:spChg>
        <pc:spChg chg="mod">
          <ac:chgData name="Laura Degnon" userId="e25365a2-2e2a-4953-a5af-fef58d7da204" providerId="ADAL" clId="{389F207B-10AD-4FD6-9A97-C39B8883DFBC}" dt="2020-10-23T13:51:00.391" v="3835" actId="6549"/>
          <ac:spMkLst>
            <pc:docMk/>
            <pc:sldMk cId="1038927062" sldId="266"/>
            <ac:spMk id="3" creationId="{0E3B2FD7-C87D-4EA4-A2B3-641BAF74BE5E}"/>
          </ac:spMkLst>
        </pc:spChg>
      </pc:sldChg>
      <pc:sldChg chg="modSp add mod">
        <pc:chgData name="Laura Degnon" userId="e25365a2-2e2a-4953-a5af-fef58d7da204" providerId="ADAL" clId="{389F207B-10AD-4FD6-9A97-C39B8883DFBC}" dt="2020-10-23T13:51:32.380" v="3850" actId="20577"/>
        <pc:sldMkLst>
          <pc:docMk/>
          <pc:sldMk cId="3136962930" sldId="267"/>
        </pc:sldMkLst>
        <pc:spChg chg="mod">
          <ac:chgData name="Laura Degnon" userId="e25365a2-2e2a-4953-a5af-fef58d7da204" providerId="ADAL" clId="{389F207B-10AD-4FD6-9A97-C39B8883DFBC}" dt="2020-10-23T13:51:32.380" v="3850" actId="20577"/>
          <ac:spMkLst>
            <pc:docMk/>
            <pc:sldMk cId="3136962930" sldId="267"/>
            <ac:spMk id="2" creationId="{0A841A81-699E-448D-81D5-0A3382807809}"/>
          </ac:spMkLst>
        </pc:spChg>
      </pc:sldChg>
      <pc:sldChg chg="add">
        <pc:chgData name="Laura Degnon" userId="e25365a2-2e2a-4953-a5af-fef58d7da204" providerId="ADAL" clId="{389F207B-10AD-4FD6-9A97-C39B8883DFBC}" dt="2020-10-23T13:35:47.253" v="3737"/>
        <pc:sldMkLst>
          <pc:docMk/>
          <pc:sldMk cId="665703754" sldId="268"/>
        </pc:sldMkLst>
      </pc:sldChg>
      <pc:sldChg chg="add">
        <pc:chgData name="Laura Degnon" userId="e25365a2-2e2a-4953-a5af-fef58d7da204" providerId="ADAL" clId="{389F207B-10AD-4FD6-9A97-C39B8883DFBC}" dt="2020-10-23T13:35:47.253" v="3737"/>
        <pc:sldMkLst>
          <pc:docMk/>
          <pc:sldMk cId="3394937452" sldId="269"/>
        </pc:sldMkLst>
      </pc:sldChg>
      <pc:sldChg chg="add">
        <pc:chgData name="Laura Degnon" userId="e25365a2-2e2a-4953-a5af-fef58d7da204" providerId="ADAL" clId="{389F207B-10AD-4FD6-9A97-C39B8883DFBC}" dt="2020-10-23T13:22:33.587" v="3733"/>
        <pc:sldMkLst>
          <pc:docMk/>
          <pc:sldMk cId="185961400" sldId="271"/>
        </pc:sldMkLst>
      </pc:sldChg>
      <pc:sldChg chg="add">
        <pc:chgData name="Laura Degnon" userId="e25365a2-2e2a-4953-a5af-fef58d7da204" providerId="ADAL" clId="{389F207B-10AD-4FD6-9A97-C39B8883DFBC}" dt="2020-10-23T13:37:33.909" v="3738"/>
        <pc:sldMkLst>
          <pc:docMk/>
          <pc:sldMk cId="1229923583" sldId="281"/>
        </pc:sldMkLst>
      </pc:sldChg>
      <pc:sldChg chg="add">
        <pc:chgData name="Laura Degnon" userId="e25365a2-2e2a-4953-a5af-fef58d7da204" providerId="ADAL" clId="{389F207B-10AD-4FD6-9A97-C39B8883DFBC}" dt="2020-10-23T13:22:33.587" v="3733"/>
        <pc:sldMkLst>
          <pc:docMk/>
          <pc:sldMk cId="1959538584" sldId="286"/>
        </pc:sldMkLst>
      </pc:sldChg>
      <pc:sldChg chg="add">
        <pc:chgData name="Laura Degnon" userId="e25365a2-2e2a-4953-a5af-fef58d7da204" providerId="ADAL" clId="{389F207B-10AD-4FD6-9A97-C39B8883DFBC}" dt="2020-10-23T13:22:33.587" v="3733"/>
        <pc:sldMkLst>
          <pc:docMk/>
          <pc:sldMk cId="3704031869" sldId="287"/>
        </pc:sldMkLst>
      </pc:sldChg>
      <pc:sldChg chg="add">
        <pc:chgData name="Laura Degnon" userId="e25365a2-2e2a-4953-a5af-fef58d7da204" providerId="ADAL" clId="{389F207B-10AD-4FD6-9A97-C39B8883DFBC}" dt="2020-10-23T13:22:33.587" v="3733"/>
        <pc:sldMkLst>
          <pc:docMk/>
          <pc:sldMk cId="1448085237" sldId="288"/>
        </pc:sldMkLst>
      </pc:sldChg>
      <pc:sldChg chg="add">
        <pc:chgData name="Laura Degnon" userId="e25365a2-2e2a-4953-a5af-fef58d7da204" providerId="ADAL" clId="{389F207B-10AD-4FD6-9A97-C39B8883DFBC}" dt="2020-10-23T13:22:33.587" v="3733"/>
        <pc:sldMkLst>
          <pc:docMk/>
          <pc:sldMk cId="2891075356" sldId="289"/>
        </pc:sldMkLst>
      </pc:sldChg>
      <pc:sldChg chg="modSp add mod">
        <pc:chgData name="Laura Degnon" userId="e25365a2-2e2a-4953-a5af-fef58d7da204" providerId="ADAL" clId="{389F207B-10AD-4FD6-9A97-C39B8883DFBC}" dt="2020-10-23T18:29:53.608" v="3923" actId="20577"/>
        <pc:sldMkLst>
          <pc:docMk/>
          <pc:sldMk cId="4152134287" sldId="333"/>
        </pc:sldMkLst>
        <pc:spChg chg="mod">
          <ac:chgData name="Laura Degnon" userId="e25365a2-2e2a-4953-a5af-fef58d7da204" providerId="ADAL" clId="{389F207B-10AD-4FD6-9A97-C39B8883DFBC}" dt="2020-10-23T18:29:53.608" v="3923" actId="20577"/>
          <ac:spMkLst>
            <pc:docMk/>
            <pc:sldMk cId="4152134287" sldId="333"/>
            <ac:spMk id="5" creationId="{00000000-0000-0000-0000-000000000000}"/>
          </ac:spMkLst>
        </pc:spChg>
      </pc:sldChg>
      <pc:sldChg chg="add">
        <pc:chgData name="Laura Degnon" userId="e25365a2-2e2a-4953-a5af-fef58d7da204" providerId="ADAL" clId="{389F207B-10AD-4FD6-9A97-C39B8883DFBC}" dt="2020-10-23T13:37:33.909" v="3738"/>
        <pc:sldMkLst>
          <pc:docMk/>
          <pc:sldMk cId="157828843" sldId="338"/>
        </pc:sldMkLst>
      </pc:sldChg>
      <pc:sldChg chg="add">
        <pc:chgData name="Laura Degnon" userId="e25365a2-2e2a-4953-a5af-fef58d7da204" providerId="ADAL" clId="{389F207B-10AD-4FD6-9A97-C39B8883DFBC}" dt="2020-10-23T13:26:02.007" v="3736"/>
        <pc:sldMkLst>
          <pc:docMk/>
          <pc:sldMk cId="2673166227" sldId="339"/>
        </pc:sldMkLst>
      </pc:sldChg>
      <pc:sldChg chg="add">
        <pc:chgData name="Laura Degnon" userId="e25365a2-2e2a-4953-a5af-fef58d7da204" providerId="ADAL" clId="{389F207B-10AD-4FD6-9A97-C39B8883DFBC}" dt="2020-10-23T13:26:02.007" v="3736"/>
        <pc:sldMkLst>
          <pc:docMk/>
          <pc:sldMk cId="3709050451" sldId="340"/>
        </pc:sldMkLst>
      </pc:sldChg>
      <pc:sldChg chg="add">
        <pc:chgData name="Laura Degnon" userId="e25365a2-2e2a-4953-a5af-fef58d7da204" providerId="ADAL" clId="{389F207B-10AD-4FD6-9A97-C39B8883DFBC}" dt="2020-10-23T13:37:33.909" v="3738"/>
        <pc:sldMkLst>
          <pc:docMk/>
          <pc:sldMk cId="2181793859" sldId="350"/>
        </pc:sldMkLst>
      </pc:sldChg>
      <pc:sldChg chg="add">
        <pc:chgData name="Laura Degnon" userId="e25365a2-2e2a-4953-a5af-fef58d7da204" providerId="ADAL" clId="{389F207B-10AD-4FD6-9A97-C39B8883DFBC}" dt="2020-10-23T13:37:33.909" v="3738"/>
        <pc:sldMkLst>
          <pc:docMk/>
          <pc:sldMk cId="390176161" sldId="351"/>
        </pc:sldMkLst>
      </pc:sldChg>
      <pc:sldChg chg="add">
        <pc:chgData name="Laura Degnon" userId="e25365a2-2e2a-4953-a5af-fef58d7da204" providerId="ADAL" clId="{389F207B-10AD-4FD6-9A97-C39B8883DFBC}" dt="2020-10-23T13:37:33.909" v="3738"/>
        <pc:sldMkLst>
          <pc:docMk/>
          <pc:sldMk cId="175113197" sldId="352"/>
        </pc:sldMkLst>
      </pc:sldChg>
      <pc:sldChg chg="add">
        <pc:chgData name="Laura Degnon" userId="e25365a2-2e2a-4953-a5af-fef58d7da204" providerId="ADAL" clId="{389F207B-10AD-4FD6-9A97-C39B8883DFBC}" dt="2020-10-23T13:37:33.909" v="3738"/>
        <pc:sldMkLst>
          <pc:docMk/>
          <pc:sldMk cId="1151503955" sldId="354"/>
        </pc:sldMkLst>
      </pc:sldChg>
      <pc:sldChg chg="add">
        <pc:chgData name="Laura Degnon" userId="e25365a2-2e2a-4953-a5af-fef58d7da204" providerId="ADAL" clId="{389F207B-10AD-4FD6-9A97-C39B8883DFBC}" dt="2020-10-23T13:37:33.909" v="3738"/>
        <pc:sldMkLst>
          <pc:docMk/>
          <pc:sldMk cId="3122065664" sldId="355"/>
        </pc:sldMkLst>
      </pc:sldChg>
      <pc:sldChg chg="add">
        <pc:chgData name="Laura Degnon" userId="e25365a2-2e2a-4953-a5af-fef58d7da204" providerId="ADAL" clId="{389F207B-10AD-4FD6-9A97-C39B8883DFBC}" dt="2020-10-23T13:37:33.909" v="3738"/>
        <pc:sldMkLst>
          <pc:docMk/>
          <pc:sldMk cId="2648210144" sldId="357"/>
        </pc:sldMkLst>
      </pc:sldChg>
      <pc:sldChg chg="add">
        <pc:chgData name="Laura Degnon" userId="e25365a2-2e2a-4953-a5af-fef58d7da204" providerId="ADAL" clId="{389F207B-10AD-4FD6-9A97-C39B8883DFBC}" dt="2020-10-23T13:37:33.909" v="3738"/>
        <pc:sldMkLst>
          <pc:docMk/>
          <pc:sldMk cId="2025780315" sldId="358"/>
        </pc:sldMkLst>
      </pc:sldChg>
      <pc:sldChg chg="add">
        <pc:chgData name="Laura Degnon" userId="e25365a2-2e2a-4953-a5af-fef58d7da204" providerId="ADAL" clId="{389F207B-10AD-4FD6-9A97-C39B8883DFBC}" dt="2020-10-23T13:37:33.909" v="3738"/>
        <pc:sldMkLst>
          <pc:docMk/>
          <pc:sldMk cId="3393847569" sldId="359"/>
        </pc:sldMkLst>
      </pc:sldChg>
      <pc:sldChg chg="add">
        <pc:chgData name="Laura Degnon" userId="e25365a2-2e2a-4953-a5af-fef58d7da204" providerId="ADAL" clId="{389F207B-10AD-4FD6-9A97-C39B8883DFBC}" dt="2020-10-23T13:37:33.909" v="3738"/>
        <pc:sldMkLst>
          <pc:docMk/>
          <pc:sldMk cId="102071977" sldId="360"/>
        </pc:sldMkLst>
      </pc:sldChg>
      <pc:sldChg chg="add">
        <pc:chgData name="Laura Degnon" userId="e25365a2-2e2a-4953-a5af-fef58d7da204" providerId="ADAL" clId="{389F207B-10AD-4FD6-9A97-C39B8883DFBC}" dt="2020-10-23T13:37:33.909" v="3738"/>
        <pc:sldMkLst>
          <pc:docMk/>
          <pc:sldMk cId="441327068" sldId="361"/>
        </pc:sldMkLst>
      </pc:sldChg>
      <pc:sldChg chg="add">
        <pc:chgData name="Laura Degnon" userId="e25365a2-2e2a-4953-a5af-fef58d7da204" providerId="ADAL" clId="{389F207B-10AD-4FD6-9A97-C39B8883DFBC}" dt="2020-10-23T13:37:33.909" v="3738"/>
        <pc:sldMkLst>
          <pc:docMk/>
          <pc:sldMk cId="3617139561" sldId="362"/>
        </pc:sldMkLst>
      </pc:sldChg>
      <pc:sldChg chg="add">
        <pc:chgData name="Laura Degnon" userId="e25365a2-2e2a-4953-a5af-fef58d7da204" providerId="ADAL" clId="{389F207B-10AD-4FD6-9A97-C39B8883DFBC}" dt="2020-10-23T13:37:33.909" v="3738"/>
        <pc:sldMkLst>
          <pc:docMk/>
          <pc:sldMk cId="1176365683" sldId="365"/>
        </pc:sldMkLst>
      </pc:sldChg>
      <pc:sldChg chg="add">
        <pc:chgData name="Laura Degnon" userId="e25365a2-2e2a-4953-a5af-fef58d7da204" providerId="ADAL" clId="{389F207B-10AD-4FD6-9A97-C39B8883DFBC}" dt="2020-10-23T13:37:33.909" v="3738"/>
        <pc:sldMkLst>
          <pc:docMk/>
          <pc:sldMk cId="2045040356" sldId="366"/>
        </pc:sldMkLst>
      </pc:sldChg>
      <pc:sldChg chg="add">
        <pc:chgData name="Laura Degnon" userId="e25365a2-2e2a-4953-a5af-fef58d7da204" providerId="ADAL" clId="{389F207B-10AD-4FD6-9A97-C39B8883DFBC}" dt="2020-10-23T13:37:33.909" v="3738"/>
        <pc:sldMkLst>
          <pc:docMk/>
          <pc:sldMk cId="1837964542" sldId="367"/>
        </pc:sldMkLst>
      </pc:sldChg>
      <pc:sldChg chg="add">
        <pc:chgData name="Laura Degnon" userId="e25365a2-2e2a-4953-a5af-fef58d7da204" providerId="ADAL" clId="{389F207B-10AD-4FD6-9A97-C39B8883DFBC}" dt="2020-10-23T13:37:33.909" v="3738"/>
        <pc:sldMkLst>
          <pc:docMk/>
          <pc:sldMk cId="1498780410" sldId="369"/>
        </pc:sldMkLst>
      </pc:sldChg>
      <pc:sldChg chg="add">
        <pc:chgData name="Laura Degnon" userId="e25365a2-2e2a-4953-a5af-fef58d7da204" providerId="ADAL" clId="{389F207B-10AD-4FD6-9A97-C39B8883DFBC}" dt="2020-10-23T13:37:33.909" v="3738"/>
        <pc:sldMkLst>
          <pc:docMk/>
          <pc:sldMk cId="428708722" sldId="370"/>
        </pc:sldMkLst>
      </pc:sldChg>
      <pc:sldChg chg="add">
        <pc:chgData name="Laura Degnon" userId="e25365a2-2e2a-4953-a5af-fef58d7da204" providerId="ADAL" clId="{389F207B-10AD-4FD6-9A97-C39B8883DFBC}" dt="2020-10-23T13:37:33.909" v="3738"/>
        <pc:sldMkLst>
          <pc:docMk/>
          <pc:sldMk cId="1447707969" sldId="371"/>
        </pc:sldMkLst>
      </pc:sldChg>
      <pc:sldChg chg="add">
        <pc:chgData name="Laura Degnon" userId="e25365a2-2e2a-4953-a5af-fef58d7da204" providerId="ADAL" clId="{389F207B-10AD-4FD6-9A97-C39B8883DFBC}" dt="2020-10-23T13:37:33.909" v="3738"/>
        <pc:sldMkLst>
          <pc:docMk/>
          <pc:sldMk cId="1113021349" sldId="372"/>
        </pc:sldMkLst>
      </pc:sldChg>
      <pc:sldChg chg="add">
        <pc:chgData name="Laura Degnon" userId="e25365a2-2e2a-4953-a5af-fef58d7da204" providerId="ADAL" clId="{389F207B-10AD-4FD6-9A97-C39B8883DFBC}" dt="2020-10-23T13:37:33.909" v="3738"/>
        <pc:sldMkLst>
          <pc:docMk/>
          <pc:sldMk cId="3300702414" sldId="373"/>
        </pc:sldMkLst>
      </pc:sldChg>
      <pc:sldChg chg="add">
        <pc:chgData name="Laura Degnon" userId="e25365a2-2e2a-4953-a5af-fef58d7da204" providerId="ADAL" clId="{389F207B-10AD-4FD6-9A97-C39B8883DFBC}" dt="2020-10-23T13:37:33.909" v="3738"/>
        <pc:sldMkLst>
          <pc:docMk/>
          <pc:sldMk cId="3280434778" sldId="374"/>
        </pc:sldMkLst>
      </pc:sldChg>
      <pc:sldChg chg="add">
        <pc:chgData name="Laura Degnon" userId="e25365a2-2e2a-4953-a5af-fef58d7da204" providerId="ADAL" clId="{389F207B-10AD-4FD6-9A97-C39B8883DFBC}" dt="2020-10-23T13:37:33.909" v="3738"/>
        <pc:sldMkLst>
          <pc:docMk/>
          <pc:sldMk cId="318450936" sldId="375"/>
        </pc:sldMkLst>
      </pc:sldChg>
      <pc:sldChg chg="add">
        <pc:chgData name="Laura Degnon" userId="e25365a2-2e2a-4953-a5af-fef58d7da204" providerId="ADAL" clId="{389F207B-10AD-4FD6-9A97-C39B8883DFBC}" dt="2020-10-23T13:22:33.587" v="3733"/>
        <pc:sldMkLst>
          <pc:docMk/>
          <pc:sldMk cId="262745574" sldId="391"/>
        </pc:sldMkLst>
      </pc:sldChg>
      <pc:sldChg chg="add">
        <pc:chgData name="Laura Degnon" userId="e25365a2-2e2a-4953-a5af-fef58d7da204" providerId="ADAL" clId="{389F207B-10AD-4FD6-9A97-C39B8883DFBC}" dt="2020-10-23T13:22:33.587" v="3733"/>
        <pc:sldMkLst>
          <pc:docMk/>
          <pc:sldMk cId="1724550774" sldId="392"/>
        </pc:sldMkLst>
      </pc:sldChg>
      <pc:sldChg chg="add">
        <pc:chgData name="Laura Degnon" userId="e25365a2-2e2a-4953-a5af-fef58d7da204" providerId="ADAL" clId="{389F207B-10AD-4FD6-9A97-C39B8883DFBC}" dt="2020-10-23T13:22:33.587" v="3733"/>
        <pc:sldMkLst>
          <pc:docMk/>
          <pc:sldMk cId="968791313" sldId="393"/>
        </pc:sldMkLst>
      </pc:sldChg>
      <pc:sldChg chg="add">
        <pc:chgData name="Laura Degnon" userId="e25365a2-2e2a-4953-a5af-fef58d7da204" providerId="ADAL" clId="{389F207B-10AD-4FD6-9A97-C39B8883DFBC}" dt="2020-10-23T13:22:33.587" v="3733"/>
        <pc:sldMkLst>
          <pc:docMk/>
          <pc:sldMk cId="2288476389" sldId="394"/>
        </pc:sldMkLst>
      </pc:sldChg>
      <pc:sldChg chg="add">
        <pc:chgData name="Laura Degnon" userId="e25365a2-2e2a-4953-a5af-fef58d7da204" providerId="ADAL" clId="{389F207B-10AD-4FD6-9A97-C39B8883DFBC}" dt="2020-10-23T13:22:33.587" v="3733"/>
        <pc:sldMkLst>
          <pc:docMk/>
          <pc:sldMk cId="2266751226" sldId="395"/>
        </pc:sldMkLst>
      </pc:sldChg>
      <pc:sldChg chg="add">
        <pc:chgData name="Laura Degnon" userId="e25365a2-2e2a-4953-a5af-fef58d7da204" providerId="ADAL" clId="{389F207B-10AD-4FD6-9A97-C39B8883DFBC}" dt="2020-10-23T13:22:33.587" v="3733"/>
        <pc:sldMkLst>
          <pc:docMk/>
          <pc:sldMk cId="2535047912" sldId="396"/>
        </pc:sldMkLst>
      </pc:sldChg>
      <pc:sldChg chg="add">
        <pc:chgData name="Laura Degnon" userId="e25365a2-2e2a-4953-a5af-fef58d7da204" providerId="ADAL" clId="{389F207B-10AD-4FD6-9A97-C39B8883DFBC}" dt="2020-10-23T13:22:33.587" v="3733"/>
        <pc:sldMkLst>
          <pc:docMk/>
          <pc:sldMk cId="328676697" sldId="397"/>
        </pc:sldMkLst>
      </pc:sldChg>
      <pc:sldChg chg="add">
        <pc:chgData name="Laura Degnon" userId="e25365a2-2e2a-4953-a5af-fef58d7da204" providerId="ADAL" clId="{389F207B-10AD-4FD6-9A97-C39B8883DFBC}" dt="2020-10-23T13:22:33.587" v="3733"/>
        <pc:sldMkLst>
          <pc:docMk/>
          <pc:sldMk cId="1684252796" sldId="398"/>
        </pc:sldMkLst>
      </pc:sldChg>
      <pc:sldChg chg="add">
        <pc:chgData name="Laura Degnon" userId="e25365a2-2e2a-4953-a5af-fef58d7da204" providerId="ADAL" clId="{389F207B-10AD-4FD6-9A97-C39B8883DFBC}" dt="2020-10-23T13:22:33.587" v="3733"/>
        <pc:sldMkLst>
          <pc:docMk/>
          <pc:sldMk cId="3032836093" sldId="399"/>
        </pc:sldMkLst>
      </pc:sldChg>
      <pc:sldChg chg="add">
        <pc:chgData name="Laura Degnon" userId="e25365a2-2e2a-4953-a5af-fef58d7da204" providerId="ADAL" clId="{389F207B-10AD-4FD6-9A97-C39B8883DFBC}" dt="2020-10-23T13:22:33.587" v="3733"/>
        <pc:sldMkLst>
          <pc:docMk/>
          <pc:sldMk cId="737335233" sldId="473"/>
        </pc:sldMkLst>
      </pc:sldChg>
      <pc:sldChg chg="add">
        <pc:chgData name="Laura Degnon" userId="e25365a2-2e2a-4953-a5af-fef58d7da204" providerId="ADAL" clId="{389F207B-10AD-4FD6-9A97-C39B8883DFBC}" dt="2020-10-23T13:22:33.587" v="3733"/>
        <pc:sldMkLst>
          <pc:docMk/>
          <pc:sldMk cId="692892180" sldId="506"/>
        </pc:sldMkLst>
      </pc:sldChg>
      <pc:sldChg chg="add">
        <pc:chgData name="Laura Degnon" userId="e25365a2-2e2a-4953-a5af-fef58d7da204" providerId="ADAL" clId="{389F207B-10AD-4FD6-9A97-C39B8883DFBC}" dt="2020-10-23T13:22:33.587" v="3733"/>
        <pc:sldMkLst>
          <pc:docMk/>
          <pc:sldMk cId="3606737373" sldId="508"/>
        </pc:sldMkLst>
      </pc:sldChg>
      <pc:sldChg chg="add">
        <pc:chgData name="Laura Degnon" userId="e25365a2-2e2a-4953-a5af-fef58d7da204" providerId="ADAL" clId="{389F207B-10AD-4FD6-9A97-C39B8883DFBC}" dt="2020-10-23T13:22:33.587" v="3733"/>
        <pc:sldMkLst>
          <pc:docMk/>
          <pc:sldMk cId="2035679988" sldId="519"/>
        </pc:sldMkLst>
      </pc:sldChg>
      <pc:sldChg chg="add">
        <pc:chgData name="Laura Degnon" userId="e25365a2-2e2a-4953-a5af-fef58d7da204" providerId="ADAL" clId="{389F207B-10AD-4FD6-9A97-C39B8883DFBC}" dt="2020-10-23T13:22:33.587" v="3733"/>
        <pc:sldMkLst>
          <pc:docMk/>
          <pc:sldMk cId="2166310909" sldId="522"/>
        </pc:sldMkLst>
      </pc:sldChg>
      <pc:sldChg chg="add">
        <pc:chgData name="Laura Degnon" userId="e25365a2-2e2a-4953-a5af-fef58d7da204" providerId="ADAL" clId="{389F207B-10AD-4FD6-9A97-C39B8883DFBC}" dt="2020-10-23T13:22:33.587" v="3733"/>
        <pc:sldMkLst>
          <pc:docMk/>
          <pc:sldMk cId="2631986421" sldId="523"/>
        </pc:sldMkLst>
      </pc:sldChg>
      <pc:sldChg chg="add del">
        <pc:chgData name="Laura Degnon" userId="e25365a2-2e2a-4953-a5af-fef58d7da204" providerId="ADAL" clId="{389F207B-10AD-4FD6-9A97-C39B8883DFBC}" dt="2020-10-23T14:34:24.260" v="3869" actId="47"/>
        <pc:sldMkLst>
          <pc:docMk/>
          <pc:sldMk cId="1825124333" sldId="1191"/>
        </pc:sldMkLst>
      </pc:sldChg>
      <pc:sldChg chg="add del">
        <pc:chgData name="Laura Degnon" userId="e25365a2-2e2a-4953-a5af-fef58d7da204" providerId="ADAL" clId="{389F207B-10AD-4FD6-9A97-C39B8883DFBC}" dt="2020-10-23T14:34:39.964" v="3878" actId="47"/>
        <pc:sldMkLst>
          <pc:docMk/>
          <pc:sldMk cId="495288387" sldId="1192"/>
        </pc:sldMkLst>
      </pc:sldChg>
      <pc:sldChg chg="add del">
        <pc:chgData name="Laura Degnon" userId="e25365a2-2e2a-4953-a5af-fef58d7da204" providerId="ADAL" clId="{389F207B-10AD-4FD6-9A97-C39B8883DFBC}" dt="2020-10-23T14:34:38.881" v="3877" actId="47"/>
        <pc:sldMkLst>
          <pc:docMk/>
          <pc:sldMk cId="2060199653" sldId="1193"/>
        </pc:sldMkLst>
      </pc:sldChg>
      <pc:sldChg chg="addSp delSp modSp del mod ord">
        <pc:chgData name="Laura Degnon" userId="e25365a2-2e2a-4953-a5af-fef58d7da204" providerId="ADAL" clId="{389F207B-10AD-4FD6-9A97-C39B8883DFBC}" dt="2020-10-23T14:55:45.099" v="3897" actId="47"/>
        <pc:sldMkLst>
          <pc:docMk/>
          <pc:sldMk cId="1430717347" sldId="1209"/>
        </pc:sldMkLst>
        <pc:spChg chg="mod">
          <ac:chgData name="Laura Degnon" userId="e25365a2-2e2a-4953-a5af-fef58d7da204" providerId="ADAL" clId="{389F207B-10AD-4FD6-9A97-C39B8883DFBC}" dt="2020-10-22T21:11:37.115" v="2371" actId="20577"/>
          <ac:spMkLst>
            <pc:docMk/>
            <pc:sldMk cId="1430717347" sldId="1209"/>
            <ac:spMk id="2" creationId="{00000000-0000-0000-0000-000000000000}"/>
          </ac:spMkLst>
        </pc:spChg>
        <pc:picChg chg="del">
          <ac:chgData name="Laura Degnon" userId="e25365a2-2e2a-4953-a5af-fef58d7da204" providerId="ADAL" clId="{389F207B-10AD-4FD6-9A97-C39B8883DFBC}" dt="2020-10-23T14:32:55.512" v="3863"/>
          <ac:picMkLst>
            <pc:docMk/>
            <pc:sldMk cId="1430717347" sldId="1209"/>
            <ac:picMk id="2050" creationId="{FC91890C-8637-4D9F-8E01-49FCA4BE1707}"/>
          </ac:picMkLst>
        </pc:picChg>
        <pc:picChg chg="add del">
          <ac:chgData name="Laura Degnon" userId="e25365a2-2e2a-4953-a5af-fef58d7da204" providerId="ADAL" clId="{389F207B-10AD-4FD6-9A97-C39B8883DFBC}" dt="2020-10-23T14:33:37.649" v="3868" actId="478"/>
          <ac:picMkLst>
            <pc:docMk/>
            <pc:sldMk cId="1430717347" sldId="1209"/>
            <ac:picMk id="2052" creationId="{148CDC80-3794-4DC2-967F-D5315FF8A574}"/>
          </ac:picMkLst>
        </pc:picChg>
        <pc:picChg chg="del">
          <ac:chgData name="Laura Degnon" userId="e25365a2-2e2a-4953-a5af-fef58d7da204" providerId="ADAL" clId="{389F207B-10AD-4FD6-9A97-C39B8883DFBC}" dt="2020-10-23T14:44:54.582" v="3887"/>
          <ac:picMkLst>
            <pc:docMk/>
            <pc:sldMk cId="1430717347" sldId="1209"/>
            <ac:picMk id="2054" creationId="{BEF45621-30A0-4F03-B708-9CEF05CA78DC}"/>
          </ac:picMkLst>
        </pc:picChg>
        <pc:picChg chg="del mod">
          <ac:chgData name="Laura Degnon" userId="e25365a2-2e2a-4953-a5af-fef58d7da204" providerId="ADAL" clId="{389F207B-10AD-4FD6-9A97-C39B8883DFBC}" dt="2020-10-23T14:45:40.900" v="3894"/>
          <ac:picMkLst>
            <pc:docMk/>
            <pc:sldMk cId="1430717347" sldId="1209"/>
            <ac:picMk id="2056" creationId="{30905DB0-2DB0-4DE0-9E75-0336296EEF17}"/>
          </ac:picMkLst>
        </pc:picChg>
        <pc:picChg chg="del">
          <ac:chgData name="Laura Degnon" userId="e25365a2-2e2a-4953-a5af-fef58d7da204" providerId="ADAL" clId="{389F207B-10AD-4FD6-9A97-C39B8883DFBC}" dt="2020-10-23T14:47:17.641" v="3895"/>
          <ac:picMkLst>
            <pc:docMk/>
            <pc:sldMk cId="1430717347" sldId="1209"/>
            <ac:picMk id="2058" creationId="{7BA2C058-FA78-4C47-8B86-B7C7DC9D4227}"/>
          </ac:picMkLst>
        </pc:picChg>
      </pc:sldChg>
      <pc:sldChg chg="del">
        <pc:chgData name="Laura Degnon" userId="e25365a2-2e2a-4953-a5af-fef58d7da204" providerId="ADAL" clId="{389F207B-10AD-4FD6-9A97-C39B8883DFBC}" dt="2020-10-22T20:41:39.172" v="1793" actId="47"/>
        <pc:sldMkLst>
          <pc:docMk/>
          <pc:sldMk cId="1950757443" sldId="1225"/>
        </pc:sldMkLst>
      </pc:sldChg>
      <pc:sldChg chg="addSp modSp mod">
        <pc:chgData name="Laura Degnon" userId="e25365a2-2e2a-4953-a5af-fef58d7da204" providerId="ADAL" clId="{389F207B-10AD-4FD6-9A97-C39B8883DFBC}" dt="2020-10-22T20:16:51.042" v="104" actId="1076"/>
        <pc:sldMkLst>
          <pc:docMk/>
          <pc:sldMk cId="1540614334" sldId="1231"/>
        </pc:sldMkLst>
        <pc:spChg chg="add mod">
          <ac:chgData name="Laura Degnon" userId="e25365a2-2e2a-4953-a5af-fef58d7da204" providerId="ADAL" clId="{389F207B-10AD-4FD6-9A97-C39B8883DFBC}" dt="2020-10-22T20:16:51.042" v="104" actId="1076"/>
          <ac:spMkLst>
            <pc:docMk/>
            <pc:sldMk cId="1540614334" sldId="1231"/>
            <ac:spMk id="3" creationId="{F78AF5E3-96EB-4959-B807-E76AF1257B0A}"/>
          </ac:spMkLst>
        </pc:spChg>
        <pc:spChg chg="mod">
          <ac:chgData name="Laura Degnon" userId="e25365a2-2e2a-4953-a5af-fef58d7da204" providerId="ADAL" clId="{389F207B-10AD-4FD6-9A97-C39B8883DFBC}" dt="2020-10-22T20:15:11.673" v="84" actId="1076"/>
          <ac:spMkLst>
            <pc:docMk/>
            <pc:sldMk cId="1540614334" sldId="1231"/>
            <ac:spMk id="7" creationId="{00000000-0000-0000-0000-000000000000}"/>
          </ac:spMkLst>
        </pc:spChg>
        <pc:spChg chg="mod">
          <ac:chgData name="Laura Degnon" userId="e25365a2-2e2a-4953-a5af-fef58d7da204" providerId="ADAL" clId="{389F207B-10AD-4FD6-9A97-C39B8883DFBC}" dt="2020-10-22T20:15:12.266" v="85" actId="1076"/>
          <ac:spMkLst>
            <pc:docMk/>
            <pc:sldMk cId="1540614334" sldId="1231"/>
            <ac:spMk id="11" creationId="{00000000-0000-0000-0000-000000000000}"/>
          </ac:spMkLst>
        </pc:spChg>
        <pc:spChg chg="mod">
          <ac:chgData name="Laura Degnon" userId="e25365a2-2e2a-4953-a5af-fef58d7da204" providerId="ADAL" clId="{389F207B-10AD-4FD6-9A97-C39B8883DFBC}" dt="2020-10-22T20:15:54.987" v="94" actId="1076"/>
          <ac:spMkLst>
            <pc:docMk/>
            <pc:sldMk cId="1540614334" sldId="1231"/>
            <ac:spMk id="19" creationId="{00000000-0000-0000-0000-000000000000}"/>
          </ac:spMkLst>
        </pc:spChg>
        <pc:spChg chg="add mod">
          <ac:chgData name="Laura Degnon" userId="e25365a2-2e2a-4953-a5af-fef58d7da204" providerId="ADAL" clId="{389F207B-10AD-4FD6-9A97-C39B8883DFBC}" dt="2020-10-22T20:16:29.784" v="100" actId="1076"/>
          <ac:spMkLst>
            <pc:docMk/>
            <pc:sldMk cId="1540614334" sldId="1231"/>
            <ac:spMk id="30" creationId="{9D004C96-C260-4236-95FA-D51A485FACE9}"/>
          </ac:spMkLst>
        </pc:spChg>
        <pc:grpChg chg="mod">
          <ac:chgData name="Laura Degnon" userId="e25365a2-2e2a-4953-a5af-fef58d7da204" providerId="ADAL" clId="{389F207B-10AD-4FD6-9A97-C39B8883DFBC}" dt="2020-10-22T20:16:04.154" v="97" actId="1076"/>
          <ac:grpSpMkLst>
            <pc:docMk/>
            <pc:sldMk cId="1540614334" sldId="1231"/>
            <ac:grpSpMk id="22" creationId="{00000000-0000-0000-0000-000000000000}"/>
          </ac:grpSpMkLst>
        </pc:grpChg>
        <pc:grpChg chg="mod">
          <ac:chgData name="Laura Degnon" userId="e25365a2-2e2a-4953-a5af-fef58d7da204" providerId="ADAL" clId="{389F207B-10AD-4FD6-9A97-C39B8883DFBC}" dt="2020-10-22T20:16:01.333" v="96" actId="1076"/>
          <ac:grpSpMkLst>
            <pc:docMk/>
            <pc:sldMk cId="1540614334" sldId="1231"/>
            <ac:grpSpMk id="23" creationId="{00000000-0000-0000-0000-000000000000}"/>
          </ac:grpSpMkLst>
        </pc:grpChg>
        <pc:grpChg chg="mod">
          <ac:chgData name="Laura Degnon" userId="e25365a2-2e2a-4953-a5af-fef58d7da204" providerId="ADAL" clId="{389F207B-10AD-4FD6-9A97-C39B8883DFBC}" dt="2020-10-22T20:16:08.674" v="98" actId="1076"/>
          <ac:grpSpMkLst>
            <pc:docMk/>
            <pc:sldMk cId="1540614334" sldId="1231"/>
            <ac:grpSpMk id="24" creationId="{00000000-0000-0000-0000-000000000000}"/>
          </ac:grpSpMkLst>
        </pc:grpChg>
        <pc:grpChg chg="mod">
          <ac:chgData name="Laura Degnon" userId="e25365a2-2e2a-4953-a5af-fef58d7da204" providerId="ADAL" clId="{389F207B-10AD-4FD6-9A97-C39B8883DFBC}" dt="2020-10-22T20:15:52.043" v="93" actId="1076"/>
          <ac:grpSpMkLst>
            <pc:docMk/>
            <pc:sldMk cId="1540614334" sldId="1231"/>
            <ac:grpSpMk id="25" creationId="{00000000-0000-0000-0000-000000000000}"/>
          </ac:grpSpMkLst>
        </pc:grpChg>
        <pc:grpChg chg="mod">
          <ac:chgData name="Laura Degnon" userId="e25365a2-2e2a-4953-a5af-fef58d7da204" providerId="ADAL" clId="{389F207B-10AD-4FD6-9A97-C39B8883DFBC}" dt="2020-10-22T20:15:48.570" v="92" actId="1076"/>
          <ac:grpSpMkLst>
            <pc:docMk/>
            <pc:sldMk cId="1540614334" sldId="1231"/>
            <ac:grpSpMk id="27" creationId="{00000000-0000-0000-0000-000000000000}"/>
          </ac:grpSpMkLst>
        </pc:grpChg>
        <pc:graphicFrameChg chg="mod">
          <ac:chgData name="Laura Degnon" userId="e25365a2-2e2a-4953-a5af-fef58d7da204" providerId="ADAL" clId="{389F207B-10AD-4FD6-9A97-C39B8883DFBC}" dt="2020-10-22T20:15:41.772" v="91" actId="1076"/>
          <ac:graphicFrameMkLst>
            <pc:docMk/>
            <pc:sldMk cId="1540614334" sldId="1231"/>
            <ac:graphicFrameMk id="5" creationId="{00000000-0000-0000-0000-000000000000}"/>
          </ac:graphicFrameMkLst>
        </pc:graphicFrameChg>
        <pc:picChg chg="add mod">
          <ac:chgData name="Laura Degnon" userId="e25365a2-2e2a-4953-a5af-fef58d7da204" providerId="ADAL" clId="{389F207B-10AD-4FD6-9A97-C39B8883DFBC}" dt="2020-10-22T20:16:45.669" v="103" actId="1076"/>
          <ac:picMkLst>
            <pc:docMk/>
            <pc:sldMk cId="1540614334" sldId="1231"/>
            <ac:picMk id="4" creationId="{B6E05EFE-F460-458D-B629-7DB60E071D56}"/>
          </ac:picMkLst>
        </pc:picChg>
        <pc:picChg chg="add mod">
          <ac:chgData name="Laura Degnon" userId="e25365a2-2e2a-4953-a5af-fef58d7da204" providerId="ADAL" clId="{389F207B-10AD-4FD6-9A97-C39B8883DFBC}" dt="2020-10-22T20:16:33.868" v="101" actId="1076"/>
          <ac:picMkLst>
            <pc:docMk/>
            <pc:sldMk cId="1540614334" sldId="1231"/>
            <ac:picMk id="8" creationId="{CD8FFC88-9E22-489C-927D-8EA53261C402}"/>
          </ac:picMkLst>
        </pc:picChg>
        <pc:cxnChg chg="mod">
          <ac:chgData name="Laura Degnon" userId="e25365a2-2e2a-4953-a5af-fef58d7da204" providerId="ADAL" clId="{389F207B-10AD-4FD6-9A97-C39B8883DFBC}" dt="2020-10-22T20:15:57.878" v="95" actId="1076"/>
          <ac:cxnSpMkLst>
            <pc:docMk/>
            <pc:sldMk cId="1540614334" sldId="1231"/>
            <ac:cxnSpMk id="20" creationId="{00000000-0000-0000-0000-000000000000}"/>
          </ac:cxnSpMkLst>
        </pc:cxnChg>
      </pc:sldChg>
      <pc:sldChg chg="modSp del mod">
        <pc:chgData name="Laura Degnon" userId="e25365a2-2e2a-4953-a5af-fef58d7da204" providerId="ADAL" clId="{389F207B-10AD-4FD6-9A97-C39B8883DFBC}" dt="2020-10-22T20:55:20" v="1967" actId="47"/>
        <pc:sldMkLst>
          <pc:docMk/>
          <pc:sldMk cId="1034189100" sldId="1236"/>
        </pc:sldMkLst>
        <pc:spChg chg="mod">
          <ac:chgData name="Laura Degnon" userId="e25365a2-2e2a-4953-a5af-fef58d7da204" providerId="ADAL" clId="{389F207B-10AD-4FD6-9A97-C39B8883DFBC}" dt="2020-10-22T20:48:05.123" v="1887" actId="21"/>
          <ac:spMkLst>
            <pc:docMk/>
            <pc:sldMk cId="1034189100" sldId="1236"/>
            <ac:spMk id="2" creationId="{DA463D99-B14E-C149-9D4D-2F2975581DA7}"/>
          </ac:spMkLst>
        </pc:spChg>
      </pc:sldChg>
      <pc:sldChg chg="addSp delSp modSp del mod">
        <pc:chgData name="Laura Degnon" userId="e25365a2-2e2a-4953-a5af-fef58d7da204" providerId="ADAL" clId="{389F207B-10AD-4FD6-9A97-C39B8883DFBC}" dt="2020-10-22T20:23:59.310" v="705" actId="47"/>
        <pc:sldMkLst>
          <pc:docMk/>
          <pc:sldMk cId="254327738" sldId="1249"/>
        </pc:sldMkLst>
        <pc:spChg chg="mod">
          <ac:chgData name="Laura Degnon" userId="e25365a2-2e2a-4953-a5af-fef58d7da204" providerId="ADAL" clId="{389F207B-10AD-4FD6-9A97-C39B8883DFBC}" dt="2020-10-22T20:21:18.216" v="521" actId="26606"/>
          <ac:spMkLst>
            <pc:docMk/>
            <pc:sldMk cId="254327738" sldId="1249"/>
            <ac:spMk id="2" creationId="{B7631F01-ECC2-2F41-B3A6-BF78B721B125}"/>
          </ac:spMkLst>
        </pc:spChg>
        <pc:spChg chg="add del">
          <ac:chgData name="Laura Degnon" userId="e25365a2-2e2a-4953-a5af-fef58d7da204" providerId="ADAL" clId="{389F207B-10AD-4FD6-9A97-C39B8883DFBC}" dt="2020-10-22T20:21:18.242" v="522" actId="26606"/>
          <ac:spMkLst>
            <pc:docMk/>
            <pc:sldMk cId="254327738" sldId="1249"/>
            <ac:spMk id="9" creationId="{B34F5AD2-EDBD-4BBD-A55C-EAFFD0C7097A}"/>
          </ac:spMkLst>
        </pc:spChg>
        <pc:spChg chg="add del">
          <ac:chgData name="Laura Degnon" userId="e25365a2-2e2a-4953-a5af-fef58d7da204" providerId="ADAL" clId="{389F207B-10AD-4FD6-9A97-C39B8883DFBC}" dt="2020-10-22T20:21:18.242" v="522" actId="26606"/>
          <ac:spMkLst>
            <pc:docMk/>
            <pc:sldMk cId="254327738" sldId="1249"/>
            <ac:spMk id="11" creationId="{C3896A03-3945-419A-B66B-4EE266EDD152}"/>
          </ac:spMkLst>
        </pc:spChg>
        <pc:spChg chg="add del">
          <ac:chgData name="Laura Degnon" userId="e25365a2-2e2a-4953-a5af-fef58d7da204" providerId="ADAL" clId="{389F207B-10AD-4FD6-9A97-C39B8883DFBC}" dt="2020-10-22T20:21:18.216" v="521" actId="26606"/>
          <ac:spMkLst>
            <pc:docMk/>
            <pc:sldMk cId="254327738" sldId="1249"/>
            <ac:spMk id="16" creationId="{982413CC-69E6-4BDA-A88D-E4EF8F95B27D}"/>
          </ac:spMkLst>
        </pc:spChg>
        <pc:grpChg chg="add del">
          <ac:chgData name="Laura Degnon" userId="e25365a2-2e2a-4953-a5af-fef58d7da204" providerId="ADAL" clId="{389F207B-10AD-4FD6-9A97-C39B8883DFBC}" dt="2020-10-22T20:21:18.216" v="521" actId="26606"/>
          <ac:grpSpMkLst>
            <pc:docMk/>
            <pc:sldMk cId="254327738" sldId="1249"/>
            <ac:grpSpMk id="18" creationId="{4F1F7357-8633-4CE7-BF80-475EE8A2FAEA}"/>
          </ac:grpSpMkLst>
        </pc:grpChg>
        <pc:graphicFrameChg chg="mod modGraphic">
          <ac:chgData name="Laura Degnon" userId="e25365a2-2e2a-4953-a5af-fef58d7da204" providerId="ADAL" clId="{389F207B-10AD-4FD6-9A97-C39B8883DFBC}" dt="2020-10-22T20:22:42.894" v="555"/>
          <ac:graphicFrameMkLst>
            <pc:docMk/>
            <pc:sldMk cId="254327738" sldId="1249"/>
            <ac:graphicFrameMk id="5" creationId="{21511901-91E5-475A-8E2C-ADF76FDC8302}"/>
          </ac:graphicFrameMkLst>
        </pc:graphicFrameChg>
      </pc:sldChg>
      <pc:sldChg chg="del">
        <pc:chgData name="Laura Degnon" userId="e25365a2-2e2a-4953-a5af-fef58d7da204" providerId="ADAL" clId="{389F207B-10AD-4FD6-9A97-C39B8883DFBC}" dt="2020-10-22T20:24:01.648" v="706" actId="47"/>
        <pc:sldMkLst>
          <pc:docMk/>
          <pc:sldMk cId="2283973206" sldId="1250"/>
        </pc:sldMkLst>
      </pc:sldChg>
      <pc:sldChg chg="modSp del mod">
        <pc:chgData name="Laura Degnon" userId="e25365a2-2e2a-4953-a5af-fef58d7da204" providerId="ADAL" clId="{389F207B-10AD-4FD6-9A97-C39B8883DFBC}" dt="2020-10-22T20:25:12.165" v="864" actId="47"/>
        <pc:sldMkLst>
          <pc:docMk/>
          <pc:sldMk cId="3926121943" sldId="1251"/>
        </pc:sldMkLst>
        <pc:spChg chg="mod">
          <ac:chgData name="Laura Degnon" userId="e25365a2-2e2a-4953-a5af-fef58d7da204" providerId="ADAL" clId="{389F207B-10AD-4FD6-9A97-C39B8883DFBC}" dt="2020-10-22T20:24:12.591" v="708" actId="21"/>
          <ac:spMkLst>
            <pc:docMk/>
            <pc:sldMk cId="3926121943" sldId="1251"/>
            <ac:spMk id="2" creationId="{B7631F01-ECC2-2F41-B3A6-BF78B721B125}"/>
          </ac:spMkLst>
        </pc:spChg>
        <pc:spChg chg="mod">
          <ac:chgData name="Laura Degnon" userId="e25365a2-2e2a-4953-a5af-fef58d7da204" providerId="ADAL" clId="{389F207B-10AD-4FD6-9A97-C39B8883DFBC}" dt="2020-10-22T20:24:26.254" v="710" actId="21"/>
          <ac:spMkLst>
            <pc:docMk/>
            <pc:sldMk cId="3926121943" sldId="1251"/>
            <ac:spMk id="3" creationId="{E43C8BB7-8F7C-D94E-9DDD-5A373FFA611C}"/>
          </ac:spMkLst>
        </pc:spChg>
      </pc:sldChg>
      <pc:sldChg chg="del">
        <pc:chgData name="Laura Degnon" userId="e25365a2-2e2a-4953-a5af-fef58d7da204" providerId="ADAL" clId="{389F207B-10AD-4FD6-9A97-C39B8883DFBC}" dt="2020-10-22T20:41:41.434" v="1794" actId="47"/>
        <pc:sldMkLst>
          <pc:docMk/>
          <pc:sldMk cId="3232610562" sldId="1252"/>
        </pc:sldMkLst>
      </pc:sldChg>
      <pc:sldChg chg="modSp del mod">
        <pc:chgData name="Laura Degnon" userId="e25365a2-2e2a-4953-a5af-fef58d7da204" providerId="ADAL" clId="{389F207B-10AD-4FD6-9A97-C39B8883DFBC}" dt="2020-10-22T20:45:44.093" v="1830" actId="47"/>
        <pc:sldMkLst>
          <pc:docMk/>
          <pc:sldMk cId="422372545" sldId="1253"/>
        </pc:sldMkLst>
        <pc:spChg chg="mod">
          <ac:chgData name="Laura Degnon" userId="e25365a2-2e2a-4953-a5af-fef58d7da204" providerId="ADAL" clId="{389F207B-10AD-4FD6-9A97-C39B8883DFBC}" dt="2020-10-22T20:42:50.479" v="1803" actId="21"/>
          <ac:spMkLst>
            <pc:docMk/>
            <pc:sldMk cId="422372545" sldId="1253"/>
            <ac:spMk id="2" creationId="{9F57B164-F35D-3A44-8594-AB36F68090A4}"/>
          </ac:spMkLst>
        </pc:spChg>
        <pc:spChg chg="mod">
          <ac:chgData name="Laura Degnon" userId="e25365a2-2e2a-4953-a5af-fef58d7da204" providerId="ADAL" clId="{389F207B-10AD-4FD6-9A97-C39B8883DFBC}" dt="2020-10-22T20:43:02.375" v="1806" actId="21"/>
          <ac:spMkLst>
            <pc:docMk/>
            <pc:sldMk cId="422372545" sldId="1253"/>
            <ac:spMk id="3" creationId="{CB34B14D-68D0-964C-A56A-9C49381EA3B7}"/>
          </ac:spMkLst>
        </pc:spChg>
      </pc:sldChg>
      <pc:sldChg chg="del">
        <pc:chgData name="Laura Degnon" userId="e25365a2-2e2a-4953-a5af-fef58d7da204" providerId="ADAL" clId="{389F207B-10AD-4FD6-9A97-C39B8883DFBC}" dt="2020-10-22T20:47:40.334" v="1882" actId="47"/>
        <pc:sldMkLst>
          <pc:docMk/>
          <pc:sldMk cId="2306271366" sldId="1254"/>
        </pc:sldMkLst>
      </pc:sldChg>
      <pc:sldChg chg="del">
        <pc:chgData name="Laura Degnon" userId="e25365a2-2e2a-4953-a5af-fef58d7da204" providerId="ADAL" clId="{389F207B-10AD-4FD6-9A97-C39B8883DFBC}" dt="2020-10-22T20:41:56.603" v="1795" actId="47"/>
        <pc:sldMkLst>
          <pc:docMk/>
          <pc:sldMk cId="2528645260" sldId="1257"/>
        </pc:sldMkLst>
      </pc:sldChg>
      <pc:sldChg chg="modSp del mod">
        <pc:chgData name="Laura Degnon" userId="e25365a2-2e2a-4953-a5af-fef58d7da204" providerId="ADAL" clId="{389F207B-10AD-4FD6-9A97-C39B8883DFBC}" dt="2020-10-22T20:45:45.197" v="1831" actId="47"/>
        <pc:sldMkLst>
          <pc:docMk/>
          <pc:sldMk cId="298824077" sldId="1259"/>
        </pc:sldMkLst>
        <pc:spChg chg="mod">
          <ac:chgData name="Laura Degnon" userId="e25365a2-2e2a-4953-a5af-fef58d7da204" providerId="ADAL" clId="{389F207B-10AD-4FD6-9A97-C39B8883DFBC}" dt="2020-10-22T20:44:15.283" v="1818" actId="21"/>
          <ac:spMkLst>
            <pc:docMk/>
            <pc:sldMk cId="298824077" sldId="1259"/>
            <ac:spMk id="2" creationId="{9F57B164-F35D-3A44-8594-AB36F68090A4}"/>
          </ac:spMkLst>
        </pc:spChg>
        <pc:spChg chg="mod">
          <ac:chgData name="Laura Degnon" userId="e25365a2-2e2a-4953-a5af-fef58d7da204" providerId="ADAL" clId="{389F207B-10AD-4FD6-9A97-C39B8883DFBC}" dt="2020-10-22T20:44:51.557" v="1821" actId="21"/>
          <ac:spMkLst>
            <pc:docMk/>
            <pc:sldMk cId="298824077" sldId="1259"/>
            <ac:spMk id="3" creationId="{CB34B14D-68D0-964C-A56A-9C49381EA3B7}"/>
          </ac:spMkLst>
        </pc:spChg>
      </pc:sldChg>
      <pc:sldChg chg="modSp del mod">
        <pc:chgData name="Laura Degnon" userId="e25365a2-2e2a-4953-a5af-fef58d7da204" providerId="ADAL" clId="{389F207B-10AD-4FD6-9A97-C39B8883DFBC}" dt="2020-10-22T20:47:18.432" v="1866" actId="47"/>
        <pc:sldMkLst>
          <pc:docMk/>
          <pc:sldMk cId="931603388" sldId="1260"/>
        </pc:sldMkLst>
        <pc:spChg chg="mod">
          <ac:chgData name="Laura Degnon" userId="e25365a2-2e2a-4953-a5af-fef58d7da204" providerId="ADAL" clId="{389F207B-10AD-4FD6-9A97-C39B8883DFBC}" dt="2020-10-22T20:45:49.485" v="1832" actId="21"/>
          <ac:spMkLst>
            <pc:docMk/>
            <pc:sldMk cId="931603388" sldId="1260"/>
            <ac:spMk id="2" creationId="{9F57B164-F35D-3A44-8594-AB36F68090A4}"/>
          </ac:spMkLst>
        </pc:spChg>
      </pc:sldChg>
      <pc:sldChg chg="modSp del mod">
        <pc:chgData name="Laura Degnon" userId="e25365a2-2e2a-4953-a5af-fef58d7da204" providerId="ADAL" clId="{389F207B-10AD-4FD6-9A97-C39B8883DFBC}" dt="2020-10-22T20:47:19.922" v="1867" actId="47"/>
        <pc:sldMkLst>
          <pc:docMk/>
          <pc:sldMk cId="22546643" sldId="1261"/>
        </pc:sldMkLst>
        <pc:spChg chg="mod">
          <ac:chgData name="Laura Degnon" userId="e25365a2-2e2a-4953-a5af-fef58d7da204" providerId="ADAL" clId="{389F207B-10AD-4FD6-9A97-C39B8883DFBC}" dt="2020-10-22T20:46:58.580" v="1861" actId="21"/>
          <ac:spMkLst>
            <pc:docMk/>
            <pc:sldMk cId="22546643" sldId="1261"/>
            <ac:spMk id="2" creationId="{9F57B164-F35D-3A44-8594-AB36F68090A4}"/>
          </ac:spMkLst>
        </pc:spChg>
        <pc:spChg chg="mod">
          <ac:chgData name="Laura Degnon" userId="e25365a2-2e2a-4953-a5af-fef58d7da204" providerId="ADAL" clId="{389F207B-10AD-4FD6-9A97-C39B8883DFBC}" dt="2020-10-22T20:46:42.502" v="1858" actId="21"/>
          <ac:spMkLst>
            <pc:docMk/>
            <pc:sldMk cId="22546643" sldId="1261"/>
            <ac:spMk id="3" creationId="{CB34B14D-68D0-964C-A56A-9C49381EA3B7}"/>
          </ac:spMkLst>
        </pc:spChg>
      </pc:sldChg>
      <pc:sldChg chg="modSp">
        <pc:chgData name="Laura Degnon" userId="e25365a2-2e2a-4953-a5af-fef58d7da204" providerId="ADAL" clId="{389F207B-10AD-4FD6-9A97-C39B8883DFBC}" dt="2020-10-22T22:33:22.267" v="3730" actId="1076"/>
        <pc:sldMkLst>
          <pc:docMk/>
          <pc:sldMk cId="458259227" sldId="1264"/>
        </pc:sldMkLst>
        <pc:picChg chg="mod">
          <ac:chgData name="Laura Degnon" userId="e25365a2-2e2a-4953-a5af-fef58d7da204" providerId="ADAL" clId="{389F207B-10AD-4FD6-9A97-C39B8883DFBC}" dt="2020-10-22T22:33:22.267" v="3730" actId="1076"/>
          <ac:picMkLst>
            <pc:docMk/>
            <pc:sldMk cId="458259227" sldId="1264"/>
            <ac:picMk id="12" creationId="{B11945BA-57BE-42D5-9315-91F7FE906E0E}"/>
          </ac:picMkLst>
        </pc:picChg>
      </pc:sldChg>
      <pc:sldChg chg="addSp delSp modSp del mod">
        <pc:chgData name="Laura Degnon" userId="e25365a2-2e2a-4953-a5af-fef58d7da204" providerId="ADAL" clId="{389F207B-10AD-4FD6-9A97-C39B8883DFBC}" dt="2020-10-22T20:12:18.312" v="61" actId="47"/>
        <pc:sldMkLst>
          <pc:docMk/>
          <pc:sldMk cId="2959000703" sldId="1266"/>
        </pc:sldMkLst>
        <pc:spChg chg="del">
          <ac:chgData name="Laura Degnon" userId="e25365a2-2e2a-4953-a5af-fef58d7da204" providerId="ADAL" clId="{389F207B-10AD-4FD6-9A97-C39B8883DFBC}" dt="2020-10-22T20:08:02.323" v="4" actId="21"/>
          <ac:spMkLst>
            <pc:docMk/>
            <pc:sldMk cId="2959000703" sldId="1266"/>
            <ac:spMk id="2" creationId="{00000000-0000-0000-0000-000000000000}"/>
          </ac:spMkLst>
        </pc:spChg>
        <pc:spChg chg="del">
          <ac:chgData name="Laura Degnon" userId="e25365a2-2e2a-4953-a5af-fef58d7da204" providerId="ADAL" clId="{389F207B-10AD-4FD6-9A97-C39B8883DFBC}" dt="2020-10-22T20:08:29.797" v="13" actId="21"/>
          <ac:spMkLst>
            <pc:docMk/>
            <pc:sldMk cId="2959000703" sldId="1266"/>
            <ac:spMk id="3" creationId="{B6673043-1DB1-F147-9C20-842D9CB68571}"/>
          </ac:spMkLst>
        </pc:spChg>
        <pc:spChg chg="add mod">
          <ac:chgData name="Laura Degnon" userId="e25365a2-2e2a-4953-a5af-fef58d7da204" providerId="ADAL" clId="{389F207B-10AD-4FD6-9A97-C39B8883DFBC}" dt="2020-10-22T20:08:02.323" v="4" actId="21"/>
          <ac:spMkLst>
            <pc:docMk/>
            <pc:sldMk cId="2959000703" sldId="1266"/>
            <ac:spMk id="5" creationId="{00868B0B-3C9C-4C73-B47C-D62990796C75}"/>
          </ac:spMkLst>
        </pc:spChg>
        <pc:spChg chg="add mod">
          <ac:chgData name="Laura Degnon" userId="e25365a2-2e2a-4953-a5af-fef58d7da204" providerId="ADAL" clId="{389F207B-10AD-4FD6-9A97-C39B8883DFBC}" dt="2020-10-22T20:08:29.797" v="13" actId="21"/>
          <ac:spMkLst>
            <pc:docMk/>
            <pc:sldMk cId="2959000703" sldId="1266"/>
            <ac:spMk id="8" creationId="{ADD10736-1E13-4BA8-9DD4-2B2C71702A95}"/>
          </ac:spMkLst>
        </pc:spChg>
      </pc:sldChg>
      <pc:sldChg chg="del">
        <pc:chgData name="Laura Degnon" userId="e25365a2-2e2a-4953-a5af-fef58d7da204" providerId="ADAL" clId="{389F207B-10AD-4FD6-9A97-C39B8883DFBC}" dt="2020-10-22T20:27:33.144" v="888" actId="47"/>
        <pc:sldMkLst>
          <pc:docMk/>
          <pc:sldMk cId="3935164714" sldId="1269"/>
        </pc:sldMkLst>
      </pc:sldChg>
      <pc:sldChg chg="del">
        <pc:chgData name="Laura Degnon" userId="e25365a2-2e2a-4953-a5af-fef58d7da204" providerId="ADAL" clId="{389F207B-10AD-4FD6-9A97-C39B8883DFBC}" dt="2020-10-22T20:41:37.507" v="1792" actId="47"/>
        <pc:sldMkLst>
          <pc:docMk/>
          <pc:sldMk cId="872481968" sldId="1270"/>
        </pc:sldMkLst>
      </pc:sldChg>
      <pc:sldChg chg="delSp del">
        <pc:chgData name="Laura Degnon" userId="e25365a2-2e2a-4953-a5af-fef58d7da204" providerId="ADAL" clId="{389F207B-10AD-4FD6-9A97-C39B8883DFBC}" dt="2020-10-22T20:34:11.647" v="1304" actId="47"/>
        <pc:sldMkLst>
          <pc:docMk/>
          <pc:sldMk cId="207146934" sldId="1271"/>
        </pc:sldMkLst>
        <pc:picChg chg="del">
          <ac:chgData name="Laura Degnon" userId="e25365a2-2e2a-4953-a5af-fef58d7da204" providerId="ADAL" clId="{389F207B-10AD-4FD6-9A97-C39B8883DFBC}" dt="2020-10-22T20:32:18.132" v="1204" actId="21"/>
          <ac:picMkLst>
            <pc:docMk/>
            <pc:sldMk cId="207146934" sldId="1271"/>
            <ac:picMk id="5122" creationId="{915E02F9-DC40-4A0A-94C6-6049F3E5D21C}"/>
          </ac:picMkLst>
        </pc:picChg>
      </pc:sldChg>
      <pc:sldChg chg="del">
        <pc:chgData name="Laura Degnon" userId="e25365a2-2e2a-4953-a5af-fef58d7da204" providerId="ADAL" clId="{389F207B-10AD-4FD6-9A97-C39B8883DFBC}" dt="2020-10-22T20:55:21.585" v="1968" actId="47"/>
        <pc:sldMkLst>
          <pc:docMk/>
          <pc:sldMk cId="647109519" sldId="1272"/>
        </pc:sldMkLst>
      </pc:sldChg>
      <pc:sldChg chg="modSp del mod">
        <pc:chgData name="Laura Degnon" userId="e25365a2-2e2a-4953-a5af-fef58d7da204" providerId="ADAL" clId="{389F207B-10AD-4FD6-9A97-C39B8883DFBC}" dt="2020-10-22T20:31:48.697" v="1200" actId="47"/>
        <pc:sldMkLst>
          <pc:docMk/>
          <pc:sldMk cId="3587949345" sldId="1275"/>
        </pc:sldMkLst>
        <pc:spChg chg="mod">
          <ac:chgData name="Laura Degnon" userId="e25365a2-2e2a-4953-a5af-fef58d7da204" providerId="ADAL" clId="{389F207B-10AD-4FD6-9A97-C39B8883DFBC}" dt="2020-10-22T20:25:31.487" v="876" actId="27636"/>
          <ac:spMkLst>
            <pc:docMk/>
            <pc:sldMk cId="3587949345" sldId="1275"/>
            <ac:spMk id="3" creationId="{E43C8BB7-8F7C-D94E-9DDD-5A373FFA611C}"/>
          </ac:spMkLst>
        </pc:spChg>
      </pc:sldChg>
      <pc:sldChg chg="addSp delSp modSp del mod">
        <pc:chgData name="Laura Degnon" userId="e25365a2-2e2a-4953-a5af-fef58d7da204" providerId="ADAL" clId="{389F207B-10AD-4FD6-9A97-C39B8883DFBC}" dt="2020-10-22T20:12:20.352" v="62" actId="47"/>
        <pc:sldMkLst>
          <pc:docMk/>
          <pc:sldMk cId="237995430" sldId="1276"/>
        </pc:sldMkLst>
        <pc:spChg chg="del">
          <ac:chgData name="Laura Degnon" userId="e25365a2-2e2a-4953-a5af-fef58d7da204" providerId="ADAL" clId="{389F207B-10AD-4FD6-9A97-C39B8883DFBC}" dt="2020-10-22T20:09:40.764" v="30" actId="21"/>
          <ac:spMkLst>
            <pc:docMk/>
            <pc:sldMk cId="237995430" sldId="1276"/>
            <ac:spMk id="2" creationId="{00000000-0000-0000-0000-000000000000}"/>
          </ac:spMkLst>
        </pc:spChg>
        <pc:spChg chg="del">
          <ac:chgData name="Laura Degnon" userId="e25365a2-2e2a-4953-a5af-fef58d7da204" providerId="ADAL" clId="{389F207B-10AD-4FD6-9A97-C39B8883DFBC}" dt="2020-10-22T20:10:05.043" v="38" actId="21"/>
          <ac:spMkLst>
            <pc:docMk/>
            <pc:sldMk cId="237995430" sldId="1276"/>
            <ac:spMk id="3" creationId="{B6673043-1DB1-F147-9C20-842D9CB68571}"/>
          </ac:spMkLst>
        </pc:spChg>
        <pc:spChg chg="add mod">
          <ac:chgData name="Laura Degnon" userId="e25365a2-2e2a-4953-a5af-fef58d7da204" providerId="ADAL" clId="{389F207B-10AD-4FD6-9A97-C39B8883DFBC}" dt="2020-10-22T20:10:48.426" v="45" actId="14100"/>
          <ac:spMkLst>
            <pc:docMk/>
            <pc:sldMk cId="237995430" sldId="1276"/>
            <ac:spMk id="8" creationId="{9D085954-A3C4-4D4E-AC2A-817E08B7B63A}"/>
          </ac:spMkLst>
        </pc:spChg>
        <pc:spChg chg="add mod">
          <ac:chgData name="Laura Degnon" userId="e25365a2-2e2a-4953-a5af-fef58d7da204" providerId="ADAL" clId="{389F207B-10AD-4FD6-9A97-C39B8883DFBC}" dt="2020-10-22T20:10:05.043" v="38" actId="21"/>
          <ac:spMkLst>
            <pc:docMk/>
            <pc:sldMk cId="237995430" sldId="1276"/>
            <ac:spMk id="10" creationId="{FB916E9C-283E-43A9-A50C-48E81D1DC34F}"/>
          </ac:spMkLst>
        </pc:spChg>
        <pc:picChg chg="del">
          <ac:chgData name="Laura Degnon" userId="e25365a2-2e2a-4953-a5af-fef58d7da204" providerId="ADAL" clId="{389F207B-10AD-4FD6-9A97-C39B8883DFBC}" dt="2020-10-22T20:10:49.902" v="46" actId="21"/>
          <ac:picMkLst>
            <pc:docMk/>
            <pc:sldMk cId="237995430" sldId="1276"/>
            <ac:picMk id="4" creationId="{5E00F58D-3218-4639-9E01-670946E85612}"/>
          </ac:picMkLst>
        </pc:picChg>
        <pc:picChg chg="del">
          <ac:chgData name="Laura Degnon" userId="e25365a2-2e2a-4953-a5af-fef58d7da204" providerId="ADAL" clId="{389F207B-10AD-4FD6-9A97-C39B8883DFBC}" dt="2020-10-22T20:10:30.409" v="42" actId="21"/>
          <ac:picMkLst>
            <pc:docMk/>
            <pc:sldMk cId="237995430" sldId="1276"/>
            <ac:picMk id="6" creationId="{FC69FC9D-EA4F-46F0-8AD0-A250F61E44F3}"/>
          </ac:picMkLst>
        </pc:picChg>
      </pc:sldChg>
      <pc:sldChg chg="modSp del mod">
        <pc:chgData name="Laura Degnon" userId="e25365a2-2e2a-4953-a5af-fef58d7da204" providerId="ADAL" clId="{389F207B-10AD-4FD6-9A97-C39B8883DFBC}" dt="2020-10-22T22:24:04.734" v="2940" actId="47"/>
        <pc:sldMkLst>
          <pc:docMk/>
          <pc:sldMk cId="2579315023" sldId="1278"/>
        </pc:sldMkLst>
        <pc:spChg chg="mod">
          <ac:chgData name="Laura Degnon" userId="e25365a2-2e2a-4953-a5af-fef58d7da204" providerId="ADAL" clId="{389F207B-10AD-4FD6-9A97-C39B8883DFBC}" dt="2020-10-22T20:20:28.235" v="519" actId="20577"/>
          <ac:spMkLst>
            <pc:docMk/>
            <pc:sldMk cId="2579315023" sldId="1278"/>
            <ac:spMk id="8" creationId="{7012E3EE-376D-4CE2-A09D-83E3C961C7F7}"/>
          </ac:spMkLst>
        </pc:spChg>
      </pc:sldChg>
      <pc:sldChg chg="addSp modSp mod ord">
        <pc:chgData name="Laura Degnon" userId="e25365a2-2e2a-4953-a5af-fef58d7da204" providerId="ADAL" clId="{389F207B-10AD-4FD6-9A97-C39B8883DFBC}" dt="2020-10-22T20:59:03.284" v="2094" actId="20577"/>
        <pc:sldMkLst>
          <pc:docMk/>
          <pc:sldMk cId="4288066762" sldId="1280"/>
        </pc:sldMkLst>
        <pc:spChg chg="add mod">
          <ac:chgData name="Laura Degnon" userId="e25365a2-2e2a-4953-a5af-fef58d7da204" providerId="ADAL" clId="{389F207B-10AD-4FD6-9A97-C39B8883DFBC}" dt="2020-10-22T20:56:35.808" v="1982" actId="20577"/>
          <ac:spMkLst>
            <pc:docMk/>
            <pc:sldMk cId="4288066762" sldId="1280"/>
            <ac:spMk id="6" creationId="{C242DB9E-2C1B-4996-8432-683CFC0CB0E2}"/>
          </ac:spMkLst>
        </pc:spChg>
        <pc:spChg chg="add mod">
          <ac:chgData name="Laura Degnon" userId="e25365a2-2e2a-4953-a5af-fef58d7da204" providerId="ADAL" clId="{389F207B-10AD-4FD6-9A97-C39B8883DFBC}" dt="2020-10-22T20:59:03.284" v="2094" actId="20577"/>
          <ac:spMkLst>
            <pc:docMk/>
            <pc:sldMk cId="4288066762" sldId="1280"/>
            <ac:spMk id="8" creationId="{E80CB1F6-7860-41CC-A729-DC4A3666044B}"/>
          </ac:spMkLst>
        </pc:spChg>
      </pc:sldChg>
      <pc:sldChg chg="modSp mod">
        <pc:chgData name="Laura Degnon" userId="e25365a2-2e2a-4953-a5af-fef58d7da204" providerId="ADAL" clId="{389F207B-10AD-4FD6-9A97-C39B8883DFBC}" dt="2020-10-22T20:07:15.653" v="0" actId="1076"/>
        <pc:sldMkLst>
          <pc:docMk/>
          <pc:sldMk cId="1705039641" sldId="1281"/>
        </pc:sldMkLst>
        <pc:spChg chg="mod">
          <ac:chgData name="Laura Degnon" userId="e25365a2-2e2a-4953-a5af-fef58d7da204" providerId="ADAL" clId="{389F207B-10AD-4FD6-9A97-C39B8883DFBC}" dt="2020-10-22T20:07:15.653" v="0" actId="1076"/>
          <ac:spMkLst>
            <pc:docMk/>
            <pc:sldMk cId="1705039641" sldId="1281"/>
            <ac:spMk id="6" creationId="{3A4EF343-F572-4F3E-A922-8956F857049B}"/>
          </ac:spMkLst>
        </pc:spChg>
      </pc:sldChg>
      <pc:sldChg chg="del">
        <pc:chgData name="Laura Degnon" userId="e25365a2-2e2a-4953-a5af-fef58d7da204" providerId="ADAL" clId="{389F207B-10AD-4FD6-9A97-C39B8883DFBC}" dt="2020-10-22T20:55:43.339" v="1971" actId="47"/>
        <pc:sldMkLst>
          <pc:docMk/>
          <pc:sldMk cId="1789141358" sldId="1283"/>
        </pc:sldMkLst>
      </pc:sldChg>
      <pc:sldChg chg="addSp modSp mod ord">
        <pc:chgData name="Laura Degnon" userId="e25365a2-2e2a-4953-a5af-fef58d7da204" providerId="ADAL" clId="{389F207B-10AD-4FD6-9A97-C39B8883DFBC}" dt="2020-10-23T13:39:34.674" v="3756" actId="14100"/>
        <pc:sldMkLst>
          <pc:docMk/>
          <pc:sldMk cId="848381820" sldId="1284"/>
        </pc:sldMkLst>
        <pc:spChg chg="add mod">
          <ac:chgData name="Laura Degnon" userId="e25365a2-2e2a-4953-a5af-fef58d7da204" providerId="ADAL" clId="{389F207B-10AD-4FD6-9A97-C39B8883DFBC}" dt="2020-10-23T13:38:40.142" v="3754" actId="20577"/>
          <ac:spMkLst>
            <pc:docMk/>
            <pc:sldMk cId="848381820" sldId="1284"/>
            <ac:spMk id="4" creationId="{8FFACBAF-A06D-4924-B9F2-E7BF92481FF3}"/>
          </ac:spMkLst>
        </pc:spChg>
        <pc:picChg chg="add mod">
          <ac:chgData name="Laura Degnon" userId="e25365a2-2e2a-4953-a5af-fef58d7da204" providerId="ADAL" clId="{389F207B-10AD-4FD6-9A97-C39B8883DFBC}" dt="2020-10-23T13:39:34.674" v="3756" actId="14100"/>
          <ac:picMkLst>
            <pc:docMk/>
            <pc:sldMk cId="848381820" sldId="1284"/>
            <ac:picMk id="1026" creationId="{2C998DFE-5B9D-49F2-8490-BE8A6F7F248D}"/>
          </ac:picMkLst>
        </pc:picChg>
      </pc:sldChg>
      <pc:sldChg chg="del">
        <pc:chgData name="Laura Degnon" userId="e25365a2-2e2a-4953-a5af-fef58d7da204" providerId="ADAL" clId="{389F207B-10AD-4FD6-9A97-C39B8883DFBC}" dt="2020-10-22T20:11:50.709" v="53"/>
        <pc:sldMkLst>
          <pc:docMk/>
          <pc:sldMk cId="1045351599" sldId="1285"/>
        </pc:sldMkLst>
      </pc:sldChg>
      <pc:sldChg chg="del">
        <pc:chgData name="Laura Degnon" userId="e25365a2-2e2a-4953-a5af-fef58d7da204" providerId="ADAL" clId="{389F207B-10AD-4FD6-9A97-C39B8883DFBC}" dt="2020-10-22T20:11:35.875" v="52"/>
        <pc:sldMkLst>
          <pc:docMk/>
          <pc:sldMk cId="3271009436" sldId="1285"/>
        </pc:sldMkLst>
      </pc:sldChg>
      <pc:sldChg chg="addSp modSp add del mod ord">
        <pc:chgData name="Laura Degnon" userId="e25365a2-2e2a-4953-a5af-fef58d7da204" providerId="ADAL" clId="{389F207B-10AD-4FD6-9A97-C39B8883DFBC}" dt="2020-10-22T21:14:14.447" v="2380" actId="20577"/>
        <pc:sldMkLst>
          <pc:docMk/>
          <pc:sldMk cId="3327311093" sldId="1285"/>
        </pc:sldMkLst>
        <pc:spChg chg="add mod">
          <ac:chgData name="Laura Degnon" userId="e25365a2-2e2a-4953-a5af-fef58d7da204" providerId="ADAL" clId="{389F207B-10AD-4FD6-9A97-C39B8883DFBC}" dt="2020-10-22T20:09:55.576" v="37" actId="20577"/>
          <ac:spMkLst>
            <pc:docMk/>
            <pc:sldMk cId="3327311093" sldId="1285"/>
            <ac:spMk id="6" creationId="{1BE24885-F101-43C0-B58B-3311D696A18F}"/>
          </ac:spMkLst>
        </pc:spChg>
        <pc:spChg chg="add mod">
          <ac:chgData name="Laura Degnon" userId="e25365a2-2e2a-4953-a5af-fef58d7da204" providerId="ADAL" clId="{389F207B-10AD-4FD6-9A97-C39B8883DFBC}" dt="2020-10-22T21:14:14.447" v="2380" actId="20577"/>
          <ac:spMkLst>
            <pc:docMk/>
            <pc:sldMk cId="3327311093" sldId="1285"/>
            <ac:spMk id="8" creationId="{D4B6F673-FD8A-40C2-8E9D-43C9042F15C0}"/>
          </ac:spMkLst>
        </pc:spChg>
        <pc:picChg chg="add mod">
          <ac:chgData name="Laura Degnon" userId="e25365a2-2e2a-4953-a5af-fef58d7da204" providerId="ADAL" clId="{389F207B-10AD-4FD6-9A97-C39B8883DFBC}" dt="2020-10-22T20:10:37.505" v="44" actId="1076"/>
          <ac:picMkLst>
            <pc:docMk/>
            <pc:sldMk cId="3327311093" sldId="1285"/>
            <ac:picMk id="4" creationId="{120BD20D-1109-4997-8388-A490B04F94CC}"/>
          </ac:picMkLst>
        </pc:picChg>
        <pc:picChg chg="add mod">
          <ac:chgData name="Laura Degnon" userId="e25365a2-2e2a-4953-a5af-fef58d7da204" providerId="ADAL" clId="{389F207B-10AD-4FD6-9A97-C39B8883DFBC}" dt="2020-10-22T20:11:00.615" v="48" actId="1076"/>
          <ac:picMkLst>
            <pc:docMk/>
            <pc:sldMk cId="3327311093" sldId="1285"/>
            <ac:picMk id="11" creationId="{3DB7695C-0C48-47BB-ABE1-5E2047ADFF33}"/>
          </ac:picMkLst>
        </pc:picChg>
      </pc:sldChg>
      <pc:sldChg chg="add del">
        <pc:chgData name="Laura Degnon" userId="e25365a2-2e2a-4953-a5af-fef58d7da204" providerId="ADAL" clId="{389F207B-10AD-4FD6-9A97-C39B8883DFBC}" dt="2020-10-22T20:55:44.256" v="1972" actId="47"/>
        <pc:sldMkLst>
          <pc:docMk/>
          <pc:sldMk cId="4286886447" sldId="1286"/>
        </pc:sldMkLst>
      </pc:sldChg>
      <pc:sldChg chg="modSp add del mod">
        <pc:chgData name="Laura Degnon" userId="e25365a2-2e2a-4953-a5af-fef58d7da204" providerId="ADAL" clId="{389F207B-10AD-4FD6-9A97-C39B8883DFBC}" dt="2020-10-22T20:12:55.185" v="67"/>
        <pc:sldMkLst>
          <pc:docMk/>
          <pc:sldMk cId="137895447" sldId="1287"/>
        </pc:sldMkLst>
        <pc:spChg chg="mod">
          <ac:chgData name="Laura Degnon" userId="e25365a2-2e2a-4953-a5af-fef58d7da204" providerId="ADAL" clId="{389F207B-10AD-4FD6-9A97-C39B8883DFBC}" dt="2020-10-22T20:12:55.185" v="67"/>
          <ac:spMkLst>
            <pc:docMk/>
            <pc:sldMk cId="137895447" sldId="1287"/>
            <ac:spMk id="8" creationId="{D4B6F673-FD8A-40C2-8E9D-43C9042F15C0}"/>
          </ac:spMkLst>
        </pc:spChg>
      </pc:sldChg>
      <pc:sldChg chg="modSp add mod">
        <pc:chgData name="Laura Degnon" userId="e25365a2-2e2a-4953-a5af-fef58d7da204" providerId="ADAL" clId="{389F207B-10AD-4FD6-9A97-C39B8883DFBC}" dt="2020-10-22T21:19:11.316" v="2505" actId="6549"/>
        <pc:sldMkLst>
          <pc:docMk/>
          <pc:sldMk cId="3463720238" sldId="1287"/>
        </pc:sldMkLst>
        <pc:spChg chg="mod">
          <ac:chgData name="Laura Degnon" userId="e25365a2-2e2a-4953-a5af-fef58d7da204" providerId="ADAL" clId="{389F207B-10AD-4FD6-9A97-C39B8883DFBC}" dt="2020-10-22T21:19:11.316" v="2505" actId="6549"/>
          <ac:spMkLst>
            <pc:docMk/>
            <pc:sldMk cId="3463720238" sldId="1287"/>
            <ac:spMk id="8" creationId="{7012E3EE-376D-4CE2-A09D-83E3C961C7F7}"/>
          </ac:spMkLst>
        </pc:spChg>
        <pc:spChg chg="mod">
          <ac:chgData name="Laura Degnon" userId="e25365a2-2e2a-4953-a5af-fef58d7da204" providerId="ADAL" clId="{389F207B-10AD-4FD6-9A97-C39B8883DFBC}" dt="2020-10-22T20:21:46.533" v="538" actId="20577"/>
          <ac:spMkLst>
            <pc:docMk/>
            <pc:sldMk cId="3463720238" sldId="1287"/>
            <ac:spMk id="9" creationId="{08221DCE-4C7B-4422-B987-9FED380DABA9}"/>
          </ac:spMkLst>
        </pc:spChg>
      </pc:sldChg>
      <pc:sldChg chg="modSp add mod ord">
        <pc:chgData name="Laura Degnon" userId="e25365a2-2e2a-4953-a5af-fef58d7da204" providerId="ADAL" clId="{389F207B-10AD-4FD6-9A97-C39B8883DFBC}" dt="2020-10-22T21:20:08.406" v="2507"/>
        <pc:sldMkLst>
          <pc:docMk/>
          <pc:sldMk cId="528684771" sldId="1288"/>
        </pc:sldMkLst>
        <pc:spChg chg="mod">
          <ac:chgData name="Laura Degnon" userId="e25365a2-2e2a-4953-a5af-fef58d7da204" providerId="ADAL" clId="{389F207B-10AD-4FD6-9A97-C39B8883DFBC}" dt="2020-10-22T21:02:07.199" v="2256" actId="1076"/>
          <ac:spMkLst>
            <pc:docMk/>
            <pc:sldMk cId="528684771" sldId="1288"/>
            <ac:spMk id="8" creationId="{7012E3EE-376D-4CE2-A09D-83E3C961C7F7}"/>
          </ac:spMkLst>
        </pc:spChg>
        <pc:spChg chg="mod">
          <ac:chgData name="Laura Degnon" userId="e25365a2-2e2a-4953-a5af-fef58d7da204" providerId="ADAL" clId="{389F207B-10AD-4FD6-9A97-C39B8883DFBC}" dt="2020-10-22T20:24:19.777" v="709"/>
          <ac:spMkLst>
            <pc:docMk/>
            <pc:sldMk cId="528684771" sldId="1288"/>
            <ac:spMk id="9" creationId="{08221DCE-4C7B-4422-B987-9FED380DABA9}"/>
          </ac:spMkLst>
        </pc:spChg>
      </pc:sldChg>
      <pc:sldChg chg="modSp add mod">
        <pc:chgData name="Laura Degnon" userId="e25365a2-2e2a-4953-a5af-fef58d7da204" providerId="ADAL" clId="{389F207B-10AD-4FD6-9A97-C39B8883DFBC}" dt="2020-10-22T21:20:59.086" v="2536" actId="6549"/>
        <pc:sldMkLst>
          <pc:docMk/>
          <pc:sldMk cId="3906015505" sldId="1289"/>
        </pc:sldMkLst>
        <pc:spChg chg="mod">
          <ac:chgData name="Laura Degnon" userId="e25365a2-2e2a-4953-a5af-fef58d7da204" providerId="ADAL" clId="{389F207B-10AD-4FD6-9A97-C39B8883DFBC}" dt="2020-10-22T21:20:59.086" v="2536" actId="6549"/>
          <ac:spMkLst>
            <pc:docMk/>
            <pc:sldMk cId="3906015505" sldId="1289"/>
            <ac:spMk id="8" creationId="{7012E3EE-376D-4CE2-A09D-83E3C961C7F7}"/>
          </ac:spMkLst>
        </pc:spChg>
        <pc:spChg chg="mod">
          <ac:chgData name="Laura Degnon" userId="e25365a2-2e2a-4953-a5af-fef58d7da204" providerId="ADAL" clId="{389F207B-10AD-4FD6-9A97-C39B8883DFBC}" dt="2020-10-22T20:25:21.292" v="874" actId="20577"/>
          <ac:spMkLst>
            <pc:docMk/>
            <pc:sldMk cId="3906015505" sldId="1289"/>
            <ac:spMk id="9" creationId="{08221DCE-4C7B-4422-B987-9FED380DABA9}"/>
          </ac:spMkLst>
        </pc:spChg>
      </pc:sldChg>
      <pc:sldChg chg="addSp delSp modSp add del mod">
        <pc:chgData name="Laura Degnon" userId="e25365a2-2e2a-4953-a5af-fef58d7da204" providerId="ADAL" clId="{389F207B-10AD-4FD6-9A97-C39B8883DFBC}" dt="2020-10-22T20:31:47.144" v="1199" actId="47"/>
        <pc:sldMkLst>
          <pc:docMk/>
          <pc:sldMk cId="137729940" sldId="1290"/>
        </pc:sldMkLst>
        <pc:spChg chg="del">
          <ac:chgData name="Laura Degnon" userId="e25365a2-2e2a-4953-a5af-fef58d7da204" providerId="ADAL" clId="{389F207B-10AD-4FD6-9A97-C39B8883DFBC}" dt="2020-10-22T20:27:56.376" v="891" actId="478"/>
          <ac:spMkLst>
            <pc:docMk/>
            <pc:sldMk cId="137729940" sldId="1290"/>
            <ac:spMk id="8" creationId="{7012E3EE-376D-4CE2-A09D-83E3C961C7F7}"/>
          </ac:spMkLst>
        </pc:spChg>
        <pc:spChg chg="add mod">
          <ac:chgData name="Laura Degnon" userId="e25365a2-2e2a-4953-a5af-fef58d7da204" providerId="ADAL" clId="{389F207B-10AD-4FD6-9A97-C39B8883DFBC}" dt="2020-10-22T20:27:53.116" v="890" actId="1076"/>
          <ac:spMkLst>
            <pc:docMk/>
            <pc:sldMk cId="137729940" sldId="1290"/>
            <ac:spMk id="10" creationId="{B8F7DA7D-3D13-4AA2-BC12-B255239252E0}"/>
          </ac:spMkLst>
        </pc:spChg>
      </pc:sldChg>
      <pc:sldChg chg="addSp delSp modSp add mod">
        <pc:chgData name="Laura Degnon" userId="e25365a2-2e2a-4953-a5af-fef58d7da204" providerId="ADAL" clId="{389F207B-10AD-4FD6-9A97-C39B8883DFBC}" dt="2020-10-22T20:32:01.690" v="1202" actId="22"/>
        <pc:sldMkLst>
          <pc:docMk/>
          <pc:sldMk cId="1359722400" sldId="1291"/>
        </pc:sldMkLst>
        <pc:spChg chg="mod">
          <ac:chgData name="Laura Degnon" userId="e25365a2-2e2a-4953-a5af-fef58d7da204" providerId="ADAL" clId="{389F207B-10AD-4FD6-9A97-C39B8883DFBC}" dt="2020-10-22T20:31:34.266" v="1198" actId="6549"/>
          <ac:spMkLst>
            <pc:docMk/>
            <pc:sldMk cId="1359722400" sldId="1291"/>
            <ac:spMk id="8" creationId="{7012E3EE-376D-4CE2-A09D-83E3C961C7F7}"/>
          </ac:spMkLst>
        </pc:spChg>
        <pc:picChg chg="add del">
          <ac:chgData name="Laura Degnon" userId="e25365a2-2e2a-4953-a5af-fef58d7da204" providerId="ADAL" clId="{389F207B-10AD-4FD6-9A97-C39B8883DFBC}" dt="2020-10-22T20:32:01.690" v="1202" actId="22"/>
          <ac:picMkLst>
            <pc:docMk/>
            <pc:sldMk cId="1359722400" sldId="1291"/>
            <ac:picMk id="4" creationId="{EFB58120-DE9C-4DA7-8A02-AD1630FD7236}"/>
          </ac:picMkLst>
        </pc:picChg>
      </pc:sldChg>
      <pc:sldChg chg="addSp modSp add mod">
        <pc:chgData name="Laura Degnon" userId="e25365a2-2e2a-4953-a5af-fef58d7da204" providerId="ADAL" clId="{389F207B-10AD-4FD6-9A97-C39B8883DFBC}" dt="2020-10-22T20:33:53.358" v="1303" actId="255"/>
        <pc:sldMkLst>
          <pc:docMk/>
          <pc:sldMk cId="2598186294" sldId="1292"/>
        </pc:sldMkLst>
        <pc:spChg chg="add mod">
          <ac:chgData name="Laura Degnon" userId="e25365a2-2e2a-4953-a5af-fef58d7da204" providerId="ADAL" clId="{389F207B-10AD-4FD6-9A97-C39B8883DFBC}" dt="2020-10-22T20:33:53.358" v="1303" actId="255"/>
          <ac:spMkLst>
            <pc:docMk/>
            <pc:sldMk cId="2598186294" sldId="1292"/>
            <ac:spMk id="6" creationId="{B8004E3E-61C9-4A37-8D38-D16F71C37FC3}"/>
          </ac:spMkLst>
        </pc:spChg>
        <pc:spChg chg="mod">
          <ac:chgData name="Laura Degnon" userId="e25365a2-2e2a-4953-a5af-fef58d7da204" providerId="ADAL" clId="{389F207B-10AD-4FD6-9A97-C39B8883DFBC}" dt="2020-10-22T20:32:48.159" v="1211" actId="1076"/>
          <ac:spMkLst>
            <pc:docMk/>
            <pc:sldMk cId="2598186294" sldId="1292"/>
            <ac:spMk id="8" creationId="{7012E3EE-376D-4CE2-A09D-83E3C961C7F7}"/>
          </ac:spMkLst>
        </pc:spChg>
        <pc:picChg chg="add mod">
          <ac:chgData name="Laura Degnon" userId="e25365a2-2e2a-4953-a5af-fef58d7da204" providerId="ADAL" clId="{389F207B-10AD-4FD6-9A97-C39B8883DFBC}" dt="2020-10-22T20:32:38.240" v="1210" actId="1076"/>
          <ac:picMkLst>
            <pc:docMk/>
            <pc:sldMk cId="2598186294" sldId="1292"/>
            <ac:picMk id="4" creationId="{9E66F280-C5F9-4059-9DDA-77612B39A75D}"/>
          </ac:picMkLst>
        </pc:picChg>
      </pc:sldChg>
      <pc:sldChg chg="addSp delSp modSp add mod ord">
        <pc:chgData name="Laura Degnon" userId="e25365a2-2e2a-4953-a5af-fef58d7da204" providerId="ADAL" clId="{389F207B-10AD-4FD6-9A97-C39B8883DFBC}" dt="2020-10-22T21:23:40.061" v="2538" actId="20577"/>
        <pc:sldMkLst>
          <pc:docMk/>
          <pc:sldMk cId="572039343" sldId="1293"/>
        </pc:sldMkLst>
        <pc:spChg chg="mod">
          <ac:chgData name="Laura Degnon" userId="e25365a2-2e2a-4953-a5af-fef58d7da204" providerId="ADAL" clId="{389F207B-10AD-4FD6-9A97-C39B8883DFBC}" dt="2020-10-22T21:23:40.061" v="2538" actId="20577"/>
          <ac:spMkLst>
            <pc:docMk/>
            <pc:sldMk cId="572039343" sldId="1293"/>
            <ac:spMk id="8" creationId="{7012E3EE-376D-4CE2-A09D-83E3C961C7F7}"/>
          </ac:spMkLst>
        </pc:spChg>
        <pc:picChg chg="add del mod">
          <ac:chgData name="Laura Degnon" userId="e25365a2-2e2a-4953-a5af-fef58d7da204" providerId="ADAL" clId="{389F207B-10AD-4FD6-9A97-C39B8883DFBC}" dt="2020-10-22T20:37:29.465" v="1490"/>
          <ac:picMkLst>
            <pc:docMk/>
            <pc:sldMk cId="572039343" sldId="1293"/>
            <ac:picMk id="1026" creationId="{C50B8F7C-AB72-4538-9294-AF0566638010}"/>
          </ac:picMkLst>
        </pc:picChg>
        <pc:picChg chg="add mod">
          <ac:chgData name="Laura Degnon" userId="e25365a2-2e2a-4953-a5af-fef58d7da204" providerId="ADAL" clId="{389F207B-10AD-4FD6-9A97-C39B8883DFBC}" dt="2020-10-22T20:40:17.365" v="1753" actId="1076"/>
          <ac:picMkLst>
            <pc:docMk/>
            <pc:sldMk cId="572039343" sldId="1293"/>
            <ac:picMk id="1028" creationId="{025E68AB-51BF-4814-B7D5-50BD67523E09}"/>
          </ac:picMkLst>
        </pc:picChg>
      </pc:sldChg>
      <pc:sldChg chg="modSp add del mod">
        <pc:chgData name="Laura Degnon" userId="e25365a2-2e2a-4953-a5af-fef58d7da204" providerId="ADAL" clId="{389F207B-10AD-4FD6-9A97-C39B8883DFBC}" dt="2020-10-22T20:41:02.021" v="1777" actId="47"/>
        <pc:sldMkLst>
          <pc:docMk/>
          <pc:sldMk cId="2890744280" sldId="1294"/>
        </pc:sldMkLst>
        <pc:spChg chg="mod">
          <ac:chgData name="Laura Degnon" userId="e25365a2-2e2a-4953-a5af-fef58d7da204" providerId="ADAL" clId="{389F207B-10AD-4FD6-9A97-C39B8883DFBC}" dt="2020-10-22T20:40:32.582" v="1774" actId="20577"/>
          <ac:spMkLst>
            <pc:docMk/>
            <pc:sldMk cId="2890744280" sldId="1294"/>
            <ac:spMk id="11" creationId="{00000000-0000-0000-0000-000000000000}"/>
          </ac:spMkLst>
        </pc:spChg>
      </pc:sldChg>
      <pc:sldChg chg="modSp mod ord">
        <pc:chgData name="Laura Degnon" userId="e25365a2-2e2a-4953-a5af-fef58d7da204" providerId="ADAL" clId="{389F207B-10AD-4FD6-9A97-C39B8883DFBC}" dt="2020-10-22T20:41:22.260" v="1791" actId="1076"/>
        <pc:sldMkLst>
          <pc:docMk/>
          <pc:sldMk cId="1817241376" sldId="1295"/>
        </pc:sldMkLst>
        <pc:spChg chg="mod">
          <ac:chgData name="Laura Degnon" userId="e25365a2-2e2a-4953-a5af-fef58d7da204" providerId="ADAL" clId="{389F207B-10AD-4FD6-9A97-C39B8883DFBC}" dt="2020-10-22T20:41:22.260" v="1791" actId="1076"/>
          <ac:spMkLst>
            <pc:docMk/>
            <pc:sldMk cId="1817241376" sldId="1295"/>
            <ac:spMk id="11" creationId="{00000000-0000-0000-0000-000000000000}"/>
          </ac:spMkLst>
        </pc:spChg>
      </pc:sldChg>
      <pc:sldChg chg="modSp add mod ord">
        <pc:chgData name="Laura Degnon" userId="e25365a2-2e2a-4953-a5af-fef58d7da204" providerId="ADAL" clId="{389F207B-10AD-4FD6-9A97-C39B8883DFBC}" dt="2020-10-22T20:45:31.319" v="1828" actId="114"/>
        <pc:sldMkLst>
          <pc:docMk/>
          <pc:sldMk cId="2396940754" sldId="1296"/>
        </pc:sldMkLst>
        <pc:spChg chg="mod">
          <ac:chgData name="Laura Degnon" userId="e25365a2-2e2a-4953-a5af-fef58d7da204" providerId="ADAL" clId="{389F207B-10AD-4FD6-9A97-C39B8883DFBC}" dt="2020-10-22T20:45:31.319" v="1828" actId="114"/>
          <ac:spMkLst>
            <pc:docMk/>
            <pc:sldMk cId="2396940754" sldId="1296"/>
            <ac:spMk id="8" creationId="{7012E3EE-376D-4CE2-A09D-83E3C961C7F7}"/>
          </ac:spMkLst>
        </pc:spChg>
        <pc:spChg chg="mod">
          <ac:chgData name="Laura Degnon" userId="e25365a2-2e2a-4953-a5af-fef58d7da204" providerId="ADAL" clId="{389F207B-10AD-4FD6-9A97-C39B8883DFBC}" dt="2020-10-22T20:45:22.487" v="1827" actId="1076"/>
          <ac:spMkLst>
            <pc:docMk/>
            <pc:sldMk cId="2396940754" sldId="1296"/>
            <ac:spMk id="9" creationId="{08221DCE-4C7B-4422-B987-9FED380DABA9}"/>
          </ac:spMkLst>
        </pc:spChg>
      </pc:sldChg>
      <pc:sldChg chg="modSp add mod">
        <pc:chgData name="Laura Degnon" userId="e25365a2-2e2a-4953-a5af-fef58d7da204" providerId="ADAL" clId="{389F207B-10AD-4FD6-9A97-C39B8883DFBC}" dt="2020-10-22T20:46:28.161" v="1856" actId="14100"/>
        <pc:sldMkLst>
          <pc:docMk/>
          <pc:sldMk cId="145028710" sldId="1297"/>
        </pc:sldMkLst>
        <pc:spChg chg="mod">
          <ac:chgData name="Laura Degnon" userId="e25365a2-2e2a-4953-a5af-fef58d7da204" providerId="ADAL" clId="{389F207B-10AD-4FD6-9A97-C39B8883DFBC}" dt="2020-10-22T20:46:28.161" v="1856" actId="14100"/>
          <ac:spMkLst>
            <pc:docMk/>
            <pc:sldMk cId="145028710" sldId="1297"/>
            <ac:spMk id="8" creationId="{7012E3EE-376D-4CE2-A09D-83E3C961C7F7}"/>
          </ac:spMkLst>
        </pc:spChg>
        <pc:spChg chg="mod">
          <ac:chgData name="Laura Degnon" userId="e25365a2-2e2a-4953-a5af-fef58d7da204" providerId="ADAL" clId="{389F207B-10AD-4FD6-9A97-C39B8883DFBC}" dt="2020-10-22T20:46:06.082" v="1834" actId="113"/>
          <ac:spMkLst>
            <pc:docMk/>
            <pc:sldMk cId="145028710" sldId="1297"/>
            <ac:spMk id="9" creationId="{08221DCE-4C7B-4422-B987-9FED380DABA9}"/>
          </ac:spMkLst>
        </pc:spChg>
      </pc:sldChg>
      <pc:sldChg chg="modSp add del mod">
        <pc:chgData name="Laura Degnon" userId="e25365a2-2e2a-4953-a5af-fef58d7da204" providerId="ADAL" clId="{389F207B-10AD-4FD6-9A97-C39B8883DFBC}" dt="2020-10-23T13:22:56.979" v="3734" actId="2696"/>
        <pc:sldMkLst>
          <pc:docMk/>
          <pc:sldMk cId="182348607" sldId="1298"/>
        </pc:sldMkLst>
        <pc:spChg chg="mod">
          <ac:chgData name="Laura Degnon" userId="e25365a2-2e2a-4953-a5af-fef58d7da204" providerId="ADAL" clId="{389F207B-10AD-4FD6-9A97-C39B8883DFBC}" dt="2020-10-22T20:45:37.575" v="1829" actId="114"/>
          <ac:spMkLst>
            <pc:docMk/>
            <pc:sldMk cId="182348607" sldId="1298"/>
            <ac:spMk id="8" creationId="{7012E3EE-376D-4CE2-A09D-83E3C961C7F7}"/>
          </ac:spMkLst>
        </pc:spChg>
        <pc:spChg chg="mod">
          <ac:chgData name="Laura Degnon" userId="e25365a2-2e2a-4953-a5af-fef58d7da204" providerId="ADAL" clId="{389F207B-10AD-4FD6-9A97-C39B8883DFBC}" dt="2020-10-22T20:45:08.283" v="1824" actId="1076"/>
          <ac:spMkLst>
            <pc:docMk/>
            <pc:sldMk cId="182348607" sldId="1298"/>
            <ac:spMk id="9" creationId="{08221DCE-4C7B-4422-B987-9FED380DABA9}"/>
          </ac:spMkLst>
        </pc:spChg>
      </pc:sldChg>
      <pc:sldChg chg="add">
        <pc:chgData name="Laura Degnon" userId="e25365a2-2e2a-4953-a5af-fef58d7da204" providerId="ADAL" clId="{389F207B-10AD-4FD6-9A97-C39B8883DFBC}" dt="2020-10-23T13:23:17.584" v="3735"/>
        <pc:sldMkLst>
          <pc:docMk/>
          <pc:sldMk cId="2432075399" sldId="1298"/>
        </pc:sldMkLst>
      </pc:sldChg>
      <pc:sldChg chg="modSp add mod">
        <pc:chgData name="Laura Degnon" userId="e25365a2-2e2a-4953-a5af-fef58d7da204" providerId="ADAL" clId="{389F207B-10AD-4FD6-9A97-C39B8883DFBC}" dt="2020-10-22T20:47:09.882" v="1865" actId="113"/>
        <pc:sldMkLst>
          <pc:docMk/>
          <pc:sldMk cId="2029227160" sldId="1299"/>
        </pc:sldMkLst>
        <pc:spChg chg="mod">
          <ac:chgData name="Laura Degnon" userId="e25365a2-2e2a-4953-a5af-fef58d7da204" providerId="ADAL" clId="{389F207B-10AD-4FD6-9A97-C39B8883DFBC}" dt="2020-10-22T20:46:52.775" v="1860" actId="114"/>
          <ac:spMkLst>
            <pc:docMk/>
            <pc:sldMk cId="2029227160" sldId="1299"/>
            <ac:spMk id="8" creationId="{7012E3EE-376D-4CE2-A09D-83E3C961C7F7}"/>
          </ac:spMkLst>
        </pc:spChg>
        <pc:spChg chg="mod">
          <ac:chgData name="Laura Degnon" userId="e25365a2-2e2a-4953-a5af-fef58d7da204" providerId="ADAL" clId="{389F207B-10AD-4FD6-9A97-C39B8883DFBC}" dt="2020-10-22T20:47:09.882" v="1865" actId="113"/>
          <ac:spMkLst>
            <pc:docMk/>
            <pc:sldMk cId="2029227160" sldId="1299"/>
            <ac:spMk id="9" creationId="{08221DCE-4C7B-4422-B987-9FED380DABA9}"/>
          </ac:spMkLst>
        </pc:spChg>
      </pc:sldChg>
      <pc:sldChg chg="add del">
        <pc:chgData name="Laura Degnon" userId="e25365a2-2e2a-4953-a5af-fef58d7da204" providerId="ADAL" clId="{389F207B-10AD-4FD6-9A97-C39B8883DFBC}" dt="2020-10-22T20:44:02.802" v="1817" actId="47"/>
        <pc:sldMkLst>
          <pc:docMk/>
          <pc:sldMk cId="2379858030" sldId="1299"/>
        </pc:sldMkLst>
      </pc:sldChg>
      <pc:sldChg chg="delSp modSp add del mod">
        <pc:chgData name="Laura Degnon" userId="e25365a2-2e2a-4953-a5af-fef58d7da204" providerId="ADAL" clId="{389F207B-10AD-4FD6-9A97-C39B8883DFBC}" dt="2020-10-23T13:46:40.197" v="3787" actId="47"/>
        <pc:sldMkLst>
          <pc:docMk/>
          <pc:sldMk cId="3958228391" sldId="1300"/>
        </pc:sldMkLst>
        <pc:spChg chg="del mod">
          <ac:chgData name="Laura Degnon" userId="e25365a2-2e2a-4953-a5af-fef58d7da204" providerId="ADAL" clId="{389F207B-10AD-4FD6-9A97-C39B8883DFBC}" dt="2020-10-22T20:47:36.285" v="1881"/>
          <ac:spMkLst>
            <pc:docMk/>
            <pc:sldMk cId="3958228391" sldId="1300"/>
            <ac:spMk id="8" creationId="{7012E3EE-376D-4CE2-A09D-83E3C961C7F7}"/>
          </ac:spMkLst>
        </pc:spChg>
        <pc:spChg chg="mod">
          <ac:chgData name="Laura Degnon" userId="e25365a2-2e2a-4953-a5af-fef58d7da204" providerId="ADAL" clId="{389F207B-10AD-4FD6-9A97-C39B8883DFBC}" dt="2020-10-22T20:47:29.624" v="1878" actId="20577"/>
          <ac:spMkLst>
            <pc:docMk/>
            <pc:sldMk cId="3958228391" sldId="1300"/>
            <ac:spMk id="9" creationId="{08221DCE-4C7B-4422-B987-9FED380DABA9}"/>
          </ac:spMkLst>
        </pc:spChg>
      </pc:sldChg>
      <pc:sldChg chg="addSp modSp add mod ord">
        <pc:chgData name="Laura Degnon" userId="e25365a2-2e2a-4953-a5af-fef58d7da204" providerId="ADAL" clId="{389F207B-10AD-4FD6-9A97-C39B8883DFBC}" dt="2020-10-23T20:11:34.027" v="4140" actId="20577"/>
        <pc:sldMkLst>
          <pc:docMk/>
          <pc:sldMk cId="2295271354" sldId="1301"/>
        </pc:sldMkLst>
        <pc:spChg chg="add mod">
          <ac:chgData name="Laura Degnon" userId="e25365a2-2e2a-4953-a5af-fef58d7da204" providerId="ADAL" clId="{389F207B-10AD-4FD6-9A97-C39B8883DFBC}" dt="2020-10-23T20:11:34.027" v="4140" actId="20577"/>
          <ac:spMkLst>
            <pc:docMk/>
            <pc:sldMk cId="2295271354" sldId="1301"/>
            <ac:spMk id="8" creationId="{A25C8AB3-9C6C-4295-A7F0-DB42367BBB55}"/>
          </ac:spMkLst>
        </pc:spChg>
        <pc:spChg chg="mod">
          <ac:chgData name="Laura Degnon" userId="e25365a2-2e2a-4953-a5af-fef58d7da204" providerId="ADAL" clId="{389F207B-10AD-4FD6-9A97-C39B8883DFBC}" dt="2020-10-22T22:10:58.597" v="2710" actId="1076"/>
          <ac:spMkLst>
            <pc:docMk/>
            <pc:sldMk cId="2295271354" sldId="1301"/>
            <ac:spMk id="9" creationId="{08221DCE-4C7B-4422-B987-9FED380DABA9}"/>
          </ac:spMkLst>
        </pc:spChg>
      </pc:sldChg>
      <pc:sldChg chg="modSp add mod ord">
        <pc:chgData name="Laura Degnon" userId="e25365a2-2e2a-4953-a5af-fef58d7da204" providerId="ADAL" clId="{389F207B-10AD-4FD6-9A97-C39B8883DFBC}" dt="2020-10-23T20:09:10.235" v="4061"/>
        <pc:sldMkLst>
          <pc:docMk/>
          <pc:sldMk cId="250752193" sldId="1302"/>
        </pc:sldMkLst>
        <pc:spChg chg="mod">
          <ac:chgData name="Laura Degnon" userId="e25365a2-2e2a-4953-a5af-fef58d7da204" providerId="ADAL" clId="{389F207B-10AD-4FD6-9A97-C39B8883DFBC}" dt="2020-10-22T20:55:15.304" v="1966" actId="20577"/>
          <ac:spMkLst>
            <pc:docMk/>
            <pc:sldMk cId="250752193" sldId="1302"/>
            <ac:spMk id="9" creationId="{08221DCE-4C7B-4422-B987-9FED380DABA9}"/>
          </ac:spMkLst>
        </pc:spChg>
      </pc:sldChg>
      <pc:sldChg chg="addSp delSp modSp add mod ord">
        <pc:chgData name="Laura Degnon" userId="e25365a2-2e2a-4953-a5af-fef58d7da204" providerId="ADAL" clId="{389F207B-10AD-4FD6-9A97-C39B8883DFBC}" dt="2020-10-23T13:45:05.480" v="3765" actId="21"/>
        <pc:sldMkLst>
          <pc:docMk/>
          <pc:sldMk cId="165210328" sldId="1303"/>
        </pc:sldMkLst>
        <pc:spChg chg="add del mod">
          <ac:chgData name="Laura Degnon" userId="e25365a2-2e2a-4953-a5af-fef58d7da204" providerId="ADAL" clId="{389F207B-10AD-4FD6-9A97-C39B8883DFBC}" dt="2020-10-22T22:30:00.816" v="3576" actId="478"/>
          <ac:spMkLst>
            <pc:docMk/>
            <pc:sldMk cId="165210328" sldId="1303"/>
            <ac:spMk id="4" creationId="{C18F99E8-B0D0-4CEB-A477-CC29B7058DCF}"/>
          </ac:spMkLst>
        </pc:spChg>
        <pc:spChg chg="add mod">
          <ac:chgData name="Laura Degnon" userId="e25365a2-2e2a-4953-a5af-fef58d7da204" providerId="ADAL" clId="{389F207B-10AD-4FD6-9A97-C39B8883DFBC}" dt="2020-10-23T13:45:05.480" v="3765" actId="21"/>
          <ac:spMkLst>
            <pc:docMk/>
            <pc:sldMk cId="165210328" sldId="1303"/>
            <ac:spMk id="6" creationId="{D7A34F38-86D5-4752-A7F6-784977A4FF6F}"/>
          </ac:spMkLst>
        </pc:spChg>
        <pc:spChg chg="del">
          <ac:chgData name="Laura Degnon" userId="e25365a2-2e2a-4953-a5af-fef58d7da204" providerId="ADAL" clId="{389F207B-10AD-4FD6-9A97-C39B8883DFBC}" dt="2020-10-22T21:02:44.582" v="2270" actId="478"/>
          <ac:spMkLst>
            <pc:docMk/>
            <pc:sldMk cId="165210328" sldId="1303"/>
            <ac:spMk id="8" creationId="{7012E3EE-376D-4CE2-A09D-83E3C961C7F7}"/>
          </ac:spMkLst>
        </pc:spChg>
        <pc:spChg chg="mod">
          <ac:chgData name="Laura Degnon" userId="e25365a2-2e2a-4953-a5af-fef58d7da204" providerId="ADAL" clId="{389F207B-10AD-4FD6-9A97-C39B8883DFBC}" dt="2020-10-23T13:44:49.552" v="3763" actId="1076"/>
          <ac:spMkLst>
            <pc:docMk/>
            <pc:sldMk cId="165210328" sldId="1303"/>
            <ac:spMk id="9" creationId="{08221DCE-4C7B-4422-B987-9FED380DABA9}"/>
          </ac:spMkLst>
        </pc:spChg>
        <pc:picChg chg="del">
          <ac:chgData name="Laura Degnon" userId="e25365a2-2e2a-4953-a5af-fef58d7da204" providerId="ADAL" clId="{389F207B-10AD-4FD6-9A97-C39B8883DFBC}" dt="2020-10-22T21:02:46.293" v="2271" actId="478"/>
          <ac:picMkLst>
            <pc:docMk/>
            <pc:sldMk cId="165210328" sldId="1303"/>
            <ac:picMk id="1028" creationId="{025E68AB-51BF-4814-B7D5-50BD67523E09}"/>
          </ac:picMkLst>
        </pc:picChg>
      </pc:sldChg>
      <pc:sldChg chg="addSp modSp add del mod">
        <pc:chgData name="Laura Degnon" userId="e25365a2-2e2a-4953-a5af-fef58d7da204" providerId="ADAL" clId="{389F207B-10AD-4FD6-9A97-C39B8883DFBC}" dt="2020-10-22T22:24:13.749" v="2941" actId="47"/>
        <pc:sldMkLst>
          <pc:docMk/>
          <pc:sldMk cId="389269964" sldId="1304"/>
        </pc:sldMkLst>
        <pc:spChg chg="mod">
          <ac:chgData name="Laura Degnon" userId="e25365a2-2e2a-4953-a5af-fef58d7da204" providerId="ADAL" clId="{389F207B-10AD-4FD6-9A97-C39B8883DFBC}" dt="2020-10-22T22:17:27.147" v="2861" actId="6549"/>
          <ac:spMkLst>
            <pc:docMk/>
            <pc:sldMk cId="389269964" sldId="1304"/>
            <ac:spMk id="8" creationId="{7012E3EE-376D-4CE2-A09D-83E3C961C7F7}"/>
          </ac:spMkLst>
        </pc:spChg>
        <pc:graphicFrameChg chg="add mod ord">
          <ac:chgData name="Laura Degnon" userId="e25365a2-2e2a-4953-a5af-fef58d7da204" providerId="ADAL" clId="{389F207B-10AD-4FD6-9A97-C39B8883DFBC}" dt="2020-10-22T22:20:33.046" v="2873" actId="1076"/>
          <ac:graphicFrameMkLst>
            <pc:docMk/>
            <pc:sldMk cId="389269964" sldId="1304"/>
            <ac:graphicFrameMk id="4" creationId="{27BDCCA6-0ABC-4F00-B9E8-19BCAF9328C8}"/>
          </ac:graphicFrameMkLst>
        </pc:graphicFrameChg>
      </pc:sldChg>
      <pc:sldChg chg="modSp add mod">
        <pc:chgData name="Laura Degnon" userId="e25365a2-2e2a-4953-a5af-fef58d7da204" providerId="ADAL" clId="{389F207B-10AD-4FD6-9A97-C39B8883DFBC}" dt="2020-10-22T22:23:00.931" v="2898" actId="21"/>
        <pc:sldMkLst>
          <pc:docMk/>
          <pc:sldMk cId="1836773915" sldId="1305"/>
        </pc:sldMkLst>
        <pc:spChg chg="mod">
          <ac:chgData name="Laura Degnon" userId="e25365a2-2e2a-4953-a5af-fef58d7da204" providerId="ADAL" clId="{389F207B-10AD-4FD6-9A97-C39B8883DFBC}" dt="2020-10-22T22:23:00.931" v="2898" actId="21"/>
          <ac:spMkLst>
            <pc:docMk/>
            <pc:sldMk cId="1836773915" sldId="1305"/>
            <ac:spMk id="8" creationId="{7012E3EE-376D-4CE2-A09D-83E3C961C7F7}"/>
          </ac:spMkLst>
        </pc:spChg>
      </pc:sldChg>
      <pc:sldChg chg="modSp add mod">
        <pc:chgData name="Laura Degnon" userId="e25365a2-2e2a-4953-a5af-fef58d7da204" providerId="ADAL" clId="{389F207B-10AD-4FD6-9A97-C39B8883DFBC}" dt="2020-10-22T22:23:55.244" v="2939" actId="20577"/>
        <pc:sldMkLst>
          <pc:docMk/>
          <pc:sldMk cId="2656496335" sldId="1306"/>
        </pc:sldMkLst>
        <pc:spChg chg="mod">
          <ac:chgData name="Laura Degnon" userId="e25365a2-2e2a-4953-a5af-fef58d7da204" providerId="ADAL" clId="{389F207B-10AD-4FD6-9A97-C39B8883DFBC}" dt="2020-10-22T22:23:55.244" v="2939" actId="20577"/>
          <ac:spMkLst>
            <pc:docMk/>
            <pc:sldMk cId="2656496335" sldId="1306"/>
            <ac:spMk id="8" creationId="{7012E3EE-376D-4CE2-A09D-83E3C961C7F7}"/>
          </ac:spMkLst>
        </pc:spChg>
        <pc:spChg chg="mod">
          <ac:chgData name="Laura Degnon" userId="e25365a2-2e2a-4953-a5af-fef58d7da204" providerId="ADAL" clId="{389F207B-10AD-4FD6-9A97-C39B8883DFBC}" dt="2020-10-22T22:23:43.382" v="2933" actId="20577"/>
          <ac:spMkLst>
            <pc:docMk/>
            <pc:sldMk cId="2656496335" sldId="1306"/>
            <ac:spMk id="9" creationId="{08221DCE-4C7B-4422-B987-9FED380DABA9}"/>
          </ac:spMkLst>
        </pc:spChg>
      </pc:sldChg>
      <pc:sldChg chg="add">
        <pc:chgData name="Laura Degnon" userId="e25365a2-2e2a-4953-a5af-fef58d7da204" providerId="ADAL" clId="{389F207B-10AD-4FD6-9A97-C39B8883DFBC}" dt="2020-10-23T13:22:33.587" v="3733"/>
        <pc:sldMkLst>
          <pc:docMk/>
          <pc:sldMk cId="841043740" sldId="1308"/>
        </pc:sldMkLst>
      </pc:sldChg>
      <pc:sldChg chg="add">
        <pc:chgData name="Laura Degnon" userId="e25365a2-2e2a-4953-a5af-fef58d7da204" providerId="ADAL" clId="{389F207B-10AD-4FD6-9A97-C39B8883DFBC}" dt="2020-10-23T13:22:33.587" v="3733"/>
        <pc:sldMkLst>
          <pc:docMk/>
          <pc:sldMk cId="1875845953" sldId="1315"/>
        </pc:sldMkLst>
      </pc:sldChg>
      <pc:sldChg chg="add">
        <pc:chgData name="Laura Degnon" userId="e25365a2-2e2a-4953-a5af-fef58d7da204" providerId="ADAL" clId="{389F207B-10AD-4FD6-9A97-C39B8883DFBC}" dt="2020-10-23T13:22:33.587" v="3733"/>
        <pc:sldMkLst>
          <pc:docMk/>
          <pc:sldMk cId="1051172428" sldId="1316"/>
        </pc:sldMkLst>
      </pc:sldChg>
      <pc:sldChg chg="add">
        <pc:chgData name="Laura Degnon" userId="e25365a2-2e2a-4953-a5af-fef58d7da204" providerId="ADAL" clId="{389F207B-10AD-4FD6-9A97-C39B8883DFBC}" dt="2020-10-23T13:22:33.587" v="3733"/>
        <pc:sldMkLst>
          <pc:docMk/>
          <pc:sldMk cId="1198307681" sldId="1317"/>
        </pc:sldMkLst>
      </pc:sldChg>
      <pc:sldChg chg="add">
        <pc:chgData name="Laura Degnon" userId="e25365a2-2e2a-4953-a5af-fef58d7da204" providerId="ADAL" clId="{389F207B-10AD-4FD6-9A97-C39B8883DFBC}" dt="2020-10-23T13:22:33.587" v="3733"/>
        <pc:sldMkLst>
          <pc:docMk/>
          <pc:sldMk cId="3447417032" sldId="1318"/>
        </pc:sldMkLst>
      </pc:sldChg>
      <pc:sldChg chg="add">
        <pc:chgData name="Laura Degnon" userId="e25365a2-2e2a-4953-a5af-fef58d7da204" providerId="ADAL" clId="{389F207B-10AD-4FD6-9A97-C39B8883DFBC}" dt="2020-10-23T13:22:33.587" v="3733"/>
        <pc:sldMkLst>
          <pc:docMk/>
          <pc:sldMk cId="1218727816" sldId="1319"/>
        </pc:sldMkLst>
      </pc:sldChg>
      <pc:sldChg chg="add">
        <pc:chgData name="Laura Degnon" userId="e25365a2-2e2a-4953-a5af-fef58d7da204" providerId="ADAL" clId="{389F207B-10AD-4FD6-9A97-C39B8883DFBC}" dt="2020-10-23T13:22:33.587" v="3733"/>
        <pc:sldMkLst>
          <pc:docMk/>
          <pc:sldMk cId="692982331" sldId="1320"/>
        </pc:sldMkLst>
      </pc:sldChg>
      <pc:sldChg chg="add">
        <pc:chgData name="Laura Degnon" userId="e25365a2-2e2a-4953-a5af-fef58d7da204" providerId="ADAL" clId="{389F207B-10AD-4FD6-9A97-C39B8883DFBC}" dt="2020-10-23T13:22:33.587" v="3733"/>
        <pc:sldMkLst>
          <pc:docMk/>
          <pc:sldMk cId="1241503062" sldId="1321"/>
        </pc:sldMkLst>
      </pc:sldChg>
      <pc:sldChg chg="add">
        <pc:chgData name="Laura Degnon" userId="e25365a2-2e2a-4953-a5af-fef58d7da204" providerId="ADAL" clId="{389F207B-10AD-4FD6-9A97-C39B8883DFBC}" dt="2020-10-23T13:22:33.587" v="3733"/>
        <pc:sldMkLst>
          <pc:docMk/>
          <pc:sldMk cId="3558259340" sldId="1326"/>
        </pc:sldMkLst>
      </pc:sldChg>
      <pc:sldChg chg="add">
        <pc:chgData name="Laura Degnon" userId="e25365a2-2e2a-4953-a5af-fef58d7da204" providerId="ADAL" clId="{389F207B-10AD-4FD6-9A97-C39B8883DFBC}" dt="2020-10-23T13:22:33.587" v="3733"/>
        <pc:sldMkLst>
          <pc:docMk/>
          <pc:sldMk cId="1266970166" sldId="1331"/>
        </pc:sldMkLst>
      </pc:sldChg>
      <pc:sldChg chg="add">
        <pc:chgData name="Laura Degnon" userId="e25365a2-2e2a-4953-a5af-fef58d7da204" providerId="ADAL" clId="{389F207B-10AD-4FD6-9A97-C39B8883DFBC}" dt="2020-10-23T13:22:33.587" v="3733"/>
        <pc:sldMkLst>
          <pc:docMk/>
          <pc:sldMk cId="1733980742" sldId="1333"/>
        </pc:sldMkLst>
      </pc:sldChg>
      <pc:sldChg chg="add">
        <pc:chgData name="Laura Degnon" userId="e25365a2-2e2a-4953-a5af-fef58d7da204" providerId="ADAL" clId="{389F207B-10AD-4FD6-9A97-C39B8883DFBC}" dt="2020-10-23T13:22:33.587" v="3733"/>
        <pc:sldMkLst>
          <pc:docMk/>
          <pc:sldMk cId="3763278383" sldId="1335"/>
        </pc:sldMkLst>
      </pc:sldChg>
      <pc:sldChg chg="add">
        <pc:chgData name="Laura Degnon" userId="e25365a2-2e2a-4953-a5af-fef58d7da204" providerId="ADAL" clId="{389F207B-10AD-4FD6-9A97-C39B8883DFBC}" dt="2020-10-23T13:22:33.587" v="3733"/>
        <pc:sldMkLst>
          <pc:docMk/>
          <pc:sldMk cId="3652464449" sldId="1336"/>
        </pc:sldMkLst>
      </pc:sldChg>
      <pc:sldChg chg="add">
        <pc:chgData name="Laura Degnon" userId="e25365a2-2e2a-4953-a5af-fef58d7da204" providerId="ADAL" clId="{389F207B-10AD-4FD6-9A97-C39B8883DFBC}" dt="2020-10-23T13:22:33.587" v="3733"/>
        <pc:sldMkLst>
          <pc:docMk/>
          <pc:sldMk cId="2135269416" sldId="1337"/>
        </pc:sldMkLst>
      </pc:sldChg>
      <pc:sldChg chg="add">
        <pc:chgData name="Laura Degnon" userId="e25365a2-2e2a-4953-a5af-fef58d7da204" providerId="ADAL" clId="{389F207B-10AD-4FD6-9A97-C39B8883DFBC}" dt="2020-10-23T13:22:33.587" v="3733"/>
        <pc:sldMkLst>
          <pc:docMk/>
          <pc:sldMk cId="1432240894" sldId="1338"/>
        </pc:sldMkLst>
      </pc:sldChg>
      <pc:sldChg chg="add">
        <pc:chgData name="Laura Degnon" userId="e25365a2-2e2a-4953-a5af-fef58d7da204" providerId="ADAL" clId="{389F207B-10AD-4FD6-9A97-C39B8883DFBC}" dt="2020-10-23T13:22:33.587" v="3733"/>
        <pc:sldMkLst>
          <pc:docMk/>
          <pc:sldMk cId="2842595605" sldId="1339"/>
        </pc:sldMkLst>
      </pc:sldChg>
      <pc:sldChg chg="add">
        <pc:chgData name="Laura Degnon" userId="e25365a2-2e2a-4953-a5af-fef58d7da204" providerId="ADAL" clId="{389F207B-10AD-4FD6-9A97-C39B8883DFBC}" dt="2020-10-23T13:22:33.587" v="3733"/>
        <pc:sldMkLst>
          <pc:docMk/>
          <pc:sldMk cId="2817274952" sldId="1340"/>
        </pc:sldMkLst>
      </pc:sldChg>
      <pc:sldChg chg="add">
        <pc:chgData name="Laura Degnon" userId="e25365a2-2e2a-4953-a5af-fef58d7da204" providerId="ADAL" clId="{389F207B-10AD-4FD6-9A97-C39B8883DFBC}" dt="2020-10-23T13:22:33.587" v="3733"/>
        <pc:sldMkLst>
          <pc:docMk/>
          <pc:sldMk cId="3442249391" sldId="1341"/>
        </pc:sldMkLst>
      </pc:sldChg>
      <pc:sldChg chg="add del">
        <pc:chgData name="Laura Degnon" userId="e25365a2-2e2a-4953-a5af-fef58d7da204" providerId="ADAL" clId="{389F207B-10AD-4FD6-9A97-C39B8883DFBC}" dt="2020-10-23T14:34:41.221" v="3879" actId="47"/>
        <pc:sldMkLst>
          <pc:docMk/>
          <pc:sldMk cId="4121216061" sldId="1345"/>
        </pc:sldMkLst>
      </pc:sldChg>
      <pc:sldChg chg="add del">
        <pc:chgData name="Laura Degnon" userId="e25365a2-2e2a-4953-a5af-fef58d7da204" providerId="ADAL" clId="{389F207B-10AD-4FD6-9A97-C39B8883DFBC}" dt="2020-10-23T14:34:42.327" v="3880" actId="47"/>
        <pc:sldMkLst>
          <pc:docMk/>
          <pc:sldMk cId="2802314168" sldId="1346"/>
        </pc:sldMkLst>
      </pc:sldChg>
      <pc:sldChg chg="add del">
        <pc:chgData name="Laura Degnon" userId="e25365a2-2e2a-4953-a5af-fef58d7da204" providerId="ADAL" clId="{389F207B-10AD-4FD6-9A97-C39B8883DFBC}" dt="2020-10-23T14:34:43.669" v="3881" actId="47"/>
        <pc:sldMkLst>
          <pc:docMk/>
          <pc:sldMk cId="2636942365" sldId="1347"/>
        </pc:sldMkLst>
      </pc:sldChg>
      <pc:sldChg chg="add del">
        <pc:chgData name="Laura Degnon" userId="e25365a2-2e2a-4953-a5af-fef58d7da204" providerId="ADAL" clId="{389F207B-10AD-4FD6-9A97-C39B8883DFBC}" dt="2020-10-23T14:34:48.319" v="3885" actId="47"/>
        <pc:sldMkLst>
          <pc:docMk/>
          <pc:sldMk cId="2032444736" sldId="1348"/>
        </pc:sldMkLst>
      </pc:sldChg>
      <pc:sldChg chg="add del">
        <pc:chgData name="Laura Degnon" userId="e25365a2-2e2a-4953-a5af-fef58d7da204" providerId="ADAL" clId="{389F207B-10AD-4FD6-9A97-C39B8883DFBC}" dt="2020-10-23T14:34:44.928" v="3882" actId="47"/>
        <pc:sldMkLst>
          <pc:docMk/>
          <pc:sldMk cId="2262047862" sldId="1349"/>
        </pc:sldMkLst>
      </pc:sldChg>
      <pc:sldChg chg="add del">
        <pc:chgData name="Laura Degnon" userId="e25365a2-2e2a-4953-a5af-fef58d7da204" providerId="ADAL" clId="{389F207B-10AD-4FD6-9A97-C39B8883DFBC}" dt="2020-10-23T14:34:45.984" v="3883" actId="47"/>
        <pc:sldMkLst>
          <pc:docMk/>
          <pc:sldMk cId="151101238" sldId="1350"/>
        </pc:sldMkLst>
      </pc:sldChg>
      <pc:sldChg chg="add del">
        <pc:chgData name="Laura Degnon" userId="e25365a2-2e2a-4953-a5af-fef58d7da204" providerId="ADAL" clId="{389F207B-10AD-4FD6-9A97-C39B8883DFBC}" dt="2020-10-23T14:34:47.136" v="3884" actId="47"/>
        <pc:sldMkLst>
          <pc:docMk/>
          <pc:sldMk cId="224035163" sldId="1351"/>
        </pc:sldMkLst>
      </pc:sldChg>
      <pc:sldChg chg="add del">
        <pc:chgData name="Laura Degnon" userId="e25365a2-2e2a-4953-a5af-fef58d7da204" providerId="ADAL" clId="{389F207B-10AD-4FD6-9A97-C39B8883DFBC}" dt="2020-10-23T14:34:29.629" v="3870" actId="47"/>
        <pc:sldMkLst>
          <pc:docMk/>
          <pc:sldMk cId="3814574189" sldId="1352"/>
        </pc:sldMkLst>
      </pc:sldChg>
      <pc:sldChg chg="add del">
        <pc:chgData name="Laura Degnon" userId="e25365a2-2e2a-4953-a5af-fef58d7da204" providerId="ADAL" clId="{389F207B-10AD-4FD6-9A97-C39B8883DFBC}" dt="2020-10-23T14:34:30.765" v="3871" actId="47"/>
        <pc:sldMkLst>
          <pc:docMk/>
          <pc:sldMk cId="3906256615" sldId="1353"/>
        </pc:sldMkLst>
      </pc:sldChg>
      <pc:sldChg chg="add del">
        <pc:chgData name="Laura Degnon" userId="e25365a2-2e2a-4953-a5af-fef58d7da204" providerId="ADAL" clId="{389F207B-10AD-4FD6-9A97-C39B8883DFBC}" dt="2020-10-23T14:34:32.392" v="3872" actId="47"/>
        <pc:sldMkLst>
          <pc:docMk/>
          <pc:sldMk cId="1266156805" sldId="1354"/>
        </pc:sldMkLst>
      </pc:sldChg>
      <pc:sldChg chg="add del">
        <pc:chgData name="Laura Degnon" userId="e25365a2-2e2a-4953-a5af-fef58d7da204" providerId="ADAL" clId="{389F207B-10AD-4FD6-9A97-C39B8883DFBC}" dt="2020-10-23T14:34:33.681" v="3873" actId="47"/>
        <pc:sldMkLst>
          <pc:docMk/>
          <pc:sldMk cId="113083538" sldId="1355"/>
        </pc:sldMkLst>
      </pc:sldChg>
      <pc:sldChg chg="add del">
        <pc:chgData name="Laura Degnon" userId="e25365a2-2e2a-4953-a5af-fef58d7da204" providerId="ADAL" clId="{389F207B-10AD-4FD6-9A97-C39B8883DFBC}" dt="2020-10-23T14:34:34.891" v="3874" actId="47"/>
        <pc:sldMkLst>
          <pc:docMk/>
          <pc:sldMk cId="964340644" sldId="1356"/>
        </pc:sldMkLst>
      </pc:sldChg>
      <pc:sldChg chg="add del">
        <pc:chgData name="Laura Degnon" userId="e25365a2-2e2a-4953-a5af-fef58d7da204" providerId="ADAL" clId="{389F207B-10AD-4FD6-9A97-C39B8883DFBC}" dt="2020-10-23T14:34:36.024" v="3875" actId="47"/>
        <pc:sldMkLst>
          <pc:docMk/>
          <pc:sldMk cId="745068893" sldId="1357"/>
        </pc:sldMkLst>
      </pc:sldChg>
      <pc:sldChg chg="add del">
        <pc:chgData name="Laura Degnon" userId="e25365a2-2e2a-4953-a5af-fef58d7da204" providerId="ADAL" clId="{389F207B-10AD-4FD6-9A97-C39B8883DFBC}" dt="2020-10-23T14:34:37.222" v="3876" actId="47"/>
        <pc:sldMkLst>
          <pc:docMk/>
          <pc:sldMk cId="1477877726" sldId="1358"/>
        </pc:sldMkLst>
      </pc:sldChg>
      <pc:sldChg chg="add del">
        <pc:chgData name="Laura Degnon" userId="e25365a2-2e2a-4953-a5af-fef58d7da204" providerId="ADAL" clId="{389F207B-10AD-4FD6-9A97-C39B8883DFBC}" dt="2020-10-23T14:34:49.843" v="3886" actId="47"/>
        <pc:sldMkLst>
          <pc:docMk/>
          <pc:sldMk cId="1250844139" sldId="1359"/>
        </pc:sldMkLst>
      </pc:sldChg>
      <pc:sldChg chg="add">
        <pc:chgData name="Laura Degnon" userId="e25365a2-2e2a-4953-a5af-fef58d7da204" providerId="ADAL" clId="{389F207B-10AD-4FD6-9A97-C39B8883DFBC}" dt="2020-10-23T13:26:02.007" v="3736"/>
        <pc:sldMkLst>
          <pc:docMk/>
          <pc:sldMk cId="2822096697" sldId="1362"/>
        </pc:sldMkLst>
      </pc:sldChg>
      <pc:sldChg chg="add">
        <pc:chgData name="Laura Degnon" userId="e25365a2-2e2a-4953-a5af-fef58d7da204" providerId="ADAL" clId="{389F207B-10AD-4FD6-9A97-C39B8883DFBC}" dt="2020-10-23T13:26:02.007" v="3736"/>
        <pc:sldMkLst>
          <pc:docMk/>
          <pc:sldMk cId="2622287685" sldId="1363"/>
        </pc:sldMkLst>
      </pc:sldChg>
      <pc:sldChg chg="add">
        <pc:chgData name="Laura Degnon" userId="e25365a2-2e2a-4953-a5af-fef58d7da204" providerId="ADAL" clId="{389F207B-10AD-4FD6-9A97-C39B8883DFBC}" dt="2020-10-23T13:26:02.007" v="3736"/>
        <pc:sldMkLst>
          <pc:docMk/>
          <pc:sldMk cId="3409706912" sldId="1364"/>
        </pc:sldMkLst>
      </pc:sldChg>
      <pc:sldChg chg="add">
        <pc:chgData name="Laura Degnon" userId="e25365a2-2e2a-4953-a5af-fef58d7da204" providerId="ADAL" clId="{389F207B-10AD-4FD6-9A97-C39B8883DFBC}" dt="2020-10-23T13:26:02.007" v="3736"/>
        <pc:sldMkLst>
          <pc:docMk/>
          <pc:sldMk cId="2096536412" sldId="1365"/>
        </pc:sldMkLst>
      </pc:sldChg>
      <pc:sldChg chg="add">
        <pc:chgData name="Laura Degnon" userId="e25365a2-2e2a-4953-a5af-fef58d7da204" providerId="ADAL" clId="{389F207B-10AD-4FD6-9A97-C39B8883DFBC}" dt="2020-10-23T13:26:02.007" v="3736"/>
        <pc:sldMkLst>
          <pc:docMk/>
          <pc:sldMk cId="3821148057" sldId="1366"/>
        </pc:sldMkLst>
      </pc:sldChg>
      <pc:sldChg chg="add">
        <pc:chgData name="Laura Degnon" userId="e25365a2-2e2a-4953-a5af-fef58d7da204" providerId="ADAL" clId="{389F207B-10AD-4FD6-9A97-C39B8883DFBC}" dt="2020-10-23T13:26:02.007" v="3736"/>
        <pc:sldMkLst>
          <pc:docMk/>
          <pc:sldMk cId="863394548" sldId="1367"/>
        </pc:sldMkLst>
      </pc:sldChg>
      <pc:sldChg chg="add">
        <pc:chgData name="Laura Degnon" userId="e25365a2-2e2a-4953-a5af-fef58d7da204" providerId="ADAL" clId="{389F207B-10AD-4FD6-9A97-C39B8883DFBC}" dt="2020-10-23T13:26:02.007" v="3736"/>
        <pc:sldMkLst>
          <pc:docMk/>
          <pc:sldMk cId="553189333" sldId="1368"/>
        </pc:sldMkLst>
      </pc:sldChg>
      <pc:sldChg chg="add">
        <pc:chgData name="Laura Degnon" userId="e25365a2-2e2a-4953-a5af-fef58d7da204" providerId="ADAL" clId="{389F207B-10AD-4FD6-9A97-C39B8883DFBC}" dt="2020-10-23T13:26:02.007" v="3736"/>
        <pc:sldMkLst>
          <pc:docMk/>
          <pc:sldMk cId="3440175419" sldId="1369"/>
        </pc:sldMkLst>
      </pc:sldChg>
      <pc:sldChg chg="add">
        <pc:chgData name="Laura Degnon" userId="e25365a2-2e2a-4953-a5af-fef58d7da204" providerId="ADAL" clId="{389F207B-10AD-4FD6-9A97-C39B8883DFBC}" dt="2020-10-23T13:26:02.007" v="3736"/>
        <pc:sldMkLst>
          <pc:docMk/>
          <pc:sldMk cId="574249902" sldId="1370"/>
        </pc:sldMkLst>
      </pc:sldChg>
      <pc:sldChg chg="add">
        <pc:chgData name="Laura Degnon" userId="e25365a2-2e2a-4953-a5af-fef58d7da204" providerId="ADAL" clId="{389F207B-10AD-4FD6-9A97-C39B8883DFBC}" dt="2020-10-23T13:26:02.007" v="3736"/>
        <pc:sldMkLst>
          <pc:docMk/>
          <pc:sldMk cId="2141906905" sldId="1371"/>
        </pc:sldMkLst>
      </pc:sldChg>
      <pc:sldChg chg="add">
        <pc:chgData name="Laura Degnon" userId="e25365a2-2e2a-4953-a5af-fef58d7da204" providerId="ADAL" clId="{389F207B-10AD-4FD6-9A97-C39B8883DFBC}" dt="2020-10-23T13:26:02.007" v="3736"/>
        <pc:sldMkLst>
          <pc:docMk/>
          <pc:sldMk cId="4017124545" sldId="1372"/>
        </pc:sldMkLst>
      </pc:sldChg>
      <pc:sldChg chg="add">
        <pc:chgData name="Laura Degnon" userId="e25365a2-2e2a-4953-a5af-fef58d7da204" providerId="ADAL" clId="{389F207B-10AD-4FD6-9A97-C39B8883DFBC}" dt="2020-10-23T13:26:02.007" v="3736"/>
        <pc:sldMkLst>
          <pc:docMk/>
          <pc:sldMk cId="3633823148" sldId="1373"/>
        </pc:sldMkLst>
      </pc:sldChg>
      <pc:sldChg chg="add">
        <pc:chgData name="Laura Degnon" userId="e25365a2-2e2a-4953-a5af-fef58d7da204" providerId="ADAL" clId="{389F207B-10AD-4FD6-9A97-C39B8883DFBC}" dt="2020-10-23T13:26:02.007" v="3736"/>
        <pc:sldMkLst>
          <pc:docMk/>
          <pc:sldMk cId="3779912360" sldId="1374"/>
        </pc:sldMkLst>
      </pc:sldChg>
      <pc:sldChg chg="add">
        <pc:chgData name="Laura Degnon" userId="e25365a2-2e2a-4953-a5af-fef58d7da204" providerId="ADAL" clId="{389F207B-10AD-4FD6-9A97-C39B8883DFBC}" dt="2020-10-23T13:26:02.007" v="3736"/>
        <pc:sldMkLst>
          <pc:docMk/>
          <pc:sldMk cId="2663849217" sldId="1375"/>
        </pc:sldMkLst>
      </pc:sldChg>
      <pc:sldChg chg="add">
        <pc:chgData name="Laura Degnon" userId="e25365a2-2e2a-4953-a5af-fef58d7da204" providerId="ADAL" clId="{389F207B-10AD-4FD6-9A97-C39B8883DFBC}" dt="2020-10-23T13:26:02.007" v="3736"/>
        <pc:sldMkLst>
          <pc:docMk/>
          <pc:sldMk cId="3721269639" sldId="1376"/>
        </pc:sldMkLst>
      </pc:sldChg>
      <pc:sldChg chg="add">
        <pc:chgData name="Laura Degnon" userId="e25365a2-2e2a-4953-a5af-fef58d7da204" providerId="ADAL" clId="{389F207B-10AD-4FD6-9A97-C39B8883DFBC}" dt="2020-10-23T13:26:02.007" v="3736"/>
        <pc:sldMkLst>
          <pc:docMk/>
          <pc:sldMk cId="120310420" sldId="1377"/>
        </pc:sldMkLst>
      </pc:sldChg>
      <pc:sldChg chg="add">
        <pc:chgData name="Laura Degnon" userId="e25365a2-2e2a-4953-a5af-fef58d7da204" providerId="ADAL" clId="{389F207B-10AD-4FD6-9A97-C39B8883DFBC}" dt="2020-10-23T13:26:02.007" v="3736"/>
        <pc:sldMkLst>
          <pc:docMk/>
          <pc:sldMk cId="250332768" sldId="1378"/>
        </pc:sldMkLst>
      </pc:sldChg>
      <pc:sldChg chg="modSp add mod">
        <pc:chgData name="Laura Degnon" userId="e25365a2-2e2a-4953-a5af-fef58d7da204" providerId="ADAL" clId="{389F207B-10AD-4FD6-9A97-C39B8883DFBC}" dt="2020-10-23T13:51:42.819" v="3854" actId="20577"/>
        <pc:sldMkLst>
          <pc:docMk/>
          <pc:sldMk cId="3606171746" sldId="1379"/>
        </pc:sldMkLst>
        <pc:spChg chg="mod">
          <ac:chgData name="Laura Degnon" userId="e25365a2-2e2a-4953-a5af-fef58d7da204" providerId="ADAL" clId="{389F207B-10AD-4FD6-9A97-C39B8883DFBC}" dt="2020-10-23T13:51:42.819" v="3854" actId="20577"/>
          <ac:spMkLst>
            <pc:docMk/>
            <pc:sldMk cId="3606171746" sldId="1379"/>
            <ac:spMk id="2" creationId="{0A841A81-699E-448D-81D5-0A3382807809}"/>
          </ac:spMkLst>
        </pc:spChg>
        <pc:spChg chg="mod">
          <ac:chgData name="Laura Degnon" userId="e25365a2-2e2a-4953-a5af-fef58d7da204" providerId="ADAL" clId="{389F207B-10AD-4FD6-9A97-C39B8883DFBC}" dt="2020-10-23T13:51:08.568" v="3846" actId="6549"/>
          <ac:spMkLst>
            <pc:docMk/>
            <pc:sldMk cId="3606171746" sldId="1379"/>
            <ac:spMk id="3" creationId="{0E3B2FD7-C87D-4EA4-A2B3-641BAF74BE5E}"/>
          </ac:spMkLst>
        </pc:spChg>
      </pc:sldChg>
      <pc:sldChg chg="add">
        <pc:chgData name="Laura Degnon" userId="e25365a2-2e2a-4953-a5af-fef58d7da204" providerId="ADAL" clId="{389F207B-10AD-4FD6-9A97-C39B8883DFBC}" dt="2020-10-23T13:42:27.995" v="3757"/>
        <pc:sldMkLst>
          <pc:docMk/>
          <pc:sldMk cId="821828582" sldId="1380"/>
        </pc:sldMkLst>
      </pc:sldChg>
      <pc:sldChg chg="modSp add mod">
        <pc:chgData name="Laura Degnon" userId="e25365a2-2e2a-4953-a5af-fef58d7da204" providerId="ADAL" clId="{389F207B-10AD-4FD6-9A97-C39B8883DFBC}" dt="2020-10-23T13:45:57.010" v="3786" actId="1076"/>
        <pc:sldMkLst>
          <pc:docMk/>
          <pc:sldMk cId="3861679831" sldId="1381"/>
        </pc:sldMkLst>
        <pc:spChg chg="mod">
          <ac:chgData name="Laura Degnon" userId="e25365a2-2e2a-4953-a5af-fef58d7da204" providerId="ADAL" clId="{389F207B-10AD-4FD6-9A97-C39B8883DFBC}" dt="2020-10-23T13:45:57.010" v="3786" actId="1076"/>
          <ac:spMkLst>
            <pc:docMk/>
            <pc:sldMk cId="3861679831" sldId="1381"/>
            <ac:spMk id="6" creationId="{D7A34F38-86D5-4752-A7F6-784977A4FF6F}"/>
          </ac:spMkLst>
        </pc:spChg>
      </pc:sldChg>
      <pc:sldChg chg="del">
        <pc:chgData name="Laura Degnon" userId="e25365a2-2e2a-4953-a5af-fef58d7da204" providerId="ADAL" clId="{389F207B-10AD-4FD6-9A97-C39B8883DFBC}" dt="2020-10-23T20:11:51.482" v="4141" actId="47"/>
        <pc:sldMkLst>
          <pc:docMk/>
          <pc:sldMk cId="4111975291" sldId="1382"/>
        </pc:sldMkLst>
      </pc:sldChg>
      <pc:sldChg chg="del">
        <pc:chgData name="Laura Degnon" userId="e25365a2-2e2a-4953-a5af-fef58d7da204" providerId="ADAL" clId="{389F207B-10AD-4FD6-9A97-C39B8883DFBC}" dt="2020-10-23T14:50:22.931" v="3896" actId="47"/>
        <pc:sldMkLst>
          <pc:docMk/>
          <pc:sldMk cId="3106009766" sldId="1383"/>
        </pc:sldMkLst>
      </pc:sldChg>
      <pc:sldChg chg="ord">
        <pc:chgData name="Laura Degnon" userId="e25365a2-2e2a-4953-a5af-fef58d7da204" providerId="ADAL" clId="{389F207B-10AD-4FD6-9A97-C39B8883DFBC}" dt="2020-10-23T20:09:13.299" v="4063"/>
        <pc:sldMkLst>
          <pc:docMk/>
          <pc:sldMk cId="2453847473" sldId="1388"/>
        </pc:sldMkLst>
      </pc:sldChg>
      <pc:sldChg chg="new del">
        <pc:chgData name="Laura Degnon" userId="e25365a2-2e2a-4953-a5af-fef58d7da204" providerId="ADAL" clId="{389F207B-10AD-4FD6-9A97-C39B8883DFBC}" dt="2020-10-23T19:32:05.350" v="3957" actId="47"/>
        <pc:sldMkLst>
          <pc:docMk/>
          <pc:sldMk cId="919270778" sldId="1443"/>
        </pc:sldMkLst>
      </pc:sldChg>
      <pc:sldChg chg="del">
        <pc:chgData name="Laura Degnon" userId="e25365a2-2e2a-4953-a5af-fef58d7da204" providerId="ADAL" clId="{389F207B-10AD-4FD6-9A97-C39B8883DFBC}" dt="2020-10-23T19:27:04.233" v="3925"/>
        <pc:sldMkLst>
          <pc:docMk/>
          <pc:sldMk cId="467701920" sldId="1444"/>
        </pc:sldMkLst>
      </pc:sldChg>
      <pc:sldChg chg="modSp add mod">
        <pc:chgData name="Laura Degnon" userId="e25365a2-2e2a-4953-a5af-fef58d7da204" providerId="ADAL" clId="{389F207B-10AD-4FD6-9A97-C39B8883DFBC}" dt="2020-10-23T19:28:04.852" v="3956" actId="6549"/>
        <pc:sldMkLst>
          <pc:docMk/>
          <pc:sldMk cId="4251764572" sldId="1444"/>
        </pc:sldMkLst>
        <pc:spChg chg="mod">
          <ac:chgData name="Laura Degnon" userId="e25365a2-2e2a-4953-a5af-fef58d7da204" providerId="ADAL" clId="{389F207B-10AD-4FD6-9A97-C39B8883DFBC}" dt="2020-10-23T19:28:04.852" v="3956" actId="6549"/>
          <ac:spMkLst>
            <pc:docMk/>
            <pc:sldMk cId="4251764572" sldId="1444"/>
            <ac:spMk id="2" creationId="{00000000-0000-0000-0000-000000000000}"/>
          </ac:spMkLst>
        </pc:spChg>
      </pc:sldChg>
      <pc:sldChg chg="modSp mod">
        <pc:chgData name="Laura Degnon" userId="e25365a2-2e2a-4953-a5af-fef58d7da204" providerId="ADAL" clId="{389F207B-10AD-4FD6-9A97-C39B8883DFBC}" dt="2020-10-23T20:12:52.512" v="4171" actId="20577"/>
        <pc:sldMkLst>
          <pc:docMk/>
          <pc:sldMk cId="2337844167" sldId="1445"/>
        </pc:sldMkLst>
        <pc:spChg chg="mod">
          <ac:chgData name="Laura Degnon" userId="e25365a2-2e2a-4953-a5af-fef58d7da204" providerId="ADAL" clId="{389F207B-10AD-4FD6-9A97-C39B8883DFBC}" dt="2020-10-23T20:12:52.512" v="4171" actId="20577"/>
          <ac:spMkLst>
            <pc:docMk/>
            <pc:sldMk cId="2337844167" sldId="1445"/>
            <ac:spMk id="6" creationId="{3A4EF343-F572-4F3E-A922-8956F857049B}"/>
          </ac:spMkLst>
        </pc:spChg>
      </pc:sldChg>
      <pc:sldChg chg="modSp mod">
        <pc:chgData name="Laura Degnon" userId="e25365a2-2e2a-4953-a5af-fef58d7da204" providerId="ADAL" clId="{389F207B-10AD-4FD6-9A97-C39B8883DFBC}" dt="2020-10-23T20:13:33.603" v="4173" actId="20577"/>
        <pc:sldMkLst>
          <pc:docMk/>
          <pc:sldMk cId="2125970360" sldId="1446"/>
        </pc:sldMkLst>
        <pc:spChg chg="mod">
          <ac:chgData name="Laura Degnon" userId="e25365a2-2e2a-4953-a5af-fef58d7da204" providerId="ADAL" clId="{389F207B-10AD-4FD6-9A97-C39B8883DFBC}" dt="2020-10-23T20:13:33.603" v="4173" actId="20577"/>
          <ac:spMkLst>
            <pc:docMk/>
            <pc:sldMk cId="2125970360" sldId="1446"/>
            <ac:spMk id="6" creationId="{3A4EF343-F572-4F3E-A922-8956F857049B}"/>
          </ac:spMkLst>
        </pc:spChg>
      </pc:sldChg>
    </pc:docChg>
  </pc:docChgLst>
  <pc:docChgLst>
    <pc:chgData name="Laura Degnon" userId="e25365a2-2e2a-4953-a5af-fef58d7da204" providerId="ADAL" clId="{70886EAF-F5A5-4E50-B1DF-ECEAF75F24D3}"/>
    <pc:docChg chg="undo custSel addSld delSld modSld delMainMaster">
      <pc:chgData name="Laura Degnon" userId="e25365a2-2e2a-4953-a5af-fef58d7da204" providerId="ADAL" clId="{70886EAF-F5A5-4E50-B1DF-ECEAF75F24D3}" dt="2020-10-23T17:17:02.351" v="228" actId="47"/>
      <pc:docMkLst>
        <pc:docMk/>
      </pc:docMkLst>
      <pc:sldChg chg="del">
        <pc:chgData name="Laura Degnon" userId="e25365a2-2e2a-4953-a5af-fef58d7da204" providerId="ADAL" clId="{70886EAF-F5A5-4E50-B1DF-ECEAF75F24D3}" dt="2020-10-23T17:16:32.406" v="175" actId="47"/>
        <pc:sldMkLst>
          <pc:docMk/>
          <pc:sldMk cId="1782396864" sldId="256"/>
        </pc:sldMkLst>
      </pc:sldChg>
      <pc:sldChg chg="del">
        <pc:chgData name="Laura Degnon" userId="e25365a2-2e2a-4953-a5af-fef58d7da204" providerId="ADAL" clId="{70886EAF-F5A5-4E50-B1DF-ECEAF75F24D3}" dt="2020-10-23T17:16:54.364" v="217" actId="47"/>
        <pc:sldMkLst>
          <pc:docMk/>
          <pc:sldMk cId="185961400" sldId="271"/>
        </pc:sldMkLst>
      </pc:sldChg>
      <pc:sldChg chg="del">
        <pc:chgData name="Laura Degnon" userId="e25365a2-2e2a-4953-a5af-fef58d7da204" providerId="ADAL" clId="{70886EAF-F5A5-4E50-B1DF-ECEAF75F24D3}" dt="2020-10-23T17:16:45.216" v="202" actId="47"/>
        <pc:sldMkLst>
          <pc:docMk/>
          <pc:sldMk cId="1959538584" sldId="286"/>
        </pc:sldMkLst>
      </pc:sldChg>
      <pc:sldChg chg="del">
        <pc:chgData name="Laura Degnon" userId="e25365a2-2e2a-4953-a5af-fef58d7da204" providerId="ADAL" clId="{70886EAF-F5A5-4E50-B1DF-ECEAF75F24D3}" dt="2020-10-23T17:16:44.198" v="200" actId="47"/>
        <pc:sldMkLst>
          <pc:docMk/>
          <pc:sldMk cId="3704031869" sldId="287"/>
        </pc:sldMkLst>
      </pc:sldChg>
      <pc:sldChg chg="del">
        <pc:chgData name="Laura Degnon" userId="e25365a2-2e2a-4953-a5af-fef58d7da204" providerId="ADAL" clId="{70886EAF-F5A5-4E50-B1DF-ECEAF75F24D3}" dt="2020-10-23T17:16:45.853" v="203" actId="47"/>
        <pc:sldMkLst>
          <pc:docMk/>
          <pc:sldMk cId="1448085237" sldId="288"/>
        </pc:sldMkLst>
      </pc:sldChg>
      <pc:sldChg chg="del">
        <pc:chgData name="Laura Degnon" userId="e25365a2-2e2a-4953-a5af-fef58d7da204" providerId="ADAL" clId="{70886EAF-F5A5-4E50-B1DF-ECEAF75F24D3}" dt="2020-10-23T17:16:46.388" v="204" actId="47"/>
        <pc:sldMkLst>
          <pc:docMk/>
          <pc:sldMk cId="2891075356" sldId="289"/>
        </pc:sldMkLst>
      </pc:sldChg>
      <pc:sldChg chg="del">
        <pc:chgData name="Laura Degnon" userId="e25365a2-2e2a-4953-a5af-fef58d7da204" providerId="ADAL" clId="{70886EAF-F5A5-4E50-B1DF-ECEAF75F24D3}" dt="2020-10-23T17:16:48.270" v="207" actId="47"/>
        <pc:sldMkLst>
          <pc:docMk/>
          <pc:sldMk cId="262745574" sldId="391"/>
        </pc:sldMkLst>
      </pc:sldChg>
      <pc:sldChg chg="del">
        <pc:chgData name="Laura Degnon" userId="e25365a2-2e2a-4953-a5af-fef58d7da204" providerId="ADAL" clId="{70886EAF-F5A5-4E50-B1DF-ECEAF75F24D3}" dt="2020-10-23T17:16:49.441" v="209" actId="47"/>
        <pc:sldMkLst>
          <pc:docMk/>
          <pc:sldMk cId="1724550774" sldId="392"/>
        </pc:sldMkLst>
      </pc:sldChg>
      <pc:sldChg chg="del">
        <pc:chgData name="Laura Degnon" userId="e25365a2-2e2a-4953-a5af-fef58d7da204" providerId="ADAL" clId="{70886EAF-F5A5-4E50-B1DF-ECEAF75F24D3}" dt="2020-10-23T17:16:49.973" v="210" actId="47"/>
        <pc:sldMkLst>
          <pc:docMk/>
          <pc:sldMk cId="968791313" sldId="393"/>
        </pc:sldMkLst>
      </pc:sldChg>
      <pc:sldChg chg="del">
        <pc:chgData name="Laura Degnon" userId="e25365a2-2e2a-4953-a5af-fef58d7da204" providerId="ADAL" clId="{70886EAF-F5A5-4E50-B1DF-ECEAF75F24D3}" dt="2020-10-23T17:16:47.653" v="206" actId="47"/>
        <pc:sldMkLst>
          <pc:docMk/>
          <pc:sldMk cId="2288476389" sldId="394"/>
        </pc:sldMkLst>
      </pc:sldChg>
      <pc:sldChg chg="del">
        <pc:chgData name="Laura Degnon" userId="e25365a2-2e2a-4953-a5af-fef58d7da204" providerId="ADAL" clId="{70886EAF-F5A5-4E50-B1DF-ECEAF75F24D3}" dt="2020-10-23T17:16:43.158" v="199" actId="47"/>
        <pc:sldMkLst>
          <pc:docMk/>
          <pc:sldMk cId="2266751226" sldId="395"/>
        </pc:sldMkLst>
      </pc:sldChg>
      <pc:sldChg chg="del">
        <pc:chgData name="Laura Degnon" userId="e25365a2-2e2a-4953-a5af-fef58d7da204" providerId="ADAL" clId="{70886EAF-F5A5-4E50-B1DF-ECEAF75F24D3}" dt="2020-10-23T17:16:44.754" v="201" actId="47"/>
        <pc:sldMkLst>
          <pc:docMk/>
          <pc:sldMk cId="2535047912" sldId="396"/>
        </pc:sldMkLst>
      </pc:sldChg>
      <pc:sldChg chg="del">
        <pc:chgData name="Laura Degnon" userId="e25365a2-2e2a-4953-a5af-fef58d7da204" providerId="ADAL" clId="{70886EAF-F5A5-4E50-B1DF-ECEAF75F24D3}" dt="2020-10-23T17:16:47.105" v="205" actId="47"/>
        <pc:sldMkLst>
          <pc:docMk/>
          <pc:sldMk cId="328676697" sldId="397"/>
        </pc:sldMkLst>
      </pc:sldChg>
      <pc:sldChg chg="del">
        <pc:chgData name="Laura Degnon" userId="e25365a2-2e2a-4953-a5af-fef58d7da204" providerId="ADAL" clId="{70886EAF-F5A5-4E50-B1DF-ECEAF75F24D3}" dt="2020-10-23T17:16:48.809" v="208" actId="47"/>
        <pc:sldMkLst>
          <pc:docMk/>
          <pc:sldMk cId="1684252796" sldId="398"/>
        </pc:sldMkLst>
      </pc:sldChg>
      <pc:sldChg chg="del">
        <pc:chgData name="Laura Degnon" userId="e25365a2-2e2a-4953-a5af-fef58d7da204" providerId="ADAL" clId="{70886EAF-F5A5-4E50-B1DF-ECEAF75F24D3}" dt="2020-10-23T17:16:50.674" v="211" actId="47"/>
        <pc:sldMkLst>
          <pc:docMk/>
          <pc:sldMk cId="3032836093" sldId="399"/>
        </pc:sldMkLst>
      </pc:sldChg>
      <pc:sldChg chg="del">
        <pc:chgData name="Laura Degnon" userId="e25365a2-2e2a-4953-a5af-fef58d7da204" providerId="ADAL" clId="{70886EAF-F5A5-4E50-B1DF-ECEAF75F24D3}" dt="2020-10-23T17:16:54.949" v="218" actId="47"/>
        <pc:sldMkLst>
          <pc:docMk/>
          <pc:sldMk cId="737335233" sldId="473"/>
        </pc:sldMkLst>
      </pc:sldChg>
      <pc:sldChg chg="del">
        <pc:chgData name="Laura Degnon" userId="e25365a2-2e2a-4953-a5af-fef58d7da204" providerId="ADAL" clId="{70886EAF-F5A5-4E50-B1DF-ECEAF75F24D3}" dt="2020-10-23T17:16:56.331" v="220" actId="47"/>
        <pc:sldMkLst>
          <pc:docMk/>
          <pc:sldMk cId="692892180" sldId="506"/>
        </pc:sldMkLst>
      </pc:sldChg>
      <pc:sldChg chg="del">
        <pc:chgData name="Laura Degnon" userId="e25365a2-2e2a-4953-a5af-fef58d7da204" providerId="ADAL" clId="{70886EAF-F5A5-4E50-B1DF-ECEAF75F24D3}" dt="2020-10-23T17:16:57.099" v="221" actId="47"/>
        <pc:sldMkLst>
          <pc:docMk/>
          <pc:sldMk cId="3606737373" sldId="508"/>
        </pc:sldMkLst>
      </pc:sldChg>
      <pc:sldChg chg="del">
        <pc:chgData name="Laura Degnon" userId="e25365a2-2e2a-4953-a5af-fef58d7da204" providerId="ADAL" clId="{70886EAF-F5A5-4E50-B1DF-ECEAF75F24D3}" dt="2020-10-23T17:16:55.634" v="219" actId="47"/>
        <pc:sldMkLst>
          <pc:docMk/>
          <pc:sldMk cId="2035679988" sldId="519"/>
        </pc:sldMkLst>
      </pc:sldChg>
      <pc:sldChg chg="del">
        <pc:chgData name="Laura Degnon" userId="e25365a2-2e2a-4953-a5af-fef58d7da204" providerId="ADAL" clId="{70886EAF-F5A5-4E50-B1DF-ECEAF75F24D3}" dt="2020-10-23T17:16:53.224" v="215" actId="47"/>
        <pc:sldMkLst>
          <pc:docMk/>
          <pc:sldMk cId="2166310909" sldId="522"/>
        </pc:sldMkLst>
      </pc:sldChg>
      <pc:sldChg chg="del">
        <pc:chgData name="Laura Degnon" userId="e25365a2-2e2a-4953-a5af-fef58d7da204" providerId="ADAL" clId="{70886EAF-F5A5-4E50-B1DF-ECEAF75F24D3}" dt="2020-10-23T17:16:53.694" v="216" actId="47"/>
        <pc:sldMkLst>
          <pc:docMk/>
          <pc:sldMk cId="2631986421" sldId="523"/>
        </pc:sldMkLst>
      </pc:sldChg>
      <pc:sldChg chg="modSp mod">
        <pc:chgData name="Laura Degnon" userId="e25365a2-2e2a-4953-a5af-fef58d7da204" providerId="ADAL" clId="{70886EAF-F5A5-4E50-B1DF-ECEAF75F24D3}" dt="2020-10-23T17:16:12.185" v="174" actId="27636"/>
        <pc:sldMkLst>
          <pc:docMk/>
          <pc:sldMk cId="3567020987" sldId="617"/>
        </pc:sldMkLst>
        <pc:spChg chg="mod">
          <ac:chgData name="Laura Degnon" userId="e25365a2-2e2a-4953-a5af-fef58d7da204" providerId="ADAL" clId="{70886EAF-F5A5-4E50-B1DF-ECEAF75F24D3}" dt="2020-10-23T17:16:12.185" v="174" actId="27636"/>
          <ac:spMkLst>
            <pc:docMk/>
            <pc:sldMk cId="3567020987" sldId="617"/>
            <ac:spMk id="3" creationId="{0C62A31C-71B8-F04F-B54C-C83098782DD4}"/>
          </ac:spMkLst>
        </pc:spChg>
      </pc:sldChg>
      <pc:sldChg chg="del">
        <pc:chgData name="Laura Degnon" userId="e25365a2-2e2a-4953-a5af-fef58d7da204" providerId="ADAL" clId="{70886EAF-F5A5-4E50-B1DF-ECEAF75F24D3}" dt="2020-10-23T16:10:38.377" v="52" actId="47"/>
        <pc:sldMkLst>
          <pc:docMk/>
          <pc:sldMk cId="1825124333" sldId="1191"/>
        </pc:sldMkLst>
      </pc:sldChg>
      <pc:sldChg chg="del">
        <pc:chgData name="Laura Degnon" userId="e25365a2-2e2a-4953-a5af-fef58d7da204" providerId="ADAL" clId="{70886EAF-F5A5-4E50-B1DF-ECEAF75F24D3}" dt="2020-10-23T16:10:43.121" v="60" actId="47"/>
        <pc:sldMkLst>
          <pc:docMk/>
          <pc:sldMk cId="495288387" sldId="1192"/>
        </pc:sldMkLst>
      </pc:sldChg>
      <pc:sldChg chg="del">
        <pc:chgData name="Laura Degnon" userId="e25365a2-2e2a-4953-a5af-fef58d7da204" providerId="ADAL" clId="{70886EAF-F5A5-4E50-B1DF-ECEAF75F24D3}" dt="2020-10-23T16:10:42.588" v="59" actId="47"/>
        <pc:sldMkLst>
          <pc:docMk/>
          <pc:sldMk cId="2060199653" sldId="1193"/>
        </pc:sldMkLst>
      </pc:sldChg>
      <pc:sldChg chg="modSp mod">
        <pc:chgData name="Laura Degnon" userId="e25365a2-2e2a-4953-a5af-fef58d7da204" providerId="ADAL" clId="{70886EAF-F5A5-4E50-B1DF-ECEAF75F24D3}" dt="2020-10-22T23:55:34.767" v="2" actId="113"/>
        <pc:sldMkLst>
          <pc:docMk/>
          <pc:sldMk cId="458259227" sldId="1264"/>
        </pc:sldMkLst>
        <pc:spChg chg="mod">
          <ac:chgData name="Laura Degnon" userId="e25365a2-2e2a-4953-a5af-fef58d7da204" providerId="ADAL" clId="{70886EAF-F5A5-4E50-B1DF-ECEAF75F24D3}" dt="2020-10-22T23:55:34.767" v="2" actId="113"/>
          <ac:spMkLst>
            <pc:docMk/>
            <pc:sldMk cId="458259227" sldId="1264"/>
            <ac:spMk id="11" creationId="{00000000-0000-0000-0000-000000000000}"/>
          </ac:spMkLst>
        </pc:spChg>
      </pc:sldChg>
      <pc:sldChg chg="del">
        <pc:chgData name="Laura Degnon" userId="e25365a2-2e2a-4953-a5af-fef58d7da204" providerId="ADAL" clId="{70886EAF-F5A5-4E50-B1DF-ECEAF75F24D3}" dt="2020-10-23T15:30:03.755" v="5" actId="47"/>
        <pc:sldMkLst>
          <pc:docMk/>
          <pc:sldMk cId="2396940754" sldId="1296"/>
        </pc:sldMkLst>
      </pc:sldChg>
      <pc:sldChg chg="del">
        <pc:chgData name="Laura Degnon" userId="e25365a2-2e2a-4953-a5af-fef58d7da204" providerId="ADAL" clId="{70886EAF-F5A5-4E50-B1DF-ECEAF75F24D3}" dt="2020-10-23T15:32:27.075" v="6" actId="47"/>
        <pc:sldMkLst>
          <pc:docMk/>
          <pc:sldMk cId="145028710" sldId="1297"/>
        </pc:sldMkLst>
      </pc:sldChg>
      <pc:sldChg chg="del">
        <pc:chgData name="Laura Degnon" userId="e25365a2-2e2a-4953-a5af-fef58d7da204" providerId="ADAL" clId="{70886EAF-F5A5-4E50-B1DF-ECEAF75F24D3}" dt="2020-10-23T15:33:15.343" v="7" actId="47"/>
        <pc:sldMkLst>
          <pc:docMk/>
          <pc:sldMk cId="2029227160" sldId="1299"/>
        </pc:sldMkLst>
      </pc:sldChg>
      <pc:sldChg chg="modSp mod">
        <pc:chgData name="Laura Degnon" userId="e25365a2-2e2a-4953-a5af-fef58d7da204" providerId="ADAL" clId="{70886EAF-F5A5-4E50-B1DF-ECEAF75F24D3}" dt="2020-10-23T00:35:32.197" v="4" actId="20577"/>
        <pc:sldMkLst>
          <pc:docMk/>
          <pc:sldMk cId="165210328" sldId="1303"/>
        </pc:sldMkLst>
        <pc:spChg chg="mod">
          <ac:chgData name="Laura Degnon" userId="e25365a2-2e2a-4953-a5af-fef58d7da204" providerId="ADAL" clId="{70886EAF-F5A5-4E50-B1DF-ECEAF75F24D3}" dt="2020-10-23T00:35:32.197" v="4" actId="20577"/>
          <ac:spMkLst>
            <pc:docMk/>
            <pc:sldMk cId="165210328" sldId="1303"/>
            <ac:spMk id="6" creationId="{D7A34F38-86D5-4752-A7F6-784977A4FF6F}"/>
          </ac:spMkLst>
        </pc:spChg>
      </pc:sldChg>
      <pc:sldChg chg="del">
        <pc:chgData name="Laura Degnon" userId="e25365a2-2e2a-4953-a5af-fef58d7da204" providerId="ADAL" clId="{70886EAF-F5A5-4E50-B1DF-ECEAF75F24D3}" dt="2020-10-23T17:16:51.639" v="212" actId="47"/>
        <pc:sldMkLst>
          <pc:docMk/>
          <pc:sldMk cId="841043740" sldId="1308"/>
        </pc:sldMkLst>
      </pc:sldChg>
      <pc:sldChg chg="del">
        <pc:chgData name="Laura Degnon" userId="e25365a2-2e2a-4953-a5af-fef58d7da204" providerId="ADAL" clId="{70886EAF-F5A5-4E50-B1DF-ECEAF75F24D3}" dt="2020-10-23T17:16:59.289" v="224" actId="47"/>
        <pc:sldMkLst>
          <pc:docMk/>
          <pc:sldMk cId="1875845953" sldId="1315"/>
        </pc:sldMkLst>
      </pc:sldChg>
      <pc:sldChg chg="del">
        <pc:chgData name="Laura Degnon" userId="e25365a2-2e2a-4953-a5af-fef58d7da204" providerId="ADAL" clId="{70886EAF-F5A5-4E50-B1DF-ECEAF75F24D3}" dt="2020-10-23T17:17:00.561" v="225" actId="47"/>
        <pc:sldMkLst>
          <pc:docMk/>
          <pc:sldMk cId="1051172428" sldId="1316"/>
        </pc:sldMkLst>
      </pc:sldChg>
      <pc:sldChg chg="del">
        <pc:chgData name="Laura Degnon" userId="e25365a2-2e2a-4953-a5af-fef58d7da204" providerId="ADAL" clId="{70886EAF-F5A5-4E50-B1DF-ECEAF75F24D3}" dt="2020-10-23T17:17:01.247" v="226" actId="47"/>
        <pc:sldMkLst>
          <pc:docMk/>
          <pc:sldMk cId="1198307681" sldId="1317"/>
        </pc:sldMkLst>
      </pc:sldChg>
      <pc:sldChg chg="del">
        <pc:chgData name="Laura Degnon" userId="e25365a2-2e2a-4953-a5af-fef58d7da204" providerId="ADAL" clId="{70886EAF-F5A5-4E50-B1DF-ECEAF75F24D3}" dt="2020-10-23T17:16:58.140" v="222" actId="47"/>
        <pc:sldMkLst>
          <pc:docMk/>
          <pc:sldMk cId="3447417032" sldId="1318"/>
        </pc:sldMkLst>
      </pc:sldChg>
      <pc:sldChg chg="del">
        <pc:chgData name="Laura Degnon" userId="e25365a2-2e2a-4953-a5af-fef58d7da204" providerId="ADAL" clId="{70886EAF-F5A5-4E50-B1DF-ECEAF75F24D3}" dt="2020-10-23T17:17:01.785" v="227" actId="47"/>
        <pc:sldMkLst>
          <pc:docMk/>
          <pc:sldMk cId="1218727816" sldId="1319"/>
        </pc:sldMkLst>
      </pc:sldChg>
      <pc:sldChg chg="del">
        <pc:chgData name="Laura Degnon" userId="e25365a2-2e2a-4953-a5af-fef58d7da204" providerId="ADAL" clId="{70886EAF-F5A5-4E50-B1DF-ECEAF75F24D3}" dt="2020-10-23T17:17:02.351" v="228" actId="47"/>
        <pc:sldMkLst>
          <pc:docMk/>
          <pc:sldMk cId="692982331" sldId="1320"/>
        </pc:sldMkLst>
      </pc:sldChg>
      <pc:sldChg chg="del">
        <pc:chgData name="Laura Degnon" userId="e25365a2-2e2a-4953-a5af-fef58d7da204" providerId="ADAL" clId="{70886EAF-F5A5-4E50-B1DF-ECEAF75F24D3}" dt="2020-10-23T17:16:42.341" v="198" actId="47"/>
        <pc:sldMkLst>
          <pc:docMk/>
          <pc:sldMk cId="1241503062" sldId="1321"/>
        </pc:sldMkLst>
      </pc:sldChg>
      <pc:sldChg chg="del">
        <pc:chgData name="Laura Degnon" userId="e25365a2-2e2a-4953-a5af-fef58d7da204" providerId="ADAL" clId="{70886EAF-F5A5-4E50-B1DF-ECEAF75F24D3}" dt="2020-10-23T17:16:33.592" v="178" actId="47"/>
        <pc:sldMkLst>
          <pc:docMk/>
          <pc:sldMk cId="3558259340" sldId="1326"/>
        </pc:sldMkLst>
      </pc:sldChg>
      <pc:sldChg chg="del">
        <pc:chgData name="Laura Degnon" userId="e25365a2-2e2a-4953-a5af-fef58d7da204" providerId="ADAL" clId="{70886EAF-F5A5-4E50-B1DF-ECEAF75F24D3}" dt="2020-10-23T17:16:58.641" v="223" actId="47"/>
        <pc:sldMkLst>
          <pc:docMk/>
          <pc:sldMk cId="1266970166" sldId="1331"/>
        </pc:sldMkLst>
      </pc:sldChg>
      <pc:sldChg chg="del">
        <pc:chgData name="Laura Degnon" userId="e25365a2-2e2a-4953-a5af-fef58d7da204" providerId="ADAL" clId="{70886EAF-F5A5-4E50-B1DF-ECEAF75F24D3}" dt="2020-10-23T17:16:34.193" v="180" actId="47"/>
        <pc:sldMkLst>
          <pc:docMk/>
          <pc:sldMk cId="1733980742" sldId="1333"/>
        </pc:sldMkLst>
      </pc:sldChg>
      <pc:sldChg chg="del">
        <pc:chgData name="Laura Degnon" userId="e25365a2-2e2a-4953-a5af-fef58d7da204" providerId="ADAL" clId="{70886EAF-F5A5-4E50-B1DF-ECEAF75F24D3}" dt="2020-10-23T17:16:52.753" v="214" actId="47"/>
        <pc:sldMkLst>
          <pc:docMk/>
          <pc:sldMk cId="3763278383" sldId="1335"/>
        </pc:sldMkLst>
      </pc:sldChg>
      <pc:sldChg chg="del">
        <pc:chgData name="Laura Degnon" userId="e25365a2-2e2a-4953-a5af-fef58d7da204" providerId="ADAL" clId="{70886EAF-F5A5-4E50-B1DF-ECEAF75F24D3}" dt="2020-10-23T17:16:33.301" v="177" actId="47"/>
        <pc:sldMkLst>
          <pc:docMk/>
          <pc:sldMk cId="3652464449" sldId="1336"/>
        </pc:sldMkLst>
      </pc:sldChg>
      <pc:sldChg chg="del">
        <pc:chgData name="Laura Degnon" userId="e25365a2-2e2a-4953-a5af-fef58d7da204" providerId="ADAL" clId="{70886EAF-F5A5-4E50-B1DF-ECEAF75F24D3}" dt="2020-10-23T17:16:34.425" v="181" actId="47"/>
        <pc:sldMkLst>
          <pc:docMk/>
          <pc:sldMk cId="2135269416" sldId="1337"/>
        </pc:sldMkLst>
      </pc:sldChg>
      <pc:sldChg chg="del">
        <pc:chgData name="Laura Degnon" userId="e25365a2-2e2a-4953-a5af-fef58d7da204" providerId="ADAL" clId="{70886EAF-F5A5-4E50-B1DF-ECEAF75F24D3}" dt="2020-10-23T17:16:33.060" v="176" actId="47"/>
        <pc:sldMkLst>
          <pc:docMk/>
          <pc:sldMk cId="1432240894" sldId="1338"/>
        </pc:sldMkLst>
      </pc:sldChg>
      <pc:sldChg chg="del">
        <pc:chgData name="Laura Degnon" userId="e25365a2-2e2a-4953-a5af-fef58d7da204" providerId="ADAL" clId="{70886EAF-F5A5-4E50-B1DF-ECEAF75F24D3}" dt="2020-10-23T17:16:33.901" v="179" actId="47"/>
        <pc:sldMkLst>
          <pc:docMk/>
          <pc:sldMk cId="2842595605" sldId="1339"/>
        </pc:sldMkLst>
      </pc:sldChg>
      <pc:sldChg chg="del">
        <pc:chgData name="Laura Degnon" userId="e25365a2-2e2a-4953-a5af-fef58d7da204" providerId="ADAL" clId="{70886EAF-F5A5-4E50-B1DF-ECEAF75F24D3}" dt="2020-10-23T17:16:34.694" v="182" actId="47"/>
        <pc:sldMkLst>
          <pc:docMk/>
          <pc:sldMk cId="2817274952" sldId="1340"/>
        </pc:sldMkLst>
      </pc:sldChg>
      <pc:sldChg chg="del">
        <pc:chgData name="Laura Degnon" userId="e25365a2-2e2a-4953-a5af-fef58d7da204" providerId="ADAL" clId="{70886EAF-F5A5-4E50-B1DF-ECEAF75F24D3}" dt="2020-10-23T17:16:52.238" v="213" actId="47"/>
        <pc:sldMkLst>
          <pc:docMk/>
          <pc:sldMk cId="3442249391" sldId="1341"/>
        </pc:sldMkLst>
      </pc:sldChg>
      <pc:sldChg chg="del">
        <pc:chgData name="Laura Degnon" userId="e25365a2-2e2a-4953-a5af-fef58d7da204" providerId="ADAL" clId="{70886EAF-F5A5-4E50-B1DF-ECEAF75F24D3}" dt="2020-10-23T16:10:44.593" v="61" actId="47"/>
        <pc:sldMkLst>
          <pc:docMk/>
          <pc:sldMk cId="4121216061" sldId="1345"/>
        </pc:sldMkLst>
      </pc:sldChg>
      <pc:sldChg chg="del">
        <pc:chgData name="Laura Degnon" userId="e25365a2-2e2a-4953-a5af-fef58d7da204" providerId="ADAL" clId="{70886EAF-F5A5-4E50-B1DF-ECEAF75F24D3}" dt="2020-10-23T16:10:45.294" v="62" actId="47"/>
        <pc:sldMkLst>
          <pc:docMk/>
          <pc:sldMk cId="2802314168" sldId="1346"/>
        </pc:sldMkLst>
      </pc:sldChg>
      <pc:sldChg chg="del">
        <pc:chgData name="Laura Degnon" userId="e25365a2-2e2a-4953-a5af-fef58d7da204" providerId="ADAL" clId="{70886EAF-F5A5-4E50-B1DF-ECEAF75F24D3}" dt="2020-10-23T16:10:46.096" v="63" actId="47"/>
        <pc:sldMkLst>
          <pc:docMk/>
          <pc:sldMk cId="2636942365" sldId="1347"/>
        </pc:sldMkLst>
      </pc:sldChg>
      <pc:sldChg chg="del">
        <pc:chgData name="Laura Degnon" userId="e25365a2-2e2a-4953-a5af-fef58d7da204" providerId="ADAL" clId="{70886EAF-F5A5-4E50-B1DF-ECEAF75F24D3}" dt="2020-10-23T16:10:46.866" v="64" actId="47"/>
        <pc:sldMkLst>
          <pc:docMk/>
          <pc:sldMk cId="2262047862" sldId="1349"/>
        </pc:sldMkLst>
      </pc:sldChg>
      <pc:sldChg chg="del">
        <pc:chgData name="Laura Degnon" userId="e25365a2-2e2a-4953-a5af-fef58d7da204" providerId="ADAL" clId="{70886EAF-F5A5-4E50-B1DF-ECEAF75F24D3}" dt="2020-10-23T16:10:47.568" v="65" actId="47"/>
        <pc:sldMkLst>
          <pc:docMk/>
          <pc:sldMk cId="151101238" sldId="1350"/>
        </pc:sldMkLst>
      </pc:sldChg>
      <pc:sldChg chg="del">
        <pc:chgData name="Laura Degnon" userId="e25365a2-2e2a-4953-a5af-fef58d7da204" providerId="ADAL" clId="{70886EAF-F5A5-4E50-B1DF-ECEAF75F24D3}" dt="2020-10-23T16:10:48.169" v="66" actId="47"/>
        <pc:sldMkLst>
          <pc:docMk/>
          <pc:sldMk cId="224035163" sldId="1351"/>
        </pc:sldMkLst>
      </pc:sldChg>
      <pc:sldChg chg="del">
        <pc:chgData name="Laura Degnon" userId="e25365a2-2e2a-4953-a5af-fef58d7da204" providerId="ADAL" clId="{70886EAF-F5A5-4E50-B1DF-ECEAF75F24D3}" dt="2020-10-23T16:10:39.096" v="53" actId="47"/>
        <pc:sldMkLst>
          <pc:docMk/>
          <pc:sldMk cId="3814574189" sldId="1352"/>
        </pc:sldMkLst>
      </pc:sldChg>
      <pc:sldChg chg="del">
        <pc:chgData name="Laura Degnon" userId="e25365a2-2e2a-4953-a5af-fef58d7da204" providerId="ADAL" clId="{70886EAF-F5A5-4E50-B1DF-ECEAF75F24D3}" dt="2020-10-23T16:10:39.818" v="54" actId="47"/>
        <pc:sldMkLst>
          <pc:docMk/>
          <pc:sldMk cId="1266156805" sldId="1354"/>
        </pc:sldMkLst>
      </pc:sldChg>
      <pc:sldChg chg="del">
        <pc:chgData name="Laura Degnon" userId="e25365a2-2e2a-4953-a5af-fef58d7da204" providerId="ADAL" clId="{70886EAF-F5A5-4E50-B1DF-ECEAF75F24D3}" dt="2020-10-23T16:10:40.352" v="55" actId="47"/>
        <pc:sldMkLst>
          <pc:docMk/>
          <pc:sldMk cId="113083538" sldId="1355"/>
        </pc:sldMkLst>
      </pc:sldChg>
      <pc:sldChg chg="del">
        <pc:chgData name="Laura Degnon" userId="e25365a2-2e2a-4953-a5af-fef58d7da204" providerId="ADAL" clId="{70886EAF-F5A5-4E50-B1DF-ECEAF75F24D3}" dt="2020-10-23T16:10:40.753" v="56" actId="47"/>
        <pc:sldMkLst>
          <pc:docMk/>
          <pc:sldMk cId="964340644" sldId="1356"/>
        </pc:sldMkLst>
      </pc:sldChg>
      <pc:sldChg chg="del">
        <pc:chgData name="Laura Degnon" userId="e25365a2-2e2a-4953-a5af-fef58d7da204" providerId="ADAL" clId="{70886EAF-F5A5-4E50-B1DF-ECEAF75F24D3}" dt="2020-10-23T16:10:41.201" v="57" actId="47"/>
        <pc:sldMkLst>
          <pc:docMk/>
          <pc:sldMk cId="745068893" sldId="1357"/>
        </pc:sldMkLst>
      </pc:sldChg>
      <pc:sldChg chg="del">
        <pc:chgData name="Laura Degnon" userId="e25365a2-2e2a-4953-a5af-fef58d7da204" providerId="ADAL" clId="{70886EAF-F5A5-4E50-B1DF-ECEAF75F24D3}" dt="2020-10-23T16:10:41.702" v="58" actId="47"/>
        <pc:sldMkLst>
          <pc:docMk/>
          <pc:sldMk cId="1477877726" sldId="1358"/>
        </pc:sldMkLst>
      </pc:sldChg>
      <pc:sldChg chg="del">
        <pc:chgData name="Laura Degnon" userId="e25365a2-2e2a-4953-a5af-fef58d7da204" providerId="ADAL" clId="{70886EAF-F5A5-4E50-B1DF-ECEAF75F24D3}" dt="2020-10-23T17:16:34.979" v="183" actId="47"/>
        <pc:sldMkLst>
          <pc:docMk/>
          <pc:sldMk cId="1450773729" sldId="1360"/>
        </pc:sldMkLst>
      </pc:sldChg>
      <pc:sldChg chg="del">
        <pc:chgData name="Laura Degnon" userId="e25365a2-2e2a-4953-a5af-fef58d7da204" providerId="ADAL" clId="{70886EAF-F5A5-4E50-B1DF-ECEAF75F24D3}" dt="2020-10-23T17:16:35.726" v="184" actId="47"/>
        <pc:sldMkLst>
          <pc:docMk/>
          <pc:sldMk cId="2085290619" sldId="1361"/>
        </pc:sldMkLst>
      </pc:sldChg>
      <pc:sldChg chg="del">
        <pc:chgData name="Laura Degnon" userId="e25365a2-2e2a-4953-a5af-fef58d7da204" providerId="ADAL" clId="{70886EAF-F5A5-4E50-B1DF-ECEAF75F24D3}" dt="2020-10-23T15:39:14.872" v="8" actId="47"/>
        <pc:sldMkLst>
          <pc:docMk/>
          <pc:sldMk cId="2418238993" sldId="1384"/>
        </pc:sldMkLst>
      </pc:sldChg>
      <pc:sldChg chg="del">
        <pc:chgData name="Laura Degnon" userId="e25365a2-2e2a-4953-a5af-fef58d7da204" providerId="ADAL" clId="{70886EAF-F5A5-4E50-B1DF-ECEAF75F24D3}" dt="2020-10-23T15:39:25.049" v="9" actId="47"/>
        <pc:sldMkLst>
          <pc:docMk/>
          <pc:sldMk cId="2193669581" sldId="1385"/>
        </pc:sldMkLst>
      </pc:sldChg>
      <pc:sldChg chg="modSp mod">
        <pc:chgData name="Laura Degnon" userId="e25365a2-2e2a-4953-a5af-fef58d7da204" providerId="ADAL" clId="{70886EAF-F5A5-4E50-B1DF-ECEAF75F24D3}" dt="2020-10-23T17:11:40.359" v="171" actId="13926"/>
        <pc:sldMkLst>
          <pc:docMk/>
          <pc:sldMk cId="720652678" sldId="1387"/>
        </pc:sldMkLst>
        <pc:spChg chg="mod">
          <ac:chgData name="Laura Degnon" userId="e25365a2-2e2a-4953-a5af-fef58d7da204" providerId="ADAL" clId="{70886EAF-F5A5-4E50-B1DF-ECEAF75F24D3}" dt="2020-10-23T17:03:36.052" v="163" actId="14100"/>
          <ac:spMkLst>
            <pc:docMk/>
            <pc:sldMk cId="720652678" sldId="1387"/>
            <ac:spMk id="3" creationId="{FF10DE6D-3C31-42C9-BD5A-0D8D4D38BCD7}"/>
          </ac:spMkLst>
        </pc:spChg>
        <pc:spChg chg="mod">
          <ac:chgData name="Laura Degnon" userId="e25365a2-2e2a-4953-a5af-fef58d7da204" providerId="ADAL" clId="{70886EAF-F5A5-4E50-B1DF-ECEAF75F24D3}" dt="2020-10-23T17:03:59.617" v="166" actId="13926"/>
          <ac:spMkLst>
            <pc:docMk/>
            <pc:sldMk cId="720652678" sldId="1387"/>
            <ac:spMk id="4" creationId="{4DDAC154-352A-4440-9957-155A44769011}"/>
          </ac:spMkLst>
        </pc:spChg>
        <pc:spChg chg="mod">
          <ac:chgData name="Laura Degnon" userId="e25365a2-2e2a-4953-a5af-fef58d7da204" providerId="ADAL" clId="{70886EAF-F5A5-4E50-B1DF-ECEAF75F24D3}" dt="2020-10-23T17:11:40.359" v="171" actId="13926"/>
          <ac:spMkLst>
            <pc:docMk/>
            <pc:sldMk cId="720652678" sldId="1387"/>
            <ac:spMk id="115" creationId="{FE7326D5-E549-49DE-9EFF-5CDE1974C982}"/>
          </ac:spMkLst>
        </pc:spChg>
      </pc:sldChg>
      <pc:sldChg chg="addSp delSp modSp add mod">
        <pc:chgData name="Laura Degnon" userId="e25365a2-2e2a-4953-a5af-fef58d7da204" providerId="ADAL" clId="{70886EAF-F5A5-4E50-B1DF-ECEAF75F24D3}" dt="2020-10-23T16:03:54.674" v="29" actId="21"/>
        <pc:sldMkLst>
          <pc:docMk/>
          <pc:sldMk cId="3255749668" sldId="1387"/>
        </pc:sldMkLst>
        <pc:spChg chg="mod">
          <ac:chgData name="Laura Degnon" userId="e25365a2-2e2a-4953-a5af-fef58d7da204" providerId="ADAL" clId="{70886EAF-F5A5-4E50-B1DF-ECEAF75F24D3}" dt="2020-10-23T15:42:40.452" v="25" actId="13926"/>
          <ac:spMkLst>
            <pc:docMk/>
            <pc:sldMk cId="3255749668" sldId="1387"/>
            <ac:spMk id="6" creationId="{3A4EF343-F572-4F3E-A922-8956F857049B}"/>
          </ac:spMkLst>
        </pc:spChg>
        <pc:graphicFrameChg chg="add del mod modGraphic">
          <ac:chgData name="Laura Degnon" userId="e25365a2-2e2a-4953-a5af-fef58d7da204" providerId="ADAL" clId="{70886EAF-F5A5-4E50-B1DF-ECEAF75F24D3}" dt="2020-10-23T16:03:54.674" v="29" actId="21"/>
          <ac:graphicFrameMkLst>
            <pc:docMk/>
            <pc:sldMk cId="3255749668" sldId="1387"/>
            <ac:graphicFrameMk id="4" creationId="{B9590CAD-D62E-4D59-BAE7-55DF2F8D348C}"/>
          </ac:graphicFrameMkLst>
        </pc:graphicFrameChg>
      </pc:sldChg>
      <pc:sldChg chg="del">
        <pc:chgData name="Laura Degnon" userId="e25365a2-2e2a-4953-a5af-fef58d7da204" providerId="ADAL" clId="{70886EAF-F5A5-4E50-B1DF-ECEAF75F24D3}" dt="2020-10-23T16:21:56.051" v="86" actId="47"/>
        <pc:sldMkLst>
          <pc:docMk/>
          <pc:sldMk cId="812673274" sldId="1388"/>
        </pc:sldMkLst>
      </pc:sldChg>
      <pc:sldChg chg="del">
        <pc:chgData name="Laura Degnon" userId="e25365a2-2e2a-4953-a5af-fef58d7da204" providerId="ADAL" clId="{70886EAF-F5A5-4E50-B1DF-ECEAF75F24D3}" dt="2020-10-23T16:21:57.043" v="87" actId="47"/>
        <pc:sldMkLst>
          <pc:docMk/>
          <pc:sldMk cId="2471009964" sldId="1389"/>
        </pc:sldMkLst>
      </pc:sldChg>
      <pc:sldChg chg="del">
        <pc:chgData name="Laura Degnon" userId="e25365a2-2e2a-4953-a5af-fef58d7da204" providerId="ADAL" clId="{70886EAF-F5A5-4E50-B1DF-ECEAF75F24D3}" dt="2020-10-23T17:16:36.213" v="185" actId="47"/>
        <pc:sldMkLst>
          <pc:docMk/>
          <pc:sldMk cId="2478885641" sldId="1389"/>
        </pc:sldMkLst>
      </pc:sldChg>
      <pc:sldChg chg="del">
        <pc:chgData name="Laura Degnon" userId="e25365a2-2e2a-4953-a5af-fef58d7da204" providerId="ADAL" clId="{70886EAF-F5A5-4E50-B1DF-ECEAF75F24D3}" dt="2020-10-23T17:04:30.843" v="169" actId="47"/>
        <pc:sldMkLst>
          <pc:docMk/>
          <pc:sldMk cId="3255749668" sldId="1389"/>
        </pc:sldMkLst>
      </pc:sldChg>
      <pc:sldChg chg="del">
        <pc:chgData name="Laura Degnon" userId="e25365a2-2e2a-4953-a5af-fef58d7da204" providerId="ADAL" clId="{70886EAF-F5A5-4E50-B1DF-ECEAF75F24D3}" dt="2020-10-23T17:16:36.483" v="186" actId="47"/>
        <pc:sldMkLst>
          <pc:docMk/>
          <pc:sldMk cId="461881547" sldId="1390"/>
        </pc:sldMkLst>
      </pc:sldChg>
      <pc:sldChg chg="del">
        <pc:chgData name="Laura Degnon" userId="e25365a2-2e2a-4953-a5af-fef58d7da204" providerId="ADAL" clId="{70886EAF-F5A5-4E50-B1DF-ECEAF75F24D3}" dt="2020-10-23T16:21:57.783" v="88" actId="47"/>
        <pc:sldMkLst>
          <pc:docMk/>
          <pc:sldMk cId="1078266610" sldId="1390"/>
        </pc:sldMkLst>
      </pc:sldChg>
      <pc:sldChg chg="del">
        <pc:chgData name="Laura Degnon" userId="e25365a2-2e2a-4953-a5af-fef58d7da204" providerId="ADAL" clId="{70886EAF-F5A5-4E50-B1DF-ECEAF75F24D3}" dt="2020-10-23T17:16:36.768" v="187" actId="47"/>
        <pc:sldMkLst>
          <pc:docMk/>
          <pc:sldMk cId="1908103776" sldId="1391"/>
        </pc:sldMkLst>
      </pc:sldChg>
      <pc:sldChg chg="del">
        <pc:chgData name="Laura Degnon" userId="e25365a2-2e2a-4953-a5af-fef58d7da204" providerId="ADAL" clId="{70886EAF-F5A5-4E50-B1DF-ECEAF75F24D3}" dt="2020-10-23T16:21:58.046" v="89" actId="47"/>
        <pc:sldMkLst>
          <pc:docMk/>
          <pc:sldMk cId="2938032068" sldId="1391"/>
        </pc:sldMkLst>
      </pc:sldChg>
      <pc:sldChg chg="del">
        <pc:chgData name="Laura Degnon" userId="e25365a2-2e2a-4953-a5af-fef58d7da204" providerId="ADAL" clId="{70886EAF-F5A5-4E50-B1DF-ECEAF75F24D3}" dt="2020-10-23T16:21:58.299" v="90" actId="47"/>
        <pc:sldMkLst>
          <pc:docMk/>
          <pc:sldMk cId="318049228" sldId="1392"/>
        </pc:sldMkLst>
      </pc:sldChg>
      <pc:sldChg chg="del">
        <pc:chgData name="Laura Degnon" userId="e25365a2-2e2a-4953-a5af-fef58d7da204" providerId="ADAL" clId="{70886EAF-F5A5-4E50-B1DF-ECEAF75F24D3}" dt="2020-10-23T17:16:37.031" v="188" actId="47"/>
        <pc:sldMkLst>
          <pc:docMk/>
          <pc:sldMk cId="936829672" sldId="1392"/>
        </pc:sldMkLst>
      </pc:sldChg>
      <pc:sldChg chg="del">
        <pc:chgData name="Laura Degnon" userId="e25365a2-2e2a-4953-a5af-fef58d7da204" providerId="ADAL" clId="{70886EAF-F5A5-4E50-B1DF-ECEAF75F24D3}" dt="2020-10-23T17:16:37.932" v="189" actId="47"/>
        <pc:sldMkLst>
          <pc:docMk/>
          <pc:sldMk cId="3487903604" sldId="1393"/>
        </pc:sldMkLst>
      </pc:sldChg>
      <pc:sldChg chg="del">
        <pc:chgData name="Laura Degnon" userId="e25365a2-2e2a-4953-a5af-fef58d7da204" providerId="ADAL" clId="{70886EAF-F5A5-4E50-B1DF-ECEAF75F24D3}" dt="2020-10-23T16:21:58.547" v="91" actId="47"/>
        <pc:sldMkLst>
          <pc:docMk/>
          <pc:sldMk cId="4073837529" sldId="1393"/>
        </pc:sldMkLst>
      </pc:sldChg>
      <pc:sldChg chg="del">
        <pc:chgData name="Laura Degnon" userId="e25365a2-2e2a-4953-a5af-fef58d7da204" providerId="ADAL" clId="{70886EAF-F5A5-4E50-B1DF-ECEAF75F24D3}" dt="2020-10-23T17:16:38.186" v="190" actId="47"/>
        <pc:sldMkLst>
          <pc:docMk/>
          <pc:sldMk cId="2462789447" sldId="1394"/>
        </pc:sldMkLst>
      </pc:sldChg>
      <pc:sldChg chg="del">
        <pc:chgData name="Laura Degnon" userId="e25365a2-2e2a-4953-a5af-fef58d7da204" providerId="ADAL" clId="{70886EAF-F5A5-4E50-B1DF-ECEAF75F24D3}" dt="2020-10-23T16:21:58.803" v="92" actId="47"/>
        <pc:sldMkLst>
          <pc:docMk/>
          <pc:sldMk cId="2691364163" sldId="1394"/>
        </pc:sldMkLst>
      </pc:sldChg>
      <pc:sldChg chg="del">
        <pc:chgData name="Laura Degnon" userId="e25365a2-2e2a-4953-a5af-fef58d7da204" providerId="ADAL" clId="{70886EAF-F5A5-4E50-B1DF-ECEAF75F24D3}" dt="2020-10-23T17:16:38.438" v="191" actId="47"/>
        <pc:sldMkLst>
          <pc:docMk/>
          <pc:sldMk cId="909058813" sldId="1395"/>
        </pc:sldMkLst>
      </pc:sldChg>
      <pc:sldChg chg="del">
        <pc:chgData name="Laura Degnon" userId="e25365a2-2e2a-4953-a5af-fef58d7da204" providerId="ADAL" clId="{70886EAF-F5A5-4E50-B1DF-ECEAF75F24D3}" dt="2020-10-23T16:21:59.063" v="93" actId="47"/>
        <pc:sldMkLst>
          <pc:docMk/>
          <pc:sldMk cId="4280074978" sldId="1395"/>
        </pc:sldMkLst>
      </pc:sldChg>
      <pc:sldChg chg="del">
        <pc:chgData name="Laura Degnon" userId="e25365a2-2e2a-4953-a5af-fef58d7da204" providerId="ADAL" clId="{70886EAF-F5A5-4E50-B1DF-ECEAF75F24D3}" dt="2020-10-23T17:16:39.087" v="192" actId="47"/>
        <pc:sldMkLst>
          <pc:docMk/>
          <pc:sldMk cId="30802618" sldId="1396"/>
        </pc:sldMkLst>
      </pc:sldChg>
      <pc:sldChg chg="add del">
        <pc:chgData name="Laura Degnon" userId="e25365a2-2e2a-4953-a5af-fef58d7da204" providerId="ADAL" clId="{70886EAF-F5A5-4E50-B1DF-ECEAF75F24D3}" dt="2020-10-23T16:21:59.317" v="94" actId="47"/>
        <pc:sldMkLst>
          <pc:docMk/>
          <pc:sldMk cId="129043137" sldId="1396"/>
        </pc:sldMkLst>
      </pc:sldChg>
      <pc:sldChg chg="add del">
        <pc:chgData name="Laura Degnon" userId="e25365a2-2e2a-4953-a5af-fef58d7da204" providerId="ADAL" clId="{70886EAF-F5A5-4E50-B1DF-ECEAF75F24D3}" dt="2020-10-23T16:21:59.586" v="95" actId="47"/>
        <pc:sldMkLst>
          <pc:docMk/>
          <pc:sldMk cId="1104764220" sldId="1397"/>
        </pc:sldMkLst>
      </pc:sldChg>
      <pc:sldChg chg="del">
        <pc:chgData name="Laura Degnon" userId="e25365a2-2e2a-4953-a5af-fef58d7da204" providerId="ADAL" clId="{70886EAF-F5A5-4E50-B1DF-ECEAF75F24D3}" dt="2020-10-23T17:16:39.731" v="193" actId="47"/>
        <pc:sldMkLst>
          <pc:docMk/>
          <pc:sldMk cId="4195281382" sldId="1397"/>
        </pc:sldMkLst>
      </pc:sldChg>
      <pc:sldChg chg="del">
        <pc:chgData name="Laura Degnon" userId="e25365a2-2e2a-4953-a5af-fef58d7da204" providerId="ADAL" clId="{70886EAF-F5A5-4E50-B1DF-ECEAF75F24D3}" dt="2020-10-23T17:16:40.205" v="194" actId="47"/>
        <pc:sldMkLst>
          <pc:docMk/>
          <pc:sldMk cId="2531462482" sldId="1398"/>
        </pc:sldMkLst>
      </pc:sldChg>
      <pc:sldChg chg="add del">
        <pc:chgData name="Laura Degnon" userId="e25365a2-2e2a-4953-a5af-fef58d7da204" providerId="ADAL" clId="{70886EAF-F5A5-4E50-B1DF-ECEAF75F24D3}" dt="2020-10-23T16:21:59.834" v="96" actId="47"/>
        <pc:sldMkLst>
          <pc:docMk/>
          <pc:sldMk cId="3120139599" sldId="1398"/>
        </pc:sldMkLst>
      </pc:sldChg>
      <pc:sldChg chg="del">
        <pc:chgData name="Laura Degnon" userId="e25365a2-2e2a-4953-a5af-fef58d7da204" providerId="ADAL" clId="{70886EAF-F5A5-4E50-B1DF-ECEAF75F24D3}" dt="2020-10-23T17:16:40.637" v="195" actId="47"/>
        <pc:sldMkLst>
          <pc:docMk/>
          <pc:sldMk cId="1128050392" sldId="1399"/>
        </pc:sldMkLst>
      </pc:sldChg>
      <pc:sldChg chg="add del">
        <pc:chgData name="Laura Degnon" userId="e25365a2-2e2a-4953-a5af-fef58d7da204" providerId="ADAL" clId="{70886EAF-F5A5-4E50-B1DF-ECEAF75F24D3}" dt="2020-10-23T16:22:00.065" v="97" actId="47"/>
        <pc:sldMkLst>
          <pc:docMk/>
          <pc:sldMk cId="3449003887" sldId="1399"/>
        </pc:sldMkLst>
      </pc:sldChg>
      <pc:sldChg chg="del">
        <pc:chgData name="Laura Degnon" userId="e25365a2-2e2a-4953-a5af-fef58d7da204" providerId="ADAL" clId="{70886EAF-F5A5-4E50-B1DF-ECEAF75F24D3}" dt="2020-10-23T17:16:41.138" v="196" actId="47"/>
        <pc:sldMkLst>
          <pc:docMk/>
          <pc:sldMk cId="1203682112" sldId="1400"/>
        </pc:sldMkLst>
      </pc:sldChg>
      <pc:sldChg chg="add del">
        <pc:chgData name="Laura Degnon" userId="e25365a2-2e2a-4953-a5af-fef58d7da204" providerId="ADAL" clId="{70886EAF-F5A5-4E50-B1DF-ECEAF75F24D3}" dt="2020-10-23T16:22:00.348" v="98" actId="47"/>
        <pc:sldMkLst>
          <pc:docMk/>
          <pc:sldMk cId="3761627209" sldId="1400"/>
        </pc:sldMkLst>
      </pc:sldChg>
      <pc:sldChg chg="add del">
        <pc:chgData name="Laura Degnon" userId="e25365a2-2e2a-4953-a5af-fef58d7da204" providerId="ADAL" clId="{70886EAF-F5A5-4E50-B1DF-ECEAF75F24D3}" dt="2020-10-23T16:22:00.620" v="99" actId="47"/>
        <pc:sldMkLst>
          <pc:docMk/>
          <pc:sldMk cId="601638297" sldId="1401"/>
        </pc:sldMkLst>
      </pc:sldChg>
      <pc:sldChg chg="del">
        <pc:chgData name="Laura Degnon" userId="e25365a2-2e2a-4953-a5af-fef58d7da204" providerId="ADAL" clId="{70886EAF-F5A5-4E50-B1DF-ECEAF75F24D3}" dt="2020-10-23T17:16:41.608" v="197" actId="47"/>
        <pc:sldMkLst>
          <pc:docMk/>
          <pc:sldMk cId="770663539" sldId="1401"/>
        </pc:sldMkLst>
      </pc:sldChg>
      <pc:sldChg chg="add del">
        <pc:chgData name="Laura Degnon" userId="e25365a2-2e2a-4953-a5af-fef58d7da204" providerId="ADAL" clId="{70886EAF-F5A5-4E50-B1DF-ECEAF75F24D3}" dt="2020-10-23T16:22:00.884" v="100" actId="47"/>
        <pc:sldMkLst>
          <pc:docMk/>
          <pc:sldMk cId="1527474925" sldId="1402"/>
        </pc:sldMkLst>
      </pc:sldChg>
      <pc:sldChg chg="add del">
        <pc:chgData name="Laura Degnon" userId="e25365a2-2e2a-4953-a5af-fef58d7da204" providerId="ADAL" clId="{70886EAF-F5A5-4E50-B1DF-ECEAF75F24D3}" dt="2020-10-23T16:22:01.590" v="101" actId="47"/>
        <pc:sldMkLst>
          <pc:docMk/>
          <pc:sldMk cId="2850252388" sldId="1403"/>
        </pc:sldMkLst>
      </pc:sldChg>
      <pc:sldChg chg="add del">
        <pc:chgData name="Laura Degnon" userId="e25365a2-2e2a-4953-a5af-fef58d7da204" providerId="ADAL" clId="{70886EAF-F5A5-4E50-B1DF-ECEAF75F24D3}" dt="2020-10-23T16:22:02.169" v="102" actId="47"/>
        <pc:sldMkLst>
          <pc:docMk/>
          <pc:sldMk cId="2448380825" sldId="1404"/>
        </pc:sldMkLst>
      </pc:sldChg>
      <pc:sldChg chg="add del">
        <pc:chgData name="Laura Degnon" userId="e25365a2-2e2a-4953-a5af-fef58d7da204" providerId="ADAL" clId="{70886EAF-F5A5-4E50-B1DF-ECEAF75F24D3}" dt="2020-10-23T16:22:02.424" v="103" actId="47"/>
        <pc:sldMkLst>
          <pc:docMk/>
          <pc:sldMk cId="1636880980" sldId="1405"/>
        </pc:sldMkLst>
      </pc:sldChg>
      <pc:sldChg chg="add del">
        <pc:chgData name="Laura Degnon" userId="e25365a2-2e2a-4953-a5af-fef58d7da204" providerId="ADAL" clId="{70886EAF-F5A5-4E50-B1DF-ECEAF75F24D3}" dt="2020-10-23T16:22:03.110" v="104" actId="47"/>
        <pc:sldMkLst>
          <pc:docMk/>
          <pc:sldMk cId="485730482" sldId="1406"/>
        </pc:sldMkLst>
      </pc:sldChg>
      <pc:sldChg chg="add del">
        <pc:chgData name="Laura Degnon" userId="e25365a2-2e2a-4953-a5af-fef58d7da204" providerId="ADAL" clId="{70886EAF-F5A5-4E50-B1DF-ECEAF75F24D3}" dt="2020-10-23T16:22:03.853" v="105" actId="47"/>
        <pc:sldMkLst>
          <pc:docMk/>
          <pc:sldMk cId="241495681" sldId="1407"/>
        </pc:sldMkLst>
      </pc:sldChg>
      <pc:sldChg chg="add del">
        <pc:chgData name="Laura Degnon" userId="e25365a2-2e2a-4953-a5af-fef58d7da204" providerId="ADAL" clId="{70886EAF-F5A5-4E50-B1DF-ECEAF75F24D3}" dt="2020-10-23T16:22:04.144" v="106" actId="47"/>
        <pc:sldMkLst>
          <pc:docMk/>
          <pc:sldMk cId="4237473426" sldId="1408"/>
        </pc:sldMkLst>
      </pc:sldChg>
      <pc:sldChg chg="add del">
        <pc:chgData name="Laura Degnon" userId="e25365a2-2e2a-4953-a5af-fef58d7da204" providerId="ADAL" clId="{70886EAF-F5A5-4E50-B1DF-ECEAF75F24D3}" dt="2020-10-23T16:22:04.698" v="107" actId="47"/>
        <pc:sldMkLst>
          <pc:docMk/>
          <pc:sldMk cId="1317050894" sldId="1409"/>
        </pc:sldMkLst>
      </pc:sldChg>
      <pc:sldChg chg="del">
        <pc:chgData name="Laura Degnon" userId="e25365a2-2e2a-4953-a5af-fef58d7da204" providerId="ADAL" clId="{70886EAF-F5A5-4E50-B1DF-ECEAF75F24D3}" dt="2020-10-23T16:22:05.292" v="108" actId="47"/>
        <pc:sldMkLst>
          <pc:docMk/>
          <pc:sldMk cId="436289749" sldId="1410"/>
        </pc:sldMkLst>
      </pc:sldChg>
      <pc:sldChg chg="modSp mod">
        <pc:chgData name="Laura Degnon" userId="e25365a2-2e2a-4953-a5af-fef58d7da204" providerId="ADAL" clId="{70886EAF-F5A5-4E50-B1DF-ECEAF75F24D3}" dt="2020-10-23T17:16:12.166" v="173" actId="27636"/>
        <pc:sldMkLst>
          <pc:docMk/>
          <pc:sldMk cId="1902061361" sldId="1410"/>
        </pc:sldMkLst>
        <pc:spChg chg="mod">
          <ac:chgData name="Laura Degnon" userId="e25365a2-2e2a-4953-a5af-fef58d7da204" providerId="ADAL" clId="{70886EAF-F5A5-4E50-B1DF-ECEAF75F24D3}" dt="2020-10-23T17:16:12.166" v="172" actId="27636"/>
          <ac:spMkLst>
            <pc:docMk/>
            <pc:sldMk cId="1902061361" sldId="1410"/>
            <ac:spMk id="2" creationId="{8647CDF9-B2A4-F74F-84BA-5FD1DA6CA694}"/>
          </ac:spMkLst>
        </pc:spChg>
        <pc:spChg chg="mod">
          <ac:chgData name="Laura Degnon" userId="e25365a2-2e2a-4953-a5af-fef58d7da204" providerId="ADAL" clId="{70886EAF-F5A5-4E50-B1DF-ECEAF75F24D3}" dt="2020-10-23T17:16:12.166" v="173" actId="27636"/>
          <ac:spMkLst>
            <pc:docMk/>
            <pc:sldMk cId="1902061361" sldId="1410"/>
            <ac:spMk id="3" creationId="{BE3D98C7-3BD7-4144-8963-DDC6F9263E65}"/>
          </ac:spMkLst>
        </pc:spChg>
      </pc:sldChg>
      <pc:sldChg chg="del">
        <pc:chgData name="Laura Degnon" userId="e25365a2-2e2a-4953-a5af-fef58d7da204" providerId="ADAL" clId="{70886EAF-F5A5-4E50-B1DF-ECEAF75F24D3}" dt="2020-10-23T16:22:06.684" v="109" actId="47"/>
        <pc:sldMkLst>
          <pc:docMk/>
          <pc:sldMk cId="3137110237" sldId="1411"/>
        </pc:sldMkLst>
      </pc:sldChg>
      <pc:sldChg chg="del">
        <pc:chgData name="Laura Degnon" userId="e25365a2-2e2a-4953-a5af-fef58d7da204" providerId="ADAL" clId="{70886EAF-F5A5-4E50-B1DF-ECEAF75F24D3}" dt="2020-10-23T16:22:07.424" v="110" actId="47"/>
        <pc:sldMkLst>
          <pc:docMk/>
          <pc:sldMk cId="372054870" sldId="1412"/>
        </pc:sldMkLst>
      </pc:sldChg>
      <pc:sldChg chg="del">
        <pc:chgData name="Laura Degnon" userId="e25365a2-2e2a-4953-a5af-fef58d7da204" providerId="ADAL" clId="{70886EAF-F5A5-4E50-B1DF-ECEAF75F24D3}" dt="2020-10-23T16:22:08.373" v="111" actId="47"/>
        <pc:sldMkLst>
          <pc:docMk/>
          <pc:sldMk cId="2499642331" sldId="1413"/>
        </pc:sldMkLst>
      </pc:sldChg>
      <pc:sldChg chg="del">
        <pc:chgData name="Laura Degnon" userId="e25365a2-2e2a-4953-a5af-fef58d7da204" providerId="ADAL" clId="{70886EAF-F5A5-4E50-B1DF-ECEAF75F24D3}" dt="2020-10-23T16:22:09.113" v="112" actId="47"/>
        <pc:sldMkLst>
          <pc:docMk/>
          <pc:sldMk cId="2277459617" sldId="1414"/>
        </pc:sldMkLst>
      </pc:sldChg>
      <pc:sldChg chg="del">
        <pc:chgData name="Laura Degnon" userId="e25365a2-2e2a-4953-a5af-fef58d7da204" providerId="ADAL" clId="{70886EAF-F5A5-4E50-B1DF-ECEAF75F24D3}" dt="2020-10-23T16:22:10.395" v="113" actId="47"/>
        <pc:sldMkLst>
          <pc:docMk/>
          <pc:sldMk cId="737389450" sldId="1415"/>
        </pc:sldMkLst>
      </pc:sldChg>
      <pc:sldChg chg="del">
        <pc:chgData name="Laura Degnon" userId="e25365a2-2e2a-4953-a5af-fef58d7da204" providerId="ADAL" clId="{70886EAF-F5A5-4E50-B1DF-ECEAF75F24D3}" dt="2020-10-23T16:22:11.250" v="114" actId="47"/>
        <pc:sldMkLst>
          <pc:docMk/>
          <pc:sldMk cId="1194172342" sldId="1416"/>
        </pc:sldMkLst>
      </pc:sldChg>
      <pc:sldChg chg="del">
        <pc:chgData name="Laura Degnon" userId="e25365a2-2e2a-4953-a5af-fef58d7da204" providerId="ADAL" clId="{70886EAF-F5A5-4E50-B1DF-ECEAF75F24D3}" dt="2020-10-23T16:22:13.102" v="115" actId="47"/>
        <pc:sldMkLst>
          <pc:docMk/>
          <pc:sldMk cId="281669153" sldId="1417"/>
        </pc:sldMkLst>
      </pc:sldChg>
      <pc:sldChg chg="del">
        <pc:chgData name="Laura Degnon" userId="e25365a2-2e2a-4953-a5af-fef58d7da204" providerId="ADAL" clId="{70886EAF-F5A5-4E50-B1DF-ECEAF75F24D3}" dt="2020-10-23T16:22:13.890" v="116" actId="47"/>
        <pc:sldMkLst>
          <pc:docMk/>
          <pc:sldMk cId="154366047" sldId="1418"/>
        </pc:sldMkLst>
      </pc:sldChg>
      <pc:sldChg chg="del">
        <pc:chgData name="Laura Degnon" userId="e25365a2-2e2a-4953-a5af-fef58d7da204" providerId="ADAL" clId="{70886EAF-F5A5-4E50-B1DF-ECEAF75F24D3}" dt="2020-10-23T16:22:14.961" v="117" actId="47"/>
        <pc:sldMkLst>
          <pc:docMk/>
          <pc:sldMk cId="2153206330" sldId="1419"/>
        </pc:sldMkLst>
      </pc:sldChg>
      <pc:sldChg chg="del">
        <pc:chgData name="Laura Degnon" userId="e25365a2-2e2a-4953-a5af-fef58d7da204" providerId="ADAL" clId="{70886EAF-F5A5-4E50-B1DF-ECEAF75F24D3}" dt="2020-10-23T16:22:16.095" v="118" actId="47"/>
        <pc:sldMkLst>
          <pc:docMk/>
          <pc:sldMk cId="4149679880" sldId="1420"/>
        </pc:sldMkLst>
      </pc:sldChg>
      <pc:sldChg chg="del">
        <pc:chgData name="Laura Degnon" userId="e25365a2-2e2a-4953-a5af-fef58d7da204" providerId="ADAL" clId="{70886EAF-F5A5-4E50-B1DF-ECEAF75F24D3}" dt="2020-10-23T16:22:16.666" v="119" actId="47"/>
        <pc:sldMkLst>
          <pc:docMk/>
          <pc:sldMk cId="1902435278" sldId="1421"/>
        </pc:sldMkLst>
      </pc:sldChg>
      <pc:sldChg chg="del">
        <pc:chgData name="Laura Degnon" userId="e25365a2-2e2a-4953-a5af-fef58d7da204" providerId="ADAL" clId="{70886EAF-F5A5-4E50-B1DF-ECEAF75F24D3}" dt="2020-10-23T16:22:17.408" v="120" actId="47"/>
        <pc:sldMkLst>
          <pc:docMk/>
          <pc:sldMk cId="3259619949" sldId="1422"/>
        </pc:sldMkLst>
      </pc:sldChg>
      <pc:sldChg chg="del">
        <pc:chgData name="Laura Degnon" userId="e25365a2-2e2a-4953-a5af-fef58d7da204" providerId="ADAL" clId="{70886EAF-F5A5-4E50-B1DF-ECEAF75F24D3}" dt="2020-10-23T16:22:18.068" v="121" actId="47"/>
        <pc:sldMkLst>
          <pc:docMk/>
          <pc:sldMk cId="4213909558" sldId="1423"/>
        </pc:sldMkLst>
      </pc:sldChg>
      <pc:sldChg chg="del">
        <pc:chgData name="Laura Degnon" userId="e25365a2-2e2a-4953-a5af-fef58d7da204" providerId="ADAL" clId="{70886EAF-F5A5-4E50-B1DF-ECEAF75F24D3}" dt="2020-10-23T16:22:18.655" v="122" actId="47"/>
        <pc:sldMkLst>
          <pc:docMk/>
          <pc:sldMk cId="413258490" sldId="1424"/>
        </pc:sldMkLst>
      </pc:sldChg>
      <pc:sldChg chg="del">
        <pc:chgData name="Laura Degnon" userId="e25365a2-2e2a-4953-a5af-fef58d7da204" providerId="ADAL" clId="{70886EAF-F5A5-4E50-B1DF-ECEAF75F24D3}" dt="2020-10-23T16:22:19.474" v="123" actId="47"/>
        <pc:sldMkLst>
          <pc:docMk/>
          <pc:sldMk cId="3148315438" sldId="1425"/>
        </pc:sldMkLst>
      </pc:sldChg>
      <pc:sldChg chg="del">
        <pc:chgData name="Laura Degnon" userId="e25365a2-2e2a-4953-a5af-fef58d7da204" providerId="ADAL" clId="{70886EAF-F5A5-4E50-B1DF-ECEAF75F24D3}" dt="2020-10-23T16:22:19.976" v="124" actId="47"/>
        <pc:sldMkLst>
          <pc:docMk/>
          <pc:sldMk cId="665288030" sldId="1426"/>
        </pc:sldMkLst>
      </pc:sldChg>
      <pc:sldChg chg="del">
        <pc:chgData name="Laura Degnon" userId="e25365a2-2e2a-4953-a5af-fef58d7da204" providerId="ADAL" clId="{70886EAF-F5A5-4E50-B1DF-ECEAF75F24D3}" dt="2020-10-23T16:22:20.630" v="125" actId="47"/>
        <pc:sldMkLst>
          <pc:docMk/>
          <pc:sldMk cId="4169254689" sldId="1427"/>
        </pc:sldMkLst>
      </pc:sldChg>
      <pc:sldChg chg="del">
        <pc:chgData name="Laura Degnon" userId="e25365a2-2e2a-4953-a5af-fef58d7da204" providerId="ADAL" clId="{70886EAF-F5A5-4E50-B1DF-ECEAF75F24D3}" dt="2020-10-23T16:22:21.332" v="126" actId="47"/>
        <pc:sldMkLst>
          <pc:docMk/>
          <pc:sldMk cId="1438432248" sldId="1428"/>
        </pc:sldMkLst>
      </pc:sldChg>
      <pc:sldChg chg="del">
        <pc:chgData name="Laura Degnon" userId="e25365a2-2e2a-4953-a5af-fef58d7da204" providerId="ADAL" clId="{70886EAF-F5A5-4E50-B1DF-ECEAF75F24D3}" dt="2020-10-23T16:22:22.388" v="127" actId="47"/>
        <pc:sldMkLst>
          <pc:docMk/>
          <pc:sldMk cId="1327781583" sldId="1429"/>
        </pc:sldMkLst>
      </pc:sldChg>
      <pc:sldChg chg="del">
        <pc:chgData name="Laura Degnon" userId="e25365a2-2e2a-4953-a5af-fef58d7da204" providerId="ADAL" clId="{70886EAF-F5A5-4E50-B1DF-ECEAF75F24D3}" dt="2020-10-23T16:22:23.190" v="128" actId="47"/>
        <pc:sldMkLst>
          <pc:docMk/>
          <pc:sldMk cId="2362306205" sldId="1430"/>
        </pc:sldMkLst>
      </pc:sldChg>
      <pc:sldChg chg="del">
        <pc:chgData name="Laura Degnon" userId="e25365a2-2e2a-4953-a5af-fef58d7da204" providerId="ADAL" clId="{70886EAF-F5A5-4E50-B1DF-ECEAF75F24D3}" dt="2020-10-23T16:22:24.254" v="129" actId="47"/>
        <pc:sldMkLst>
          <pc:docMk/>
          <pc:sldMk cId="157265363" sldId="1431"/>
        </pc:sldMkLst>
      </pc:sldChg>
      <pc:sldChg chg="del">
        <pc:chgData name="Laura Degnon" userId="e25365a2-2e2a-4953-a5af-fef58d7da204" providerId="ADAL" clId="{70886EAF-F5A5-4E50-B1DF-ECEAF75F24D3}" dt="2020-10-23T16:22:25.006" v="130" actId="47"/>
        <pc:sldMkLst>
          <pc:docMk/>
          <pc:sldMk cId="1429601979" sldId="1432"/>
        </pc:sldMkLst>
      </pc:sldChg>
      <pc:sldChg chg="del">
        <pc:chgData name="Laura Degnon" userId="e25365a2-2e2a-4953-a5af-fef58d7da204" providerId="ADAL" clId="{70886EAF-F5A5-4E50-B1DF-ECEAF75F24D3}" dt="2020-10-23T16:22:25.754" v="131" actId="47"/>
        <pc:sldMkLst>
          <pc:docMk/>
          <pc:sldMk cId="3143841453" sldId="1433"/>
        </pc:sldMkLst>
      </pc:sldChg>
      <pc:sldChg chg="del">
        <pc:chgData name="Laura Degnon" userId="e25365a2-2e2a-4953-a5af-fef58d7da204" providerId="ADAL" clId="{70886EAF-F5A5-4E50-B1DF-ECEAF75F24D3}" dt="2020-10-23T16:22:52.738" v="132" actId="47"/>
        <pc:sldMkLst>
          <pc:docMk/>
          <pc:sldMk cId="845094378" sldId="1434"/>
        </pc:sldMkLst>
      </pc:sldChg>
      <pc:sldChg chg="del">
        <pc:chgData name="Laura Degnon" userId="e25365a2-2e2a-4953-a5af-fef58d7da204" providerId="ADAL" clId="{70886EAF-F5A5-4E50-B1DF-ECEAF75F24D3}" dt="2020-10-23T16:22:54.130" v="133" actId="47"/>
        <pc:sldMkLst>
          <pc:docMk/>
          <pc:sldMk cId="3826924909" sldId="1435"/>
        </pc:sldMkLst>
      </pc:sldChg>
      <pc:sldChg chg="del">
        <pc:chgData name="Laura Degnon" userId="e25365a2-2e2a-4953-a5af-fef58d7da204" providerId="ADAL" clId="{70886EAF-F5A5-4E50-B1DF-ECEAF75F24D3}" dt="2020-10-23T16:22:55.126" v="134" actId="47"/>
        <pc:sldMkLst>
          <pc:docMk/>
          <pc:sldMk cId="1154097849" sldId="1436"/>
        </pc:sldMkLst>
      </pc:sldChg>
      <pc:sldChg chg="del">
        <pc:chgData name="Laura Degnon" userId="e25365a2-2e2a-4953-a5af-fef58d7da204" providerId="ADAL" clId="{70886EAF-F5A5-4E50-B1DF-ECEAF75F24D3}" dt="2020-10-23T16:22:55.948" v="135" actId="47"/>
        <pc:sldMkLst>
          <pc:docMk/>
          <pc:sldMk cId="3449761006" sldId="1437"/>
        </pc:sldMkLst>
      </pc:sldChg>
      <pc:sldChg chg="del">
        <pc:chgData name="Laura Degnon" userId="e25365a2-2e2a-4953-a5af-fef58d7da204" providerId="ADAL" clId="{70886EAF-F5A5-4E50-B1DF-ECEAF75F24D3}" dt="2020-10-23T16:22:57.031" v="136" actId="47"/>
        <pc:sldMkLst>
          <pc:docMk/>
          <pc:sldMk cId="2981401987" sldId="1438"/>
        </pc:sldMkLst>
      </pc:sldChg>
      <pc:sldChg chg="del">
        <pc:chgData name="Laura Degnon" userId="e25365a2-2e2a-4953-a5af-fef58d7da204" providerId="ADAL" clId="{70886EAF-F5A5-4E50-B1DF-ECEAF75F24D3}" dt="2020-10-23T16:22:57.995" v="137" actId="47"/>
        <pc:sldMkLst>
          <pc:docMk/>
          <pc:sldMk cId="426153865" sldId="1439"/>
        </pc:sldMkLst>
      </pc:sldChg>
      <pc:sldChg chg="del">
        <pc:chgData name="Laura Degnon" userId="e25365a2-2e2a-4953-a5af-fef58d7da204" providerId="ADAL" clId="{70886EAF-F5A5-4E50-B1DF-ECEAF75F24D3}" dt="2020-10-23T16:22:59.298" v="138" actId="47"/>
        <pc:sldMkLst>
          <pc:docMk/>
          <pc:sldMk cId="3184076652" sldId="1440"/>
        </pc:sldMkLst>
      </pc:sldChg>
      <pc:sldChg chg="del">
        <pc:chgData name="Laura Degnon" userId="e25365a2-2e2a-4953-a5af-fef58d7da204" providerId="ADAL" clId="{70886EAF-F5A5-4E50-B1DF-ECEAF75F24D3}" dt="2020-10-23T16:23:00.222" v="139" actId="47"/>
        <pc:sldMkLst>
          <pc:docMk/>
          <pc:sldMk cId="3928132732" sldId="1441"/>
        </pc:sldMkLst>
      </pc:sldChg>
      <pc:sldMasterChg chg="del delSldLayout">
        <pc:chgData name="Laura Degnon" userId="e25365a2-2e2a-4953-a5af-fef58d7da204" providerId="ADAL" clId="{70886EAF-F5A5-4E50-B1DF-ECEAF75F24D3}" dt="2020-10-23T16:23:00.222" v="139" actId="47"/>
        <pc:sldMasterMkLst>
          <pc:docMk/>
          <pc:sldMasterMk cId="2264604655" sldId="2147483711"/>
        </pc:sldMasterMkLst>
        <pc:sldLayoutChg chg="del">
          <pc:chgData name="Laura Degnon" userId="e25365a2-2e2a-4953-a5af-fef58d7da204" providerId="ADAL" clId="{70886EAF-F5A5-4E50-B1DF-ECEAF75F24D3}" dt="2020-10-23T16:23:00.222" v="139" actId="47"/>
          <pc:sldLayoutMkLst>
            <pc:docMk/>
            <pc:sldMasterMk cId="2264604655" sldId="2147483711"/>
            <pc:sldLayoutMk cId="1825472010" sldId="2147483712"/>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369298063" sldId="2147483713"/>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2720398092" sldId="2147483714"/>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958795038" sldId="2147483715"/>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3960830251" sldId="2147483716"/>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1520389273" sldId="2147483717"/>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312510319" sldId="2147483718"/>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2194420396" sldId="2147483719"/>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3223934987" sldId="2147483720"/>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3413074106" sldId="2147483721"/>
          </pc:sldLayoutMkLst>
        </pc:sldLayoutChg>
        <pc:sldLayoutChg chg="del">
          <pc:chgData name="Laura Degnon" userId="e25365a2-2e2a-4953-a5af-fef58d7da204" providerId="ADAL" clId="{70886EAF-F5A5-4E50-B1DF-ECEAF75F24D3}" dt="2020-10-23T16:23:00.222" v="139" actId="47"/>
          <pc:sldLayoutMkLst>
            <pc:docMk/>
            <pc:sldMasterMk cId="2264604655" sldId="2147483711"/>
            <pc:sldLayoutMk cId="408916891" sldId="2147483722"/>
          </pc:sldLayoutMkLst>
        </pc:sldLayoutChg>
      </pc:sldMasterChg>
    </pc:docChg>
  </pc:docChgLst>
  <pc:docChgLst>
    <pc:chgData name="Erin Ross" userId="S::erin@degnon.org::21257853-5f56-41f6-9a9a-a64a7ce61ad1" providerId="AD" clId="Web-{31740E4A-2D5F-EE5C-A213-0C43A330852D}"/>
    <pc:docChg chg="addSld delSld modSld">
      <pc:chgData name="Erin Ross" userId="S::erin@degnon.org::21257853-5f56-41f6-9a9a-a64a7ce61ad1" providerId="AD" clId="Web-{31740E4A-2D5F-EE5C-A213-0C43A330852D}" dt="2020-10-23T17:05:24.639" v="82" actId="14100"/>
      <pc:docMkLst>
        <pc:docMk/>
      </pc:docMkLst>
      <pc:sldChg chg="addSp modSp">
        <pc:chgData name="Erin Ross" userId="S::erin@degnon.org::21257853-5f56-41f6-9a9a-a64a7ce61ad1" providerId="AD" clId="Web-{31740E4A-2D5F-EE5C-A213-0C43A330852D}" dt="2020-10-23T14:29:40.655" v="28" actId="1076"/>
        <pc:sldMkLst>
          <pc:docMk/>
          <pc:sldMk cId="250752193" sldId="1302"/>
        </pc:sldMkLst>
        <pc:spChg chg="mod">
          <ac:chgData name="Erin Ross" userId="S::erin@degnon.org::21257853-5f56-41f6-9a9a-a64a7ce61ad1" providerId="AD" clId="Web-{31740E4A-2D5F-EE5C-A213-0C43A330852D}" dt="2020-10-23T13:57:17.601" v="4" actId="20577"/>
          <ac:spMkLst>
            <pc:docMk/>
            <pc:sldMk cId="250752193" sldId="1302"/>
            <ac:spMk id="9" creationId="{08221DCE-4C7B-4422-B987-9FED380DABA9}"/>
          </ac:spMkLst>
        </pc:spChg>
        <pc:picChg chg="add mod modCrop">
          <ac:chgData name="Erin Ross" userId="S::erin@degnon.org::21257853-5f56-41f6-9a9a-a64a7ce61ad1" providerId="AD" clId="Web-{31740E4A-2D5F-EE5C-A213-0C43A330852D}" dt="2020-10-23T14:29:40.655" v="28" actId="1076"/>
          <ac:picMkLst>
            <pc:docMk/>
            <pc:sldMk cId="250752193" sldId="1302"/>
            <ac:picMk id="4" creationId="{6D56B00E-A90D-4825-8D7B-A1EC35A90920}"/>
          </ac:picMkLst>
        </pc:picChg>
      </pc:sldChg>
      <pc:sldChg chg="add replId">
        <pc:chgData name="Erin Ross" userId="S::erin@degnon.org::21257853-5f56-41f6-9a9a-a64a7ce61ad1" providerId="AD" clId="Web-{31740E4A-2D5F-EE5C-A213-0C43A330852D}" dt="2020-10-23T13:56:50.226" v="0"/>
        <pc:sldMkLst>
          <pc:docMk/>
          <pc:sldMk cId="4111975291" sldId="1382"/>
        </pc:sldMkLst>
      </pc:sldChg>
      <pc:sldChg chg="addSp modSp add replId">
        <pc:chgData name="Erin Ross" userId="S::erin@degnon.org::21257853-5f56-41f6-9a9a-a64a7ce61ad1" providerId="AD" clId="Web-{31740E4A-2D5F-EE5C-A213-0C43A330852D}" dt="2020-10-23T14:36:24.931" v="47" actId="1076"/>
        <pc:sldMkLst>
          <pc:docMk/>
          <pc:sldMk cId="3106009766" sldId="1383"/>
        </pc:sldMkLst>
        <pc:picChg chg="add mod modCrop">
          <ac:chgData name="Erin Ross" userId="S::erin@degnon.org::21257853-5f56-41f6-9a9a-a64a7ce61ad1" providerId="AD" clId="Web-{31740E4A-2D5F-EE5C-A213-0C43A330852D}" dt="2020-10-23T14:36:24.931" v="47" actId="1076"/>
          <ac:picMkLst>
            <pc:docMk/>
            <pc:sldMk cId="3106009766" sldId="1383"/>
            <ac:picMk id="4" creationId="{F83F320D-9AF1-4B5B-BAD8-E935C6700255}"/>
          </ac:picMkLst>
        </pc:picChg>
      </pc:sldChg>
      <pc:sldChg chg="addSp modSp add replId">
        <pc:chgData name="Erin Ross" userId="S::erin@degnon.org::21257853-5f56-41f6-9a9a-a64a7ce61ad1" providerId="AD" clId="Web-{31740E4A-2D5F-EE5C-A213-0C43A330852D}" dt="2020-10-23T14:36:54.791" v="51"/>
        <pc:sldMkLst>
          <pc:docMk/>
          <pc:sldMk cId="2418238993" sldId="1384"/>
        </pc:sldMkLst>
        <pc:picChg chg="add mod modCrop">
          <ac:chgData name="Erin Ross" userId="S::erin@degnon.org::21257853-5f56-41f6-9a9a-a64a7ce61ad1" providerId="AD" clId="Web-{31740E4A-2D5F-EE5C-A213-0C43A330852D}" dt="2020-10-23T14:36:54.791" v="51"/>
          <ac:picMkLst>
            <pc:docMk/>
            <pc:sldMk cId="2418238993" sldId="1384"/>
            <ac:picMk id="4" creationId="{75DB1572-BE75-46A7-9872-0BC259969A46}"/>
          </ac:picMkLst>
        </pc:picChg>
      </pc:sldChg>
      <pc:sldChg chg="add del replId">
        <pc:chgData name="Erin Ross" userId="S::erin@degnon.org::21257853-5f56-41f6-9a9a-a64a7ce61ad1" providerId="AD" clId="Web-{31740E4A-2D5F-EE5C-A213-0C43A330852D}" dt="2020-10-23T15:10:56.245" v="52"/>
        <pc:sldMkLst>
          <pc:docMk/>
          <pc:sldMk cId="2193669581" sldId="1385"/>
        </pc:sldMkLst>
      </pc:sldChg>
      <pc:sldChg chg="addSp delSp modSp add replId">
        <pc:chgData name="Erin Ross" userId="S::erin@degnon.org::21257853-5f56-41f6-9a9a-a64a7ce61ad1" providerId="AD" clId="Web-{31740E4A-2D5F-EE5C-A213-0C43A330852D}" dt="2020-10-23T17:05:24.639" v="82" actId="14100"/>
        <pc:sldMkLst>
          <pc:docMk/>
          <pc:sldMk cId="2453847473" sldId="1388"/>
        </pc:sldMkLst>
        <pc:picChg chg="del">
          <ac:chgData name="Erin Ross" userId="S::erin@degnon.org::21257853-5f56-41f6-9a9a-a64a7ce61ad1" providerId="AD" clId="Web-{31740E4A-2D5F-EE5C-A213-0C43A330852D}" dt="2020-10-23T16:56:02.183" v="54"/>
          <ac:picMkLst>
            <pc:docMk/>
            <pc:sldMk cId="2453847473" sldId="1388"/>
            <ac:picMk id="4" creationId="{75DB1572-BE75-46A7-9872-0BC259969A46}"/>
          </ac:picMkLst>
        </pc:picChg>
        <pc:picChg chg="add del mod">
          <ac:chgData name="Erin Ross" userId="S::erin@degnon.org::21257853-5f56-41f6-9a9a-a64a7ce61ad1" providerId="AD" clId="Web-{31740E4A-2D5F-EE5C-A213-0C43A330852D}" dt="2020-10-23T16:56:42.044" v="59"/>
          <ac:picMkLst>
            <pc:docMk/>
            <pc:sldMk cId="2453847473" sldId="1388"/>
            <ac:picMk id="6" creationId="{9323E5D1-C56E-4AC4-8C18-0C89203B6364}"/>
          </ac:picMkLst>
        </pc:picChg>
        <pc:picChg chg="add del mod">
          <ac:chgData name="Erin Ross" userId="S::erin@degnon.org::21257853-5f56-41f6-9a9a-a64a7ce61ad1" providerId="AD" clId="Web-{31740E4A-2D5F-EE5C-A213-0C43A330852D}" dt="2020-10-23T16:58:10.750" v="65"/>
          <ac:picMkLst>
            <pc:docMk/>
            <pc:sldMk cId="2453847473" sldId="1388"/>
            <ac:picMk id="8" creationId="{7CCCC39F-38F5-4F53-9A70-D4BB627D2B0B}"/>
          </ac:picMkLst>
        </pc:picChg>
        <pc:picChg chg="add del mod">
          <ac:chgData name="Erin Ross" userId="S::erin@degnon.org::21257853-5f56-41f6-9a9a-a64a7ce61ad1" providerId="AD" clId="Web-{31740E4A-2D5F-EE5C-A213-0C43A330852D}" dt="2020-10-23T17:04:40.981" v="77"/>
          <ac:picMkLst>
            <pc:docMk/>
            <pc:sldMk cId="2453847473" sldId="1388"/>
            <ac:picMk id="10" creationId="{E5F8F3E7-0728-4896-AEF0-905E33C2FDF0}"/>
          </ac:picMkLst>
        </pc:picChg>
        <pc:picChg chg="add mod">
          <ac:chgData name="Erin Ross" userId="S::erin@degnon.org::21257853-5f56-41f6-9a9a-a64a7ce61ad1" providerId="AD" clId="Web-{31740E4A-2D5F-EE5C-A213-0C43A330852D}" dt="2020-10-23T17:05:24.639" v="82" actId="14100"/>
          <ac:picMkLst>
            <pc:docMk/>
            <pc:sldMk cId="2453847473" sldId="1388"/>
            <ac:picMk id="11" creationId="{6C1CB4F2-9880-42DE-B399-24739F186C65}"/>
          </ac:picMkLst>
        </pc:picChg>
      </pc:sldChg>
    </pc:docChg>
  </pc:docChgLst>
  <pc:docChgLst>
    <pc:chgData name="Erin Ross" userId="S::erin@degnon.org::21257853-5f56-41f6-9a9a-a64a7ce61ad1" providerId="AD" clId="Web-{254EDC51-E0AC-7BAC-466F-97049E31FA1D}"/>
    <pc:docChg chg="modSld">
      <pc:chgData name="Erin Ross" userId="S::erin@degnon.org::21257853-5f56-41f6-9a9a-a64a7ce61ad1" providerId="AD" clId="Web-{254EDC51-E0AC-7BAC-466F-97049E31FA1D}" dt="2020-11-13T13:57:06.017" v="3" actId="1076"/>
      <pc:docMkLst>
        <pc:docMk/>
      </pc:docMkLst>
      <pc:sldChg chg="modSp">
        <pc:chgData name="Erin Ross" userId="S::erin@degnon.org::21257853-5f56-41f6-9a9a-a64a7ce61ad1" providerId="AD" clId="Web-{254EDC51-E0AC-7BAC-466F-97049E31FA1D}" dt="2020-11-13T13:57:06.017" v="3" actId="1076"/>
        <pc:sldMkLst>
          <pc:docMk/>
          <pc:sldMk cId="1815204896" sldId="1386"/>
        </pc:sldMkLst>
        <pc:spChg chg="mod">
          <ac:chgData name="Erin Ross" userId="S::erin@degnon.org::21257853-5f56-41f6-9a9a-a64a7ce61ad1" providerId="AD" clId="Web-{254EDC51-E0AC-7BAC-466F-97049E31FA1D}" dt="2020-11-13T13:56:52.142" v="0" actId="20577"/>
          <ac:spMkLst>
            <pc:docMk/>
            <pc:sldMk cId="1815204896" sldId="1386"/>
            <ac:spMk id="2" creationId="{00000000-0000-0000-0000-000000000000}"/>
          </ac:spMkLst>
        </pc:spChg>
        <pc:picChg chg="mod">
          <ac:chgData name="Erin Ross" userId="S::erin@degnon.org::21257853-5f56-41f6-9a9a-a64a7ce61ad1" providerId="AD" clId="Web-{254EDC51-E0AC-7BAC-466F-97049E31FA1D}" dt="2020-11-13T13:57:06.017" v="3" actId="1076"/>
          <ac:picMkLst>
            <pc:docMk/>
            <pc:sldMk cId="1815204896" sldId="1386"/>
            <ac:picMk id="7" creationId="{00000000-0000-0000-0000-000000000000}"/>
          </ac:picMkLst>
        </pc:picChg>
      </pc:sldChg>
    </pc:docChg>
  </pc:docChgLst>
  <pc:docChgLst>
    <pc:chgData name="Abigail Blake" userId="S::abigail@degnon.org::bb652edd-1db1-4183-9dc5-523f3da166e8" providerId="AD" clId="Web-{A80C7BE2-12F8-F8E7-5CD7-B37F11C67D3D}"/>
    <pc:docChg chg="addSld modSld">
      <pc:chgData name="Abigail Blake" userId="S::abigail@degnon.org::bb652edd-1db1-4183-9dc5-523f3da166e8" providerId="AD" clId="Web-{A80C7BE2-12F8-F8E7-5CD7-B37F11C67D3D}" dt="2020-10-23T17:09:48.920" v="2364" actId="1076"/>
      <pc:docMkLst>
        <pc:docMk/>
      </pc:docMkLst>
      <pc:sldChg chg="modSp">
        <pc:chgData name="Abigail Blake" userId="S::abigail@degnon.org::bb652edd-1db1-4183-9dc5-523f3da166e8" providerId="AD" clId="Web-{A80C7BE2-12F8-F8E7-5CD7-B37F11C67D3D}" dt="2020-10-23T16:57:27.256" v="2098" actId="1076"/>
        <pc:sldMkLst>
          <pc:docMk/>
          <pc:sldMk cId="3856388646" sldId="1279"/>
        </pc:sldMkLst>
        <pc:spChg chg="mod">
          <ac:chgData name="Abigail Blake" userId="S::abigail@degnon.org::bb652edd-1db1-4183-9dc5-523f3da166e8" providerId="AD" clId="Web-{A80C7BE2-12F8-F8E7-5CD7-B37F11C67D3D}" dt="2020-10-23T16:57:27.256" v="2098" actId="1076"/>
          <ac:spMkLst>
            <pc:docMk/>
            <pc:sldMk cId="3856388646" sldId="1279"/>
            <ac:spMk id="5" creationId="{715BF538-0411-4946-97ED-932DE5884FAF}"/>
          </ac:spMkLst>
        </pc:spChg>
        <pc:spChg chg="mod">
          <ac:chgData name="Abigail Blake" userId="S::abigail@degnon.org::bb652edd-1db1-4183-9dc5-523f3da166e8" providerId="AD" clId="Web-{A80C7BE2-12F8-F8E7-5CD7-B37F11C67D3D}" dt="2020-10-23T16:57:26.724" v="2097" actId="14100"/>
          <ac:spMkLst>
            <pc:docMk/>
            <pc:sldMk cId="3856388646" sldId="1279"/>
            <ac:spMk id="6" creationId="{E8EE1CEC-1FF7-47FA-A7F0-E6BBCCF5C558}"/>
          </ac:spMkLst>
        </pc:spChg>
      </pc:sldChg>
      <pc:sldChg chg="addSp delSp modSp new">
        <pc:chgData name="Abigail Blake" userId="S::abigail@degnon.org::bb652edd-1db1-4183-9dc5-523f3da166e8" providerId="AD" clId="Web-{A80C7BE2-12F8-F8E7-5CD7-B37F11C67D3D}" dt="2020-10-23T17:09:48.920" v="2364" actId="1076"/>
        <pc:sldMkLst>
          <pc:docMk/>
          <pc:sldMk cId="720652678" sldId="1387"/>
        </pc:sldMkLst>
        <pc:spChg chg="mod">
          <ac:chgData name="Abigail Blake" userId="S::abigail@degnon.org::bb652edd-1db1-4183-9dc5-523f3da166e8" providerId="AD" clId="Web-{A80C7BE2-12F8-F8E7-5CD7-B37F11C67D3D}" dt="2020-10-23T16:56:08.800" v="2088" actId="1076"/>
          <ac:spMkLst>
            <pc:docMk/>
            <pc:sldMk cId="720652678" sldId="1387"/>
            <ac:spMk id="2" creationId="{61A7C481-8410-4D89-9947-87CBAA2AA6F6}"/>
          </ac:spMkLst>
        </pc:spChg>
        <pc:spChg chg="add del mod">
          <ac:chgData name="Abigail Blake" userId="S::abigail@degnon.org::bb652edd-1db1-4183-9dc5-523f3da166e8" providerId="AD" clId="Web-{A80C7BE2-12F8-F8E7-5CD7-B37F11C67D3D}" dt="2020-10-23T17:08:33.480" v="2345" actId="1076"/>
          <ac:spMkLst>
            <pc:docMk/>
            <pc:sldMk cId="720652678" sldId="1387"/>
            <ac:spMk id="3" creationId="{FF10DE6D-3C31-42C9-BD5A-0D8D4D38BCD7}"/>
          </ac:spMkLst>
        </pc:spChg>
        <pc:spChg chg="add del mod">
          <ac:chgData name="Abigail Blake" userId="S::abigail@degnon.org::bb652edd-1db1-4183-9dc5-523f3da166e8" providerId="AD" clId="Web-{A80C7BE2-12F8-F8E7-5CD7-B37F11C67D3D}" dt="2020-10-23T17:08:42.793" v="2346" actId="1076"/>
          <ac:spMkLst>
            <pc:docMk/>
            <pc:sldMk cId="720652678" sldId="1387"/>
            <ac:spMk id="4" creationId="{4DDAC154-352A-4440-9957-155A44769011}"/>
          </ac:spMkLst>
        </pc:spChg>
        <pc:spChg chg="add mod">
          <ac:chgData name="Abigail Blake" userId="S::abigail@degnon.org::bb652edd-1db1-4183-9dc5-523f3da166e8" providerId="AD" clId="Web-{A80C7BE2-12F8-F8E7-5CD7-B37F11C67D3D}" dt="2020-10-23T17:09:42.045" v="2361" actId="20577"/>
          <ac:spMkLst>
            <pc:docMk/>
            <pc:sldMk cId="720652678" sldId="1387"/>
            <ac:spMk id="115" creationId="{FE7326D5-E549-49DE-9EFF-5CDE1974C982}"/>
          </ac:spMkLst>
        </pc:spChg>
        <pc:spChg chg="add mod">
          <ac:chgData name="Abigail Blake" userId="S::abigail@degnon.org::bb652edd-1db1-4183-9dc5-523f3da166e8" providerId="AD" clId="Web-{A80C7BE2-12F8-F8E7-5CD7-B37F11C67D3D}" dt="2020-10-23T17:09:48.920" v="2364" actId="1076"/>
          <ac:spMkLst>
            <pc:docMk/>
            <pc:sldMk cId="720652678" sldId="1387"/>
            <ac:spMk id="117" creationId="{398E9335-A242-4DF2-B9B4-09B73CFBDB6A}"/>
          </ac:spMkLst>
        </pc:spChg>
        <pc:spChg chg="add del mod">
          <ac:chgData name="Abigail Blake" userId="S::abigail@degnon.org::bb652edd-1db1-4183-9dc5-523f3da166e8" providerId="AD" clId="Web-{A80C7BE2-12F8-F8E7-5CD7-B37F11C67D3D}" dt="2020-10-23T17:09:00.012" v="2350" actId="1076"/>
          <ac:spMkLst>
            <pc:docMk/>
            <pc:sldMk cId="720652678" sldId="1387"/>
            <ac:spMk id="121" creationId="{135D2703-C153-4BCB-9665-BFA20EA9F2E5}"/>
          </ac:spMkLst>
        </pc:spChg>
        <pc:graphicFrameChg chg="add del mod">
          <ac:chgData name="Abigail Blake" userId="S::abigail@degnon.org::bb652edd-1db1-4183-9dc5-523f3da166e8" providerId="AD" clId="Web-{A80C7BE2-12F8-F8E7-5CD7-B37F11C67D3D}" dt="2020-10-23T16:34:31.680" v="1060"/>
          <ac:graphicFrameMkLst>
            <pc:docMk/>
            <pc:sldMk cId="720652678" sldId="1387"/>
            <ac:graphicFrameMk id="5" creationId="{2AC99A2E-AC3F-459A-98BB-172F9AAE1347}"/>
          </ac:graphicFrameMkLst>
        </pc:graphicFrameChg>
        <pc:picChg chg="add mod">
          <ac:chgData name="Abigail Blake" userId="S::abigail@degnon.org::bb652edd-1db1-4183-9dc5-523f3da166e8" providerId="AD" clId="Web-{A80C7BE2-12F8-F8E7-5CD7-B37F11C67D3D}" dt="2020-10-23T16:58:17.617" v="2104" actId="14100"/>
          <ac:picMkLst>
            <pc:docMk/>
            <pc:sldMk cId="720652678" sldId="1387"/>
            <ac:picMk id="119" creationId="{8F40BC93-06E0-434D-9B54-AE2728239D87}"/>
          </ac:picMkLst>
        </pc:picChg>
        <pc:picChg chg="add mod">
          <ac:chgData name="Abigail Blake" userId="S::abigail@degnon.org::bb652edd-1db1-4183-9dc5-523f3da166e8" providerId="AD" clId="Web-{A80C7BE2-12F8-F8E7-5CD7-B37F11C67D3D}" dt="2020-10-23T17:08:54.418" v="2349" actId="1076"/>
          <ac:picMkLst>
            <pc:docMk/>
            <pc:sldMk cId="720652678" sldId="1387"/>
            <ac:picMk id="123" creationId="{AF7826B9-1DA6-47B6-B0EE-11538C318D8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solidFill>
                  <a:schemeClr val="tx1">
                    <a:lumMod val="85000"/>
                    <a:lumOff val="15000"/>
                  </a:schemeClr>
                </a:solidFill>
              </a:rPr>
              <a:t>PSDP Alumni through 2019</a:t>
            </a:r>
          </a:p>
          <a:p>
            <a:pPr>
              <a:defRPr sz="2400" b="1"/>
            </a:pPr>
            <a:r>
              <a:rPr lang="en-US" sz="2400" b="1">
                <a:solidFill>
                  <a:schemeClr val="tx1">
                    <a:lumMod val="85000"/>
                    <a:lumOff val="15000"/>
                  </a:schemeClr>
                </a:solidFill>
              </a:rPr>
              <a:t>n=211</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PSDP Alumni through 2019</c:v>
                </c:pt>
              </c:strCache>
            </c:strRef>
          </c:tx>
          <c:dPt>
            <c:idx val="0"/>
            <c:bubble3D val="0"/>
            <c:spPr>
              <a:solidFill>
                <a:srgbClr val="7030A0"/>
              </a:solidFill>
              <a:ln w="19050">
                <a:solidFill>
                  <a:schemeClr val="lt1"/>
                </a:solidFill>
              </a:ln>
              <a:effectLst/>
            </c:spPr>
            <c:extLst>
              <c:ext xmlns:c16="http://schemas.microsoft.com/office/drawing/2014/chart" uri="{C3380CC4-5D6E-409C-BE32-E72D297353CC}">
                <c16:uniqueId val="{00000001-60BB-0F4C-82C7-CC6609EB72A8}"/>
              </c:ext>
            </c:extLst>
          </c:dPt>
          <c:dPt>
            <c:idx val="1"/>
            <c:bubble3D val="0"/>
            <c:explosion val="13"/>
            <c:spPr>
              <a:solidFill>
                <a:srgbClr val="92D050"/>
              </a:solidFill>
              <a:ln w="19050">
                <a:solidFill>
                  <a:schemeClr val="lt1"/>
                </a:solidFill>
              </a:ln>
              <a:effectLst/>
            </c:spPr>
            <c:extLst>
              <c:ext xmlns:c16="http://schemas.microsoft.com/office/drawing/2014/chart" uri="{C3380CC4-5D6E-409C-BE32-E72D297353CC}">
                <c16:uniqueId val="{00000003-60BB-0F4C-82C7-CC6609EB72A8}"/>
              </c:ext>
            </c:extLst>
          </c:dPt>
          <c:dLbls>
            <c:dLbl>
              <c:idx val="0"/>
              <c:layout>
                <c:manualLayout>
                  <c:x val="-0.21278557876235299"/>
                  <c:y val="-3.5745606071078385E-2"/>
                </c:manualLayout>
              </c:layout>
              <c:tx>
                <c:rich>
                  <a:bodyPr/>
                  <a:lstStyle/>
                  <a:p>
                    <a:fld id="{CD7D3318-32B4-441E-A9ED-17A08B4FF611}" type="CATEGORYNAME">
                      <a:rPr lang="en-US" smtClean="0"/>
                      <a:pPr/>
                      <a:t>[CATEGORY NAME]</a:t>
                    </a:fld>
                    <a:endParaRPr lang="en-US"/>
                  </a:p>
                  <a:p>
                    <a:r>
                      <a:rPr lang="en-US" baseline="0"/>
                      <a:t>PIs
</a:t>
                    </a:r>
                    <a:fld id="{28A7982C-7F21-43C3-BE66-E99D5304B6A2}" type="PERCENTAGE">
                      <a:rPr lang="en-US" baseline="0"/>
                      <a:pPr/>
                      <a:t>[PERCENTAGE]</a:t>
                    </a:fld>
                    <a:endParaRPr lang="en-US" baseline="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0BB-0F4C-82C7-CC6609EB72A8}"/>
                </c:ext>
              </c:extLst>
            </c:dLbl>
            <c:dLbl>
              <c:idx val="1"/>
              <c:delete val="1"/>
              <c:extLst>
                <c:ext xmlns:c15="http://schemas.microsoft.com/office/drawing/2012/chart" uri="{CE6537A1-D6FC-4f65-9D91-7224C49458BB}"/>
                <c:ext xmlns:c16="http://schemas.microsoft.com/office/drawing/2014/chart" uri="{C3380CC4-5D6E-409C-BE32-E72D297353CC}">
                  <c16:uniqueId val="{00000003-60BB-0F4C-82C7-CC6609EB72A8}"/>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c:f>
              <c:strCache>
                <c:ptCount val="1"/>
                <c:pt idx="0">
                  <c:v>NIH-funded</c:v>
                </c:pt>
              </c:strCache>
            </c:strRef>
          </c:cat>
          <c:val>
            <c:numRef>
              <c:f>Sheet1!$B$2:$B$3</c:f>
              <c:numCache>
                <c:formatCode>General</c:formatCode>
                <c:ptCount val="2"/>
                <c:pt idx="0">
                  <c:v>109</c:v>
                </c:pt>
                <c:pt idx="1">
                  <c:v>102</c:v>
                </c:pt>
              </c:numCache>
            </c:numRef>
          </c:val>
          <c:extLst>
            <c:ext xmlns:c16="http://schemas.microsoft.com/office/drawing/2014/chart" uri="{C3380CC4-5D6E-409C-BE32-E72D297353CC}">
              <c16:uniqueId val="{00000004-60BB-0F4C-82C7-CC6609EB72A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087181276855632E-2"/>
          <c:y val="0.14665155268512783"/>
          <c:w val="0.92883030925482146"/>
          <c:h val="0.73373750331770327"/>
        </c:manualLayout>
      </c:layout>
      <c:barChart>
        <c:barDir val="bar"/>
        <c:grouping val="percentStacked"/>
        <c:varyColors val="0"/>
        <c:ser>
          <c:idx val="1"/>
          <c:order val="0"/>
          <c:tx>
            <c:strRef>
              <c:f>Sheet1!$B$1</c:f>
              <c:strCache>
                <c:ptCount val="1"/>
                <c:pt idx="0">
                  <c:v>No difficulty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IMG</c:v>
                </c:pt>
                <c:pt idx="1">
                  <c:v>USMG</c:v>
                </c:pt>
              </c:strCache>
            </c:strRef>
          </c:cat>
          <c:val>
            <c:numRef>
              <c:f>Sheet1!$B$2:$B$3</c:f>
              <c:numCache>
                <c:formatCode>0%</c:formatCode>
                <c:ptCount val="2"/>
                <c:pt idx="0">
                  <c:v>0.3</c:v>
                </c:pt>
                <c:pt idx="1">
                  <c:v>0.45</c:v>
                </c:pt>
              </c:numCache>
            </c:numRef>
          </c:val>
          <c:extLst>
            <c:ext xmlns:c16="http://schemas.microsoft.com/office/drawing/2014/chart" uri="{C3380CC4-5D6E-409C-BE32-E72D297353CC}">
              <c16:uniqueId val="{00000000-6BDD-4AE4-B935-068A2CEDA1FE}"/>
            </c:ext>
          </c:extLst>
        </c:ser>
        <c:ser>
          <c:idx val="0"/>
          <c:order val="1"/>
          <c:tx>
            <c:strRef>
              <c:f>Sheet1!$C$1</c:f>
              <c:strCache>
                <c:ptCount val="1"/>
                <c:pt idx="0">
                  <c:v>Some difficulty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IMG</c:v>
                </c:pt>
                <c:pt idx="1">
                  <c:v>USMG</c:v>
                </c:pt>
              </c:strCache>
            </c:strRef>
          </c:cat>
          <c:val>
            <c:numRef>
              <c:f>Sheet1!$C$2:$C$3</c:f>
              <c:numCache>
                <c:formatCode>0%</c:formatCode>
                <c:ptCount val="2"/>
                <c:pt idx="0">
                  <c:v>0.38</c:v>
                </c:pt>
                <c:pt idx="1">
                  <c:v>0.37</c:v>
                </c:pt>
              </c:numCache>
            </c:numRef>
          </c:val>
          <c:extLst>
            <c:ext xmlns:c16="http://schemas.microsoft.com/office/drawing/2014/chart" uri="{C3380CC4-5D6E-409C-BE32-E72D297353CC}">
              <c16:uniqueId val="{00000001-6BDD-4AE4-B935-068A2CEDA1FE}"/>
            </c:ext>
          </c:extLst>
        </c:ser>
        <c:ser>
          <c:idx val="2"/>
          <c:order val="2"/>
          <c:tx>
            <c:strRef>
              <c:f>Sheet1!$D$1</c:f>
              <c:strCache>
                <c:ptCount val="1"/>
                <c:pt idx="0">
                  <c:v>Moderate difficulty</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IMG</c:v>
                </c:pt>
                <c:pt idx="1">
                  <c:v>USMG</c:v>
                </c:pt>
              </c:strCache>
            </c:strRef>
          </c:cat>
          <c:val>
            <c:numRef>
              <c:f>Sheet1!$D$2:$D$3</c:f>
              <c:numCache>
                <c:formatCode>0%</c:formatCode>
                <c:ptCount val="2"/>
                <c:pt idx="0">
                  <c:v>0.23</c:v>
                </c:pt>
                <c:pt idx="1">
                  <c:v>0.14000000000000001</c:v>
                </c:pt>
              </c:numCache>
            </c:numRef>
          </c:val>
          <c:extLst>
            <c:ext xmlns:c16="http://schemas.microsoft.com/office/drawing/2014/chart" uri="{C3380CC4-5D6E-409C-BE32-E72D297353CC}">
              <c16:uniqueId val="{00000002-6BDD-4AE4-B935-068A2CEDA1FE}"/>
            </c:ext>
          </c:extLst>
        </c:ser>
        <c:ser>
          <c:idx val="3"/>
          <c:order val="3"/>
          <c:tx>
            <c:strRef>
              <c:f>Sheet1!$E$1</c:f>
              <c:strCache>
                <c:ptCount val="1"/>
                <c:pt idx="0">
                  <c:v>Considerable difficulty</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IMG</c:v>
                </c:pt>
                <c:pt idx="1">
                  <c:v>USMG</c:v>
                </c:pt>
              </c:strCache>
            </c:strRef>
          </c:cat>
          <c:val>
            <c:numRef>
              <c:f>Sheet1!$E$2:$E$3</c:f>
              <c:numCache>
                <c:formatCode>0%</c:formatCode>
                <c:ptCount val="2"/>
                <c:pt idx="0">
                  <c:v>0.09</c:v>
                </c:pt>
                <c:pt idx="1">
                  <c:v>0.04</c:v>
                </c:pt>
              </c:numCache>
            </c:numRef>
          </c:val>
          <c:extLst>
            <c:ext xmlns:c16="http://schemas.microsoft.com/office/drawing/2014/chart" uri="{C3380CC4-5D6E-409C-BE32-E72D297353CC}">
              <c16:uniqueId val="{00000003-6BDD-4AE4-B935-068A2CEDA1FE}"/>
            </c:ext>
          </c:extLst>
        </c:ser>
        <c:dLbls>
          <c:dLblPos val="ctr"/>
          <c:showLegendKey val="0"/>
          <c:showVal val="1"/>
          <c:showCatName val="0"/>
          <c:showSerName val="0"/>
          <c:showPercent val="0"/>
          <c:showBubbleSize val="0"/>
        </c:dLbls>
        <c:gapWidth val="115"/>
        <c:overlap val="100"/>
        <c:axId val="262506576"/>
        <c:axId val="262506968"/>
      </c:barChart>
      <c:catAx>
        <c:axId val="262506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alibri" panose="020F0502020204030204" pitchFamily="34" charset="0"/>
                <a:ea typeface="+mn-ea"/>
                <a:cs typeface="+mn-cs"/>
              </a:defRPr>
            </a:pPr>
            <a:endParaRPr lang="en-US"/>
          </a:p>
        </c:txPr>
        <c:crossAx val="262506968"/>
        <c:crosses val="autoZero"/>
        <c:auto val="1"/>
        <c:lblAlgn val="ctr"/>
        <c:lblOffset val="100"/>
        <c:noMultiLvlLbl val="0"/>
      </c:catAx>
      <c:valAx>
        <c:axId val="2625069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Calibri" panose="020F0502020204030204" pitchFamily="34" charset="0"/>
                <a:ea typeface="+mn-ea"/>
                <a:cs typeface="+mn-cs"/>
              </a:defRPr>
            </a:pPr>
            <a:endParaRPr lang="en-US"/>
          </a:p>
        </c:txPr>
        <c:crossAx val="262506576"/>
        <c:crosses val="autoZero"/>
        <c:crossBetween val="between"/>
        <c:majorUnit val="0.2"/>
      </c:valAx>
      <c:spPr>
        <a:noFill/>
        <a:ln>
          <a:noFill/>
        </a:ln>
        <a:effectLst/>
      </c:spPr>
    </c:plotArea>
    <c:legend>
      <c:legendPos val="t"/>
      <c:overlay val="1"/>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459028007448402E-2"/>
          <c:y val="3.9892934897526051E-2"/>
          <c:w val="0.89602954235983656"/>
          <c:h val="0.83081575202482083"/>
        </c:manualLayout>
      </c:layout>
      <c:barChart>
        <c:barDir val="col"/>
        <c:grouping val="clustered"/>
        <c:varyColors val="0"/>
        <c:ser>
          <c:idx val="0"/>
          <c:order val="0"/>
          <c:spPr>
            <a:solidFill>
              <a:schemeClr val="accent2"/>
            </a:solidFill>
            <a:ln>
              <a:noFill/>
            </a:ln>
            <a:effectLst/>
          </c:spPr>
          <c:invertIfNegative val="0"/>
          <c:dPt>
            <c:idx val="0"/>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CDC7-4AC3-AC23-AB52F7D1189D}"/>
              </c:ext>
            </c:extLst>
          </c:dPt>
          <c:dPt>
            <c:idx val="1"/>
            <c:invertIfNegative val="0"/>
            <c:bubble3D val="0"/>
            <c:spPr>
              <a:solidFill>
                <a:schemeClr val="accent2">
                  <a:lumMod val="75000"/>
                </a:schemeClr>
              </a:solidFill>
              <a:ln>
                <a:noFill/>
              </a:ln>
              <a:effectLst/>
            </c:spPr>
            <c:extLst>
              <c:ext xmlns:c16="http://schemas.microsoft.com/office/drawing/2014/chart" uri="{C3380CC4-5D6E-409C-BE32-E72D297353CC}">
                <c16:uniqueId val="{00000000-CDC7-4AC3-AC23-AB52F7D1189D}"/>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Calibri" panose="020F050202020403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Sheet1!$A$1:$B$1</c:f>
              <c:strCache>
                <c:ptCount val="2"/>
                <c:pt idx="0">
                  <c:v>USMG</c:v>
                </c:pt>
                <c:pt idx="1">
                  <c:v>IMG</c:v>
                </c:pt>
              </c:strCache>
            </c:strRef>
          </c:cat>
          <c:val>
            <c:numRef>
              <c:f>Sheet1!$A$2:$B$2</c:f>
              <c:numCache>
                <c:formatCode>#,##0_);\(#,##0\)</c:formatCode>
                <c:ptCount val="2"/>
                <c:pt idx="0">
                  <c:v>63</c:v>
                </c:pt>
                <c:pt idx="1">
                  <c:v>36</c:v>
                </c:pt>
              </c:numCache>
            </c:numRef>
          </c:val>
          <c:extLst>
            <c:ext xmlns:c16="http://schemas.microsoft.com/office/drawing/2014/chart" uri="{C3380CC4-5D6E-409C-BE32-E72D297353CC}">
              <c16:uniqueId val="{00000000-4909-4657-ADBC-52E0482C09FC}"/>
            </c:ext>
          </c:extLst>
        </c:ser>
        <c:dLbls>
          <c:dLblPos val="outEnd"/>
          <c:showLegendKey val="0"/>
          <c:showVal val="1"/>
          <c:showCatName val="0"/>
          <c:showSerName val="0"/>
          <c:showPercent val="0"/>
          <c:showBubbleSize val="0"/>
        </c:dLbls>
        <c:gapWidth val="150"/>
        <c:axId val="331481800"/>
        <c:axId val="331482192"/>
      </c:barChart>
      <c:catAx>
        <c:axId val="331481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crossAx val="331482192"/>
        <c:crosses val="autoZero"/>
        <c:auto val="1"/>
        <c:lblAlgn val="ctr"/>
        <c:lblOffset val="100"/>
        <c:noMultiLvlLbl val="0"/>
      </c:catAx>
      <c:valAx>
        <c:axId val="33148219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3314818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058415628132611"/>
          <c:y val="9.5393960368994085E-2"/>
          <c:w val="0.76788494730694823"/>
          <c:h val="0.88417948783231715"/>
        </c:manualLayout>
      </c:layout>
      <c:barChart>
        <c:barDir val="bar"/>
        <c:grouping val="clustered"/>
        <c:varyColors val="0"/>
        <c:ser>
          <c:idx val="1"/>
          <c:order val="0"/>
          <c:tx>
            <c:strRef>
              <c:f>Sheet1!$B$1</c:f>
              <c:strCache>
                <c:ptCount val="1"/>
                <c:pt idx="0">
                  <c:v>USMG</c:v>
                </c:pt>
              </c:strCache>
            </c:strRef>
          </c:tx>
          <c:spPr>
            <a:solidFill>
              <a:srgbClr val="1585B9">
                <a:lumMod val="20000"/>
                <a:lumOff val="80000"/>
              </a:srgbClr>
            </a:solidFill>
            <a:ln>
              <a:noFill/>
            </a:ln>
            <a:effectLst/>
          </c:spPr>
          <c:invertIfNegative val="0"/>
          <c:dPt>
            <c:idx val="2"/>
            <c:invertIfNegative val="0"/>
            <c:bubble3D val="0"/>
            <c:extLst>
              <c:ext xmlns:c16="http://schemas.microsoft.com/office/drawing/2014/chart" uri="{C3380CC4-5D6E-409C-BE32-E72D297353CC}">
                <c16:uniqueId val="{00000000-3E46-4215-9DCD-B961B08D92A1}"/>
              </c:ext>
            </c:extLst>
          </c:dPt>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f>Sheet1!$A$2:$A$5</c:f>
              <c:strCache>
                <c:ptCount val="4"/>
                <c:pt idx="0">
                  <c:v>Research opportunities</c:v>
                </c:pt>
                <c:pt idx="1">
                  <c:v>Future colleagues</c:v>
                </c:pt>
                <c:pt idx="2">
                  <c:v>Income</c:v>
                </c:pt>
                <c:pt idx="3">
                  <c:v>Geographic location</c:v>
                </c:pt>
              </c:strCache>
            </c:strRef>
          </c:cat>
          <c:val>
            <c:numRef>
              <c:f>Sheet1!$B$2:$B$5</c:f>
              <c:numCache>
                <c:formatCode>0%</c:formatCode>
                <c:ptCount val="4"/>
                <c:pt idx="0">
                  <c:v>0.26</c:v>
                </c:pt>
                <c:pt idx="1">
                  <c:v>0.74</c:v>
                </c:pt>
                <c:pt idx="2">
                  <c:v>0.67</c:v>
                </c:pt>
                <c:pt idx="3">
                  <c:v>0.9</c:v>
                </c:pt>
              </c:numCache>
            </c:numRef>
          </c:val>
          <c:extLst xmlns:c15="http://schemas.microsoft.com/office/drawing/2012/chart">
            <c:ext xmlns:c16="http://schemas.microsoft.com/office/drawing/2014/chart" uri="{C3380CC4-5D6E-409C-BE32-E72D297353CC}">
              <c16:uniqueId val="{00000003-691F-4493-801C-777DDCA49994}"/>
            </c:ext>
          </c:extLst>
        </c:ser>
        <c:ser>
          <c:idx val="0"/>
          <c:order val="1"/>
          <c:tx>
            <c:strRef>
              <c:f>Sheet1!$C$1</c:f>
              <c:strCache>
                <c:ptCount val="1"/>
                <c:pt idx="0">
                  <c:v>IMG</c:v>
                </c:pt>
              </c:strCache>
            </c:strRef>
          </c:tx>
          <c:spPr>
            <a:solidFill>
              <a:srgbClr val="1585B9">
                <a:lumMod val="75000"/>
              </a:srgbClr>
            </a:solidFill>
          </c:spPr>
          <c:invertIfNegative val="0"/>
          <c:dLbls>
            <c:dLbl>
              <c:idx val="3"/>
              <c:layout>
                <c:manualLayout>
                  <c:x val="-3.1404184966198462E-3"/>
                  <c:y val="-3.32130167827727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46-4215-9DCD-B961B08D92A1}"/>
                </c:ext>
              </c:extLst>
            </c:dLbl>
            <c:spPr>
              <a:noFill/>
              <a:ln>
                <a:noFill/>
              </a:ln>
              <a:effectLst/>
            </c:spPr>
            <c:txPr>
              <a:bodyPr/>
              <a:lstStyle/>
              <a:p>
                <a:pPr>
                  <a:defRPr sz="16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Research opportunities</c:v>
                </c:pt>
                <c:pt idx="1">
                  <c:v>Future colleagues</c:v>
                </c:pt>
                <c:pt idx="2">
                  <c:v>Income</c:v>
                </c:pt>
                <c:pt idx="3">
                  <c:v>Geographic location</c:v>
                </c:pt>
              </c:strCache>
            </c:strRef>
          </c:cat>
          <c:val>
            <c:numRef>
              <c:f>Sheet1!$C$2:$C$5</c:f>
              <c:numCache>
                <c:formatCode>0%</c:formatCode>
                <c:ptCount val="4"/>
                <c:pt idx="0">
                  <c:v>0.39</c:v>
                </c:pt>
                <c:pt idx="1">
                  <c:v>0.57999999999999996</c:v>
                </c:pt>
                <c:pt idx="2">
                  <c:v>0.74</c:v>
                </c:pt>
                <c:pt idx="3">
                  <c:v>0.78</c:v>
                </c:pt>
              </c:numCache>
            </c:numRef>
          </c:val>
          <c:extLst>
            <c:ext xmlns:c16="http://schemas.microsoft.com/office/drawing/2014/chart" uri="{C3380CC4-5D6E-409C-BE32-E72D297353CC}">
              <c16:uniqueId val="{00000001-691F-4493-801C-777DDCA49994}"/>
            </c:ext>
          </c:extLst>
        </c:ser>
        <c:dLbls>
          <c:dLblPos val="outEnd"/>
          <c:showLegendKey val="0"/>
          <c:showVal val="1"/>
          <c:showCatName val="0"/>
          <c:showSerName val="0"/>
          <c:showPercent val="0"/>
          <c:showBubbleSize val="0"/>
        </c:dLbls>
        <c:gapWidth val="119"/>
        <c:axId val="2127018712"/>
        <c:axId val="2126972392"/>
        <c:extLst/>
      </c:barChart>
      <c:catAx>
        <c:axId val="2127018712"/>
        <c:scaling>
          <c:orientation val="minMax"/>
        </c:scaling>
        <c:delete val="0"/>
        <c:axPos val="l"/>
        <c:majorGridlines>
          <c:spPr>
            <a:ln>
              <a:solidFill>
                <a:sysClr val="window" lastClr="FFFFFF">
                  <a:lumMod val="85000"/>
                </a:sysClr>
              </a:solidFill>
            </a:ln>
          </c:spPr>
        </c:majorGridlines>
        <c:minorGridlines>
          <c:spPr>
            <a:ln>
              <a:noFill/>
            </a:ln>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2200" b="0" i="0" u="none" strike="noStrike" kern="1200" baseline="0">
                <a:solidFill>
                  <a:schemeClr val="tx1"/>
                </a:solidFill>
                <a:latin typeface="Calibri" panose="020F0502020204030204" pitchFamily="34" charset="0"/>
                <a:ea typeface="+mn-ea"/>
                <a:cs typeface="+mn-cs"/>
              </a:defRPr>
            </a:pPr>
            <a:endParaRPr lang="en-US"/>
          </a:p>
        </c:txPr>
        <c:crossAx val="2126972392"/>
        <c:crosses val="autoZero"/>
        <c:auto val="1"/>
        <c:lblAlgn val="ctr"/>
        <c:lblOffset val="100"/>
        <c:noMultiLvlLbl val="0"/>
      </c:catAx>
      <c:valAx>
        <c:axId val="2126972392"/>
        <c:scaling>
          <c:orientation val="minMax"/>
          <c:max val="1"/>
          <c:min val="0"/>
        </c:scaling>
        <c:delete val="1"/>
        <c:axPos val="t"/>
        <c:majorGridlines>
          <c:spPr>
            <a:ln>
              <a:noFill/>
            </a:ln>
            <a:effectLst/>
          </c:spPr>
        </c:majorGridlines>
        <c:numFmt formatCode="0%" sourceLinked="1"/>
        <c:majorTickMark val="out"/>
        <c:minorTickMark val="none"/>
        <c:tickLblPos val="nextTo"/>
        <c:crossAx val="2127018712"/>
        <c:crosses val="max"/>
        <c:crossBetween val="between"/>
        <c:majorUnit val="0.2"/>
      </c:valAx>
      <c:spPr>
        <a:noFill/>
        <a:effectLst/>
      </c:spPr>
    </c:plotArea>
    <c:legend>
      <c:legendPos val="b"/>
      <c:legendEntry>
        <c:idx val="0"/>
        <c:txPr>
          <a:bodyPr/>
          <a:lstStyle/>
          <a:p>
            <a:pPr>
              <a:defRPr sz="2400" baseline="0"/>
            </a:pPr>
            <a:endParaRPr lang="en-US"/>
          </a:p>
        </c:txPr>
      </c:legendEntry>
      <c:legendEntry>
        <c:idx val="1"/>
        <c:txPr>
          <a:bodyPr/>
          <a:lstStyle/>
          <a:p>
            <a:pPr>
              <a:defRPr sz="2400" baseline="0"/>
            </a:pPr>
            <a:endParaRPr lang="en-US"/>
          </a:p>
        </c:txPr>
      </c:legendEntry>
      <c:layout>
        <c:manualLayout>
          <c:xMode val="edge"/>
          <c:yMode val="edge"/>
          <c:x val="0.38658512463149647"/>
          <c:y val="2.1370355567140592E-3"/>
          <c:w val="0.23568682467535465"/>
          <c:h val="8.4121972098475578E-2"/>
        </c:manualLayout>
      </c:layout>
      <c:overlay val="0"/>
      <c:txPr>
        <a:bodyPr/>
        <a:lstStyle/>
        <a:p>
          <a:pPr>
            <a:defRPr sz="2400" baseline="0"/>
          </a:pPr>
          <a:endParaRPr lang="en-US"/>
        </a:p>
      </c:txPr>
    </c:legend>
    <c:plotVisOnly val="1"/>
    <c:dispBlanksAs val="gap"/>
    <c:showDLblsOverMax val="0"/>
  </c:chart>
  <c:spPr>
    <a:solidFill>
      <a:sysClr val="window" lastClr="FFFFFF">
        <a:alpha val="0"/>
      </a:sysClr>
    </a:solid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992344706911633E-2"/>
          <c:y val="4.3796922938940858E-2"/>
          <c:w val="0.90727617381160686"/>
          <c:h val="0.82597008329814292"/>
        </c:manualLayout>
      </c:layout>
      <c:barChart>
        <c:barDir val="col"/>
        <c:grouping val="clustered"/>
        <c:varyColors val="0"/>
        <c:ser>
          <c:idx val="0"/>
          <c:order val="0"/>
          <c:tx>
            <c:strRef>
              <c:f>Sheet1!$B$1</c:f>
              <c:strCache>
                <c:ptCount val="1"/>
                <c:pt idx="0">
                  <c:v>USMG</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Job satisfaction</c:v>
                </c:pt>
                <c:pt idx="1">
                  <c:v>Career satisfaction</c:v>
                </c:pt>
                <c:pt idx="2">
                  <c:v>Salary</c:v>
                </c:pt>
              </c:strCache>
            </c:strRef>
          </c:cat>
          <c:val>
            <c:numRef>
              <c:f>Sheet1!$B$2:$B$4</c:f>
              <c:numCache>
                <c:formatCode>0</c:formatCode>
                <c:ptCount val="3"/>
                <c:pt idx="0">
                  <c:v>88</c:v>
                </c:pt>
                <c:pt idx="1">
                  <c:v>82</c:v>
                </c:pt>
                <c:pt idx="2">
                  <c:v>38</c:v>
                </c:pt>
              </c:numCache>
            </c:numRef>
          </c:val>
          <c:extLst>
            <c:ext xmlns:c16="http://schemas.microsoft.com/office/drawing/2014/chart" uri="{C3380CC4-5D6E-409C-BE32-E72D297353CC}">
              <c16:uniqueId val="{00000000-32EF-4ED1-95C3-69AB51AE8ABE}"/>
            </c:ext>
          </c:extLst>
        </c:ser>
        <c:ser>
          <c:idx val="1"/>
          <c:order val="1"/>
          <c:tx>
            <c:strRef>
              <c:f>Sheet1!$C$1</c:f>
              <c:strCache>
                <c:ptCount val="1"/>
                <c:pt idx="0">
                  <c:v>IMG</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Job satisfaction</c:v>
                </c:pt>
                <c:pt idx="1">
                  <c:v>Career satisfaction</c:v>
                </c:pt>
                <c:pt idx="2">
                  <c:v>Salary</c:v>
                </c:pt>
              </c:strCache>
            </c:strRef>
          </c:cat>
          <c:val>
            <c:numRef>
              <c:f>Sheet1!$C$2:$C$4</c:f>
              <c:numCache>
                <c:formatCode>0</c:formatCode>
                <c:ptCount val="3"/>
                <c:pt idx="0">
                  <c:v>71</c:v>
                </c:pt>
                <c:pt idx="1">
                  <c:v>73</c:v>
                </c:pt>
                <c:pt idx="2">
                  <c:v>27</c:v>
                </c:pt>
              </c:numCache>
            </c:numRef>
          </c:val>
          <c:extLst>
            <c:ext xmlns:c16="http://schemas.microsoft.com/office/drawing/2014/chart" uri="{C3380CC4-5D6E-409C-BE32-E72D297353CC}">
              <c16:uniqueId val="{00000001-32EF-4ED1-95C3-69AB51AE8ABE}"/>
            </c:ext>
          </c:extLst>
        </c:ser>
        <c:dLbls>
          <c:dLblPos val="outEnd"/>
          <c:showLegendKey val="0"/>
          <c:showVal val="1"/>
          <c:showCatName val="0"/>
          <c:showSerName val="0"/>
          <c:showPercent val="0"/>
          <c:showBubbleSize val="0"/>
        </c:dLbls>
        <c:gapWidth val="219"/>
        <c:overlap val="-27"/>
        <c:axId val="943640160"/>
        <c:axId val="943638520"/>
      </c:barChart>
      <c:catAx>
        <c:axId val="943640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solidFill>
                <a:latin typeface="Calibri" panose="020F0502020204030204" pitchFamily="34" charset="0"/>
                <a:ea typeface="+mn-ea"/>
                <a:cs typeface="+mn-cs"/>
              </a:defRPr>
            </a:pPr>
            <a:endParaRPr lang="en-US"/>
          </a:p>
        </c:txPr>
        <c:crossAx val="943638520"/>
        <c:crosses val="autoZero"/>
        <c:auto val="1"/>
        <c:lblAlgn val="ctr"/>
        <c:lblOffset val="100"/>
        <c:noMultiLvlLbl val="0"/>
      </c:catAx>
      <c:valAx>
        <c:axId val="943638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2000" b="0" i="0" u="none" strike="noStrike" kern="1200" baseline="0">
                    <a:solidFill>
                      <a:schemeClr val="tx1"/>
                    </a:solidFill>
                    <a:latin typeface="+mn-lt"/>
                    <a:ea typeface="+mn-ea"/>
                    <a:cs typeface="+mn-cs"/>
                  </a:defRPr>
                </a:pPr>
                <a:r>
                  <a:rPr lang="en-US" sz="2000">
                    <a:solidFill>
                      <a:schemeClr val="tx1"/>
                    </a:solidFill>
                  </a:rPr>
                  <a:t>%</a:t>
                </a:r>
              </a:p>
            </c:rich>
          </c:tx>
          <c:overlay val="0"/>
          <c:spPr>
            <a:noFill/>
            <a:ln>
              <a:noFill/>
            </a:ln>
            <a:effectLst/>
          </c:spPr>
          <c:txPr>
            <a:bodyPr rot="0" spcFirstLastPara="1" vertOverflow="ellipsis" wrap="square" anchor="ctr" anchorCtr="1"/>
            <a:lstStyle/>
            <a:p>
              <a:pPr>
                <a:defRPr sz="2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mn-cs"/>
              </a:defRPr>
            </a:pPr>
            <a:endParaRPr lang="en-US"/>
          </a:p>
        </c:txPr>
        <c:crossAx val="943640160"/>
        <c:crosses val="autoZero"/>
        <c:crossBetween val="between"/>
        <c:majorUnit val="10"/>
      </c:valAx>
      <c:spPr>
        <a:noFill/>
        <a:ln>
          <a:noFill/>
        </a:ln>
        <a:effectLst/>
      </c:spPr>
    </c:plotArea>
    <c:legend>
      <c:legendPos val="r"/>
      <c:layout>
        <c:manualLayout>
          <c:xMode val="edge"/>
          <c:yMode val="edge"/>
          <c:x val="0.83281186205890934"/>
          <c:y val="4.9122641474179073E-2"/>
          <c:w val="0.11070674759405075"/>
          <c:h val="0.20765023748752773"/>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058415628132611"/>
          <c:y val="6.2511214305403837E-2"/>
          <c:w val="0.76788494730694823"/>
          <c:h val="0.91706214220434457"/>
        </c:manualLayout>
      </c:layout>
      <c:barChart>
        <c:barDir val="bar"/>
        <c:grouping val="clustered"/>
        <c:varyColors val="0"/>
        <c:ser>
          <c:idx val="1"/>
          <c:order val="0"/>
          <c:tx>
            <c:strRef>
              <c:f>Sheet1!$C$1</c:f>
              <c:strCache>
                <c:ptCount val="1"/>
                <c:pt idx="0">
                  <c:v>IMG</c:v>
                </c:pt>
              </c:strCache>
            </c:strRef>
          </c:tx>
          <c:spPr>
            <a:solidFill>
              <a:srgbClr val="1585B9">
                <a:lumMod val="75000"/>
              </a:srgbClr>
            </a:solidFill>
          </c:spPr>
          <c:invertIfNegative val="0"/>
          <c:dLbls>
            <c:dLbl>
              <c:idx val="0"/>
              <c:layout>
                <c:manualLayout>
                  <c:x val="-3.1404184966198462E-3"/>
                  <c:y val="-3.32130167827727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91F-4493-801C-777DDCA49994}"/>
                </c:ext>
              </c:extLst>
            </c:dLbl>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f>Sheet1!$A$2:$A$8</c:f>
              <c:strCache>
                <c:ptCount val="6"/>
                <c:pt idx="0">
                  <c:v>Personal life</c:v>
                </c:pt>
                <c:pt idx="1">
                  <c:v>Advocacy</c:v>
                </c:pt>
                <c:pt idx="2">
                  <c:v>Research</c:v>
                </c:pt>
                <c:pt idx="3">
                  <c:v>Work-life balance issues</c:v>
                </c:pt>
                <c:pt idx="4">
                  <c:v>Patient care</c:v>
                </c:pt>
                <c:pt idx="5">
                  <c:v>Career advice</c:v>
                </c:pt>
              </c:strCache>
            </c:strRef>
          </c:cat>
          <c:val>
            <c:numRef>
              <c:f>Sheet1!$C$2:$C$8</c:f>
              <c:numCache>
                <c:formatCode>0%</c:formatCode>
                <c:ptCount val="7"/>
                <c:pt idx="0">
                  <c:v>0.49</c:v>
                </c:pt>
                <c:pt idx="1">
                  <c:v>0.56999999999999995</c:v>
                </c:pt>
                <c:pt idx="2">
                  <c:v>0.61</c:v>
                </c:pt>
                <c:pt idx="3">
                  <c:v>0.63</c:v>
                </c:pt>
                <c:pt idx="4">
                  <c:v>0.79</c:v>
                </c:pt>
                <c:pt idx="5">
                  <c:v>0.81</c:v>
                </c:pt>
              </c:numCache>
            </c:numRef>
          </c:val>
          <c:extLst xmlns:c15="http://schemas.microsoft.com/office/drawing/2012/chart">
            <c:ext xmlns:c16="http://schemas.microsoft.com/office/drawing/2014/chart" uri="{C3380CC4-5D6E-409C-BE32-E72D297353CC}">
              <c16:uniqueId val="{00000003-691F-4493-801C-777DDCA49994}"/>
            </c:ext>
          </c:extLst>
        </c:ser>
        <c:ser>
          <c:idx val="0"/>
          <c:order val="1"/>
          <c:tx>
            <c:strRef>
              <c:f>Sheet1!$B$1</c:f>
              <c:strCache>
                <c:ptCount val="1"/>
                <c:pt idx="0">
                  <c:v>USMG</c:v>
                </c:pt>
              </c:strCache>
            </c:strRef>
          </c:tx>
          <c:spPr>
            <a:solidFill>
              <a:srgbClr val="1585B9">
                <a:lumMod val="20000"/>
                <a:lumOff val="80000"/>
              </a:srgbClr>
            </a:solidFill>
            <a:ln>
              <a:noFill/>
            </a:ln>
            <a:effectLst/>
          </c:spPr>
          <c:invertIfNegative val="0"/>
          <c:dLbls>
            <c:spPr>
              <a:noFill/>
              <a:ln>
                <a:noFill/>
              </a:ln>
              <a:effectLst/>
            </c:spPr>
            <c:txPr>
              <a:bodyPr/>
              <a:lstStyle/>
              <a:p>
                <a:pPr>
                  <a:defRPr sz="16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6"/>
                <c:pt idx="0">
                  <c:v>Personal life</c:v>
                </c:pt>
                <c:pt idx="1">
                  <c:v>Advocacy</c:v>
                </c:pt>
                <c:pt idx="2">
                  <c:v>Research</c:v>
                </c:pt>
                <c:pt idx="3">
                  <c:v>Work-life balance issues</c:v>
                </c:pt>
                <c:pt idx="4">
                  <c:v>Patient care</c:v>
                </c:pt>
                <c:pt idx="5">
                  <c:v>Career advice</c:v>
                </c:pt>
              </c:strCache>
            </c:strRef>
          </c:cat>
          <c:val>
            <c:numRef>
              <c:f>Sheet1!$B$2:$B$8</c:f>
              <c:numCache>
                <c:formatCode>0%</c:formatCode>
                <c:ptCount val="7"/>
                <c:pt idx="0">
                  <c:v>0.69</c:v>
                </c:pt>
                <c:pt idx="1">
                  <c:v>0.75</c:v>
                </c:pt>
                <c:pt idx="2">
                  <c:v>0.7</c:v>
                </c:pt>
                <c:pt idx="3">
                  <c:v>0.81</c:v>
                </c:pt>
                <c:pt idx="4">
                  <c:v>0.93</c:v>
                </c:pt>
                <c:pt idx="5">
                  <c:v>0.94</c:v>
                </c:pt>
              </c:numCache>
            </c:numRef>
          </c:val>
          <c:extLst>
            <c:ext xmlns:c16="http://schemas.microsoft.com/office/drawing/2014/chart" uri="{C3380CC4-5D6E-409C-BE32-E72D297353CC}">
              <c16:uniqueId val="{00000001-691F-4493-801C-777DDCA49994}"/>
            </c:ext>
          </c:extLst>
        </c:ser>
        <c:dLbls>
          <c:dLblPos val="outEnd"/>
          <c:showLegendKey val="0"/>
          <c:showVal val="1"/>
          <c:showCatName val="0"/>
          <c:showSerName val="0"/>
          <c:showPercent val="0"/>
          <c:showBubbleSize val="0"/>
        </c:dLbls>
        <c:gapWidth val="83"/>
        <c:axId val="2127018712"/>
        <c:axId val="2126972392"/>
        <c:extLst/>
      </c:barChart>
      <c:catAx>
        <c:axId val="2127018712"/>
        <c:scaling>
          <c:orientation val="minMax"/>
        </c:scaling>
        <c:delete val="0"/>
        <c:axPos val="l"/>
        <c:majorGridlines>
          <c:spPr>
            <a:ln>
              <a:solidFill>
                <a:sysClr val="window" lastClr="FFFFFF">
                  <a:lumMod val="85000"/>
                </a:sysClr>
              </a:solidFill>
            </a:ln>
          </c:spPr>
        </c:majorGridlines>
        <c:minorGridlines>
          <c:spPr>
            <a:ln>
              <a:noFill/>
            </a:ln>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800" b="0" i="0" u="none" strike="noStrike" kern="1200" baseline="0">
                <a:solidFill>
                  <a:schemeClr val="tx1"/>
                </a:solidFill>
                <a:latin typeface="Calibri" panose="020F0502020204030204" pitchFamily="34" charset="0"/>
                <a:ea typeface="+mn-ea"/>
                <a:cs typeface="+mn-cs"/>
              </a:defRPr>
            </a:pPr>
            <a:endParaRPr lang="en-US"/>
          </a:p>
        </c:txPr>
        <c:crossAx val="2126972392"/>
        <c:crosses val="autoZero"/>
        <c:auto val="1"/>
        <c:lblAlgn val="ctr"/>
        <c:lblOffset val="100"/>
        <c:noMultiLvlLbl val="0"/>
      </c:catAx>
      <c:valAx>
        <c:axId val="2126972392"/>
        <c:scaling>
          <c:orientation val="minMax"/>
          <c:max val="1"/>
          <c:min val="0"/>
        </c:scaling>
        <c:delete val="1"/>
        <c:axPos val="t"/>
        <c:majorGridlines>
          <c:spPr>
            <a:ln>
              <a:noFill/>
            </a:ln>
            <a:effectLst/>
          </c:spPr>
        </c:majorGridlines>
        <c:numFmt formatCode="0%" sourceLinked="1"/>
        <c:majorTickMark val="out"/>
        <c:minorTickMark val="none"/>
        <c:tickLblPos val="nextTo"/>
        <c:crossAx val="2127018712"/>
        <c:crosses val="max"/>
        <c:crossBetween val="between"/>
        <c:majorUnit val="0.2"/>
      </c:valAx>
      <c:spPr>
        <a:noFill/>
        <a:effectLst/>
      </c:spPr>
    </c:plotArea>
    <c:legend>
      <c:legendPos val="t"/>
      <c:legendEntry>
        <c:idx val="0"/>
        <c:txPr>
          <a:bodyPr/>
          <a:lstStyle/>
          <a:p>
            <a:pPr>
              <a:defRPr sz="2400" baseline="0"/>
            </a:pPr>
            <a:endParaRPr lang="en-US"/>
          </a:p>
        </c:txPr>
      </c:legendEntry>
      <c:legendEntry>
        <c:idx val="1"/>
        <c:txPr>
          <a:bodyPr/>
          <a:lstStyle/>
          <a:p>
            <a:pPr>
              <a:defRPr sz="2400" baseline="0"/>
            </a:pPr>
            <a:endParaRPr lang="en-US"/>
          </a:p>
        </c:txPr>
      </c:legendEntry>
      <c:layout>
        <c:manualLayout>
          <c:xMode val="edge"/>
          <c:yMode val="edge"/>
          <c:x val="0.51397609399542088"/>
          <c:y val="7.7565632458233891E-2"/>
          <c:w val="0.21717494785902436"/>
          <c:h val="0.10442138199312198"/>
        </c:manualLayout>
      </c:layout>
      <c:overlay val="1"/>
      <c:txPr>
        <a:bodyPr/>
        <a:lstStyle/>
        <a:p>
          <a:pPr>
            <a:defRPr sz="2400" baseline="0"/>
          </a:pPr>
          <a:endParaRPr lang="en-US"/>
        </a:p>
      </c:txPr>
    </c:legend>
    <c:plotVisOnly val="1"/>
    <c:dispBlanksAs val="gap"/>
    <c:showDLblsOverMax val="0"/>
  </c:chart>
  <c:spPr>
    <a:solidFill>
      <a:sysClr val="window" lastClr="FFFFFF">
        <a:alpha val="0"/>
      </a:sysClr>
    </a:solidFill>
    <a:ln w="9525" cap="flat" cmpd="sng" algn="ctr">
      <a:noFill/>
      <a:round/>
    </a:ln>
    <a:effectLst/>
  </c:spPr>
  <c:txPr>
    <a:bodyPr/>
    <a:lstStyle/>
    <a:p>
      <a:pPr>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a:solidFill>
                  <a:schemeClr val="tx1"/>
                </a:solidFill>
              </a:rPr>
              <a:t>AAMC Salary Statistics</a:t>
            </a:r>
          </a:p>
          <a:p>
            <a:pPr>
              <a:defRPr sz="2000">
                <a:solidFill>
                  <a:schemeClr val="tx1"/>
                </a:solidFill>
              </a:defRPr>
            </a:pPr>
            <a:r>
              <a:rPr lang="en-US" sz="2000">
                <a:solidFill>
                  <a:schemeClr val="tx1"/>
                </a:solidFill>
              </a:rPr>
              <a:t>Median</a:t>
            </a:r>
            <a:r>
              <a:rPr lang="en-US" sz="2000" baseline="0">
                <a:solidFill>
                  <a:schemeClr val="tx1"/>
                </a:solidFill>
              </a:rPr>
              <a:t> Total Compensation for an Associate Professor</a:t>
            </a:r>
            <a:endParaRPr lang="en-US" sz="2000">
              <a:solidFill>
                <a:schemeClr val="tx1"/>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Pediatric </c:v>
                </c:pt>
              </c:strCache>
            </c:strRef>
          </c:tx>
          <c:spPr>
            <a:solidFill>
              <a:schemeClr val="accent1"/>
            </a:solidFill>
            <a:ln>
              <a:noFill/>
            </a:ln>
            <a:effectLst/>
          </c:spPr>
          <c:invertIfNegative val="0"/>
          <c:cat>
            <c:strRef>
              <c:f>Sheet1!$A$2:$A$17</c:f>
              <c:strCache>
                <c:ptCount val="16"/>
                <c:pt idx="0">
                  <c:v>Infectious Diseases</c:v>
                </c:pt>
                <c:pt idx="1">
                  <c:v>Adolescent Medicine</c:v>
                </c:pt>
                <c:pt idx="2">
                  <c:v>Endocrinology</c:v>
                </c:pt>
                <c:pt idx="3">
                  <c:v>Rheumatology</c:v>
                </c:pt>
                <c:pt idx="4">
                  <c:v>Genetics</c:v>
                </c:pt>
                <c:pt idx="5">
                  <c:v>General Pediatrics</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cat>
          <c:val>
            <c:numRef>
              <c:f>Sheet1!$B$2:$B$17</c:f>
              <c:numCache>
                <c:formatCode>General</c:formatCode>
                <c:ptCount val="16"/>
                <c:pt idx="0">
                  <c:v>182</c:v>
                </c:pt>
                <c:pt idx="1">
                  <c:v>186</c:v>
                </c:pt>
                <c:pt idx="2">
                  <c:v>190</c:v>
                </c:pt>
                <c:pt idx="3">
                  <c:v>193</c:v>
                </c:pt>
                <c:pt idx="4">
                  <c:v>193</c:v>
                </c:pt>
                <c:pt idx="5">
                  <c:v>195</c:v>
                </c:pt>
                <c:pt idx="6">
                  <c:v>204</c:v>
                </c:pt>
                <c:pt idx="7">
                  <c:v>210</c:v>
                </c:pt>
                <c:pt idx="8">
                  <c:v>218</c:v>
                </c:pt>
                <c:pt idx="9">
                  <c:v>232</c:v>
                </c:pt>
                <c:pt idx="10">
                  <c:v>233</c:v>
                </c:pt>
                <c:pt idx="11">
                  <c:v>246</c:v>
                </c:pt>
                <c:pt idx="12">
                  <c:v>286</c:v>
                </c:pt>
                <c:pt idx="13">
                  <c:v>294</c:v>
                </c:pt>
                <c:pt idx="14">
                  <c:v>299</c:v>
                </c:pt>
              </c:numCache>
            </c:numRef>
          </c:val>
          <c:extLst>
            <c:ext xmlns:c16="http://schemas.microsoft.com/office/drawing/2014/chart" uri="{C3380CC4-5D6E-409C-BE32-E72D297353CC}">
              <c16:uniqueId val="{00000000-1050-4249-85CF-22D881C02E03}"/>
            </c:ext>
          </c:extLst>
        </c:ser>
        <c:ser>
          <c:idx val="1"/>
          <c:order val="1"/>
          <c:tx>
            <c:strRef>
              <c:f>Sheet1!$C$1</c:f>
              <c:strCache>
                <c:ptCount val="1"/>
                <c:pt idx="0">
                  <c:v>Adult</c:v>
                </c:pt>
              </c:strCache>
            </c:strRef>
          </c:tx>
          <c:spPr>
            <a:noFill/>
            <a:ln>
              <a:noFill/>
            </a:ln>
            <a:effectLst/>
          </c:spPr>
          <c:invertIfNegative val="0"/>
          <c:cat>
            <c:strRef>
              <c:f>Sheet1!$A$2:$A$17</c:f>
              <c:strCache>
                <c:ptCount val="16"/>
                <c:pt idx="0">
                  <c:v>Infectious Diseases</c:v>
                </c:pt>
                <c:pt idx="1">
                  <c:v>Adolescent Medicine</c:v>
                </c:pt>
                <c:pt idx="2">
                  <c:v>Endocrinology</c:v>
                </c:pt>
                <c:pt idx="3">
                  <c:v>Rheumatology</c:v>
                </c:pt>
                <c:pt idx="4">
                  <c:v>Genetics</c:v>
                </c:pt>
                <c:pt idx="5">
                  <c:v>General Pediatrics</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cat>
          <c:val>
            <c:numRef>
              <c:f>Sheet1!$C$2:$C$17</c:f>
              <c:numCache>
                <c:formatCode>General</c:formatCode>
                <c:ptCount val="16"/>
                <c:pt idx="0">
                  <c:v>209</c:v>
                </c:pt>
                <c:pt idx="2">
                  <c:v>211</c:v>
                </c:pt>
                <c:pt idx="3">
                  <c:v>218</c:v>
                </c:pt>
                <c:pt idx="5">
                  <c:v>239</c:v>
                </c:pt>
                <c:pt idx="6">
                  <c:v>254</c:v>
                </c:pt>
                <c:pt idx="7">
                  <c:v>254</c:v>
                </c:pt>
                <c:pt idx="8">
                  <c:v>300</c:v>
                </c:pt>
                <c:pt idx="9">
                  <c:v>238</c:v>
                </c:pt>
                <c:pt idx="10">
                  <c:v>268</c:v>
                </c:pt>
                <c:pt idx="11">
                  <c:v>371</c:v>
                </c:pt>
                <c:pt idx="13">
                  <c:v>381</c:v>
                </c:pt>
                <c:pt idx="14">
                  <c:v>325</c:v>
                </c:pt>
                <c:pt idx="15">
                  <c:v>220</c:v>
                </c:pt>
              </c:numCache>
            </c:numRef>
          </c:val>
          <c:extLst>
            <c:ext xmlns:c16="http://schemas.microsoft.com/office/drawing/2014/chart" uri="{C3380CC4-5D6E-409C-BE32-E72D297353CC}">
              <c16:uniqueId val="{00000001-1050-4249-85CF-22D881C02E03}"/>
            </c:ext>
          </c:extLst>
        </c:ser>
        <c:dLbls>
          <c:showLegendKey val="0"/>
          <c:showVal val="0"/>
          <c:showCatName val="0"/>
          <c:showSerName val="0"/>
          <c:showPercent val="0"/>
          <c:showBubbleSize val="0"/>
        </c:dLbls>
        <c:gapWidth val="219"/>
        <c:overlap val="-27"/>
        <c:axId val="234454239"/>
        <c:axId val="286549039"/>
      </c:barChart>
      <c:scatterChart>
        <c:scatterStyle val="lineMarker"/>
        <c:varyColors val="0"/>
        <c:ser>
          <c:idx val="2"/>
          <c:order val="2"/>
          <c:tx>
            <c:strRef>
              <c:f>Sheet1!$D$1</c:f>
              <c:strCache>
                <c:ptCount val="1"/>
                <c:pt idx="0">
                  <c:v>Column1</c:v>
                </c:pt>
              </c:strCache>
            </c:strRef>
          </c:tx>
          <c:spPr>
            <a:ln w="25400" cap="rnd">
              <a:noFill/>
              <a:round/>
            </a:ln>
            <a:effectLst/>
          </c:spPr>
          <c:marker>
            <c:symbol val="diamond"/>
            <c:size val="9"/>
            <c:spPr>
              <a:noFill/>
              <a:ln w="9525">
                <a:noFill/>
              </a:ln>
              <a:effectLst/>
            </c:spPr>
          </c:marker>
          <c:xVal>
            <c:strRef>
              <c:f>Sheet1!$A$2:$A$17</c:f>
              <c:strCache>
                <c:ptCount val="16"/>
                <c:pt idx="0">
                  <c:v>Infectious Diseases</c:v>
                </c:pt>
                <c:pt idx="1">
                  <c:v>Adolescent Medicine</c:v>
                </c:pt>
                <c:pt idx="2">
                  <c:v>Endocrinology</c:v>
                </c:pt>
                <c:pt idx="3">
                  <c:v>Rheumatology</c:v>
                </c:pt>
                <c:pt idx="4">
                  <c:v>Genetics</c:v>
                </c:pt>
                <c:pt idx="5">
                  <c:v>General Pediatrics</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xVal>
          <c:yVal>
            <c:numRef>
              <c:f>Sheet1!$D$2:$D$17</c:f>
              <c:numCache>
                <c:formatCode>General</c:formatCode>
                <c:ptCount val="16"/>
                <c:pt idx="0">
                  <c:v>14.835164835164836</c:v>
                </c:pt>
                <c:pt idx="2">
                  <c:v>11.052631578947368</c:v>
                </c:pt>
                <c:pt idx="3">
                  <c:v>12.953367875647666</c:v>
                </c:pt>
                <c:pt idx="5">
                  <c:v>22.564102564102566</c:v>
                </c:pt>
                <c:pt idx="6">
                  <c:v>24.509803921568626</c:v>
                </c:pt>
                <c:pt idx="7">
                  <c:v>20.952380952380953</c:v>
                </c:pt>
                <c:pt idx="8">
                  <c:v>37.61467889908257</c:v>
                </c:pt>
                <c:pt idx="9">
                  <c:v>2.5862068965517242</c:v>
                </c:pt>
                <c:pt idx="10">
                  <c:v>15.021459227467812</c:v>
                </c:pt>
                <c:pt idx="11">
                  <c:v>50.813008130081307</c:v>
                </c:pt>
                <c:pt idx="13">
                  <c:v>29.591836734693878</c:v>
                </c:pt>
                <c:pt idx="14">
                  <c:v>8.695652173913043</c:v>
                </c:pt>
              </c:numCache>
            </c:numRef>
          </c:yVal>
          <c:smooth val="0"/>
          <c:extLst>
            <c:ext xmlns:c16="http://schemas.microsoft.com/office/drawing/2014/chart" uri="{C3380CC4-5D6E-409C-BE32-E72D297353CC}">
              <c16:uniqueId val="{00000003-1050-4249-85CF-22D881C02E03}"/>
            </c:ext>
          </c:extLst>
        </c:ser>
        <c:dLbls>
          <c:showLegendKey val="0"/>
          <c:showVal val="0"/>
          <c:showCatName val="0"/>
          <c:showSerName val="0"/>
          <c:showPercent val="0"/>
          <c:showBubbleSize val="0"/>
        </c:dLbls>
        <c:axId val="351907263"/>
        <c:axId val="286544879"/>
      </c:scatterChart>
      <c:catAx>
        <c:axId val="234454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286549039"/>
        <c:crosses val="autoZero"/>
        <c:auto val="1"/>
        <c:lblAlgn val="ctr"/>
        <c:lblOffset val="100"/>
        <c:noMultiLvlLbl val="0"/>
      </c:catAx>
      <c:valAx>
        <c:axId val="2865490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34454239"/>
        <c:crosses val="autoZero"/>
        <c:crossBetween val="between"/>
      </c:valAx>
      <c:valAx>
        <c:axId val="286544879"/>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51907263"/>
        <c:crosses val="max"/>
        <c:crossBetween val="midCat"/>
      </c:valAx>
      <c:valAx>
        <c:axId val="351907263"/>
        <c:scaling>
          <c:orientation val="minMax"/>
        </c:scaling>
        <c:delete val="1"/>
        <c:axPos val="b"/>
        <c:numFmt formatCode="General" sourceLinked="1"/>
        <c:majorTickMark val="out"/>
        <c:minorTickMark val="none"/>
        <c:tickLblPos val="nextTo"/>
        <c:crossAx val="286544879"/>
        <c:crosses val="autoZero"/>
        <c:crossBetween val="midCat"/>
      </c:valAx>
      <c:spPr>
        <a:noFill/>
        <a:ln>
          <a:noFill/>
        </a:ln>
        <a:effectLst/>
      </c:spPr>
    </c:plotArea>
    <c:legend>
      <c:legendPos val="b"/>
      <c:legendEntry>
        <c:idx val="2"/>
        <c:delete val="1"/>
      </c:legendEntry>
      <c:layout>
        <c:manualLayout>
          <c:xMode val="edge"/>
          <c:yMode val="edge"/>
          <c:x val="0.40332974185726239"/>
          <c:y val="0.92796288579454422"/>
          <c:w val="0.22561090677378468"/>
          <c:h val="5.408482012657948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a:solidFill>
                  <a:schemeClr val="tx1"/>
                </a:solidFill>
              </a:rPr>
              <a:t>AAMC Salary Statistics</a:t>
            </a:r>
          </a:p>
          <a:p>
            <a:pPr>
              <a:defRPr sz="2000">
                <a:solidFill>
                  <a:schemeClr val="tx1"/>
                </a:solidFill>
              </a:defRPr>
            </a:pPr>
            <a:r>
              <a:rPr lang="en-US" sz="2000">
                <a:solidFill>
                  <a:schemeClr val="tx1"/>
                </a:solidFill>
              </a:rPr>
              <a:t>Median</a:t>
            </a:r>
            <a:r>
              <a:rPr lang="en-US" sz="2000" baseline="0">
                <a:solidFill>
                  <a:schemeClr val="tx1"/>
                </a:solidFill>
              </a:rPr>
              <a:t> Total Compensation for an Associate Professor</a:t>
            </a:r>
            <a:endParaRPr lang="en-US" sz="2000">
              <a:solidFill>
                <a:schemeClr val="tx1"/>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Pediatric </c:v>
                </c:pt>
              </c:strCache>
            </c:strRef>
          </c:tx>
          <c:spPr>
            <a:solidFill>
              <a:schemeClr val="accent1"/>
            </a:solidFill>
            <a:ln>
              <a:noFill/>
            </a:ln>
            <a:effectLst/>
          </c:spPr>
          <c:invertIfNegative val="0"/>
          <c:cat>
            <c:strRef>
              <c:f>Sheet1!$A$2:$A$17</c:f>
              <c:strCache>
                <c:ptCount val="16"/>
                <c:pt idx="0">
                  <c:v>Infectious Diseases</c:v>
                </c:pt>
                <c:pt idx="1">
                  <c:v>Adolescent Medicine</c:v>
                </c:pt>
                <c:pt idx="2">
                  <c:v>Endocrinology</c:v>
                </c:pt>
                <c:pt idx="3">
                  <c:v>Rheumatology</c:v>
                </c:pt>
                <c:pt idx="4">
                  <c:v>Genetics</c:v>
                </c:pt>
                <c:pt idx="5">
                  <c:v>General  </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cat>
          <c:val>
            <c:numRef>
              <c:f>Sheet1!$B$2:$B$17</c:f>
              <c:numCache>
                <c:formatCode>General</c:formatCode>
                <c:ptCount val="16"/>
                <c:pt idx="0">
                  <c:v>182</c:v>
                </c:pt>
                <c:pt idx="1">
                  <c:v>186</c:v>
                </c:pt>
                <c:pt idx="2">
                  <c:v>190</c:v>
                </c:pt>
                <c:pt idx="3">
                  <c:v>193</c:v>
                </c:pt>
                <c:pt idx="4">
                  <c:v>193</c:v>
                </c:pt>
                <c:pt idx="5">
                  <c:v>195</c:v>
                </c:pt>
                <c:pt idx="6">
                  <c:v>204</c:v>
                </c:pt>
                <c:pt idx="7">
                  <c:v>210</c:v>
                </c:pt>
                <c:pt idx="8">
                  <c:v>218</c:v>
                </c:pt>
                <c:pt idx="9">
                  <c:v>232</c:v>
                </c:pt>
                <c:pt idx="10">
                  <c:v>233</c:v>
                </c:pt>
                <c:pt idx="11">
                  <c:v>246</c:v>
                </c:pt>
                <c:pt idx="12">
                  <c:v>286</c:v>
                </c:pt>
                <c:pt idx="13">
                  <c:v>294</c:v>
                </c:pt>
                <c:pt idx="14">
                  <c:v>299</c:v>
                </c:pt>
              </c:numCache>
            </c:numRef>
          </c:val>
          <c:extLst>
            <c:ext xmlns:c16="http://schemas.microsoft.com/office/drawing/2014/chart" uri="{C3380CC4-5D6E-409C-BE32-E72D297353CC}">
              <c16:uniqueId val="{00000000-1050-4249-85CF-22D881C02E03}"/>
            </c:ext>
          </c:extLst>
        </c:ser>
        <c:ser>
          <c:idx val="1"/>
          <c:order val="1"/>
          <c:tx>
            <c:strRef>
              <c:f>Sheet1!$C$1</c:f>
              <c:strCache>
                <c:ptCount val="1"/>
                <c:pt idx="0">
                  <c:v>Adult</c:v>
                </c:pt>
              </c:strCache>
            </c:strRef>
          </c:tx>
          <c:spPr>
            <a:solidFill>
              <a:schemeClr val="accent6"/>
            </a:solidFill>
            <a:ln>
              <a:noFill/>
            </a:ln>
            <a:effectLst/>
          </c:spPr>
          <c:invertIfNegative val="0"/>
          <c:cat>
            <c:strRef>
              <c:f>Sheet1!$A$2:$A$17</c:f>
              <c:strCache>
                <c:ptCount val="16"/>
                <c:pt idx="0">
                  <c:v>Infectious Diseases</c:v>
                </c:pt>
                <c:pt idx="1">
                  <c:v>Adolescent Medicine</c:v>
                </c:pt>
                <c:pt idx="2">
                  <c:v>Endocrinology</c:v>
                </c:pt>
                <c:pt idx="3">
                  <c:v>Rheumatology</c:v>
                </c:pt>
                <c:pt idx="4">
                  <c:v>Genetics</c:v>
                </c:pt>
                <c:pt idx="5">
                  <c:v>General  </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cat>
          <c:val>
            <c:numRef>
              <c:f>Sheet1!$C$2:$C$17</c:f>
              <c:numCache>
                <c:formatCode>General</c:formatCode>
                <c:ptCount val="16"/>
                <c:pt idx="0">
                  <c:v>209</c:v>
                </c:pt>
                <c:pt idx="2">
                  <c:v>211</c:v>
                </c:pt>
                <c:pt idx="3">
                  <c:v>218</c:v>
                </c:pt>
                <c:pt idx="5">
                  <c:v>239</c:v>
                </c:pt>
                <c:pt idx="6">
                  <c:v>254</c:v>
                </c:pt>
                <c:pt idx="7">
                  <c:v>254</c:v>
                </c:pt>
                <c:pt idx="8">
                  <c:v>300</c:v>
                </c:pt>
                <c:pt idx="9">
                  <c:v>238</c:v>
                </c:pt>
                <c:pt idx="10">
                  <c:v>268</c:v>
                </c:pt>
                <c:pt idx="11">
                  <c:v>371</c:v>
                </c:pt>
                <c:pt idx="13">
                  <c:v>381</c:v>
                </c:pt>
                <c:pt idx="14">
                  <c:v>325</c:v>
                </c:pt>
                <c:pt idx="15">
                  <c:v>220</c:v>
                </c:pt>
              </c:numCache>
            </c:numRef>
          </c:val>
          <c:extLst>
            <c:ext xmlns:c16="http://schemas.microsoft.com/office/drawing/2014/chart" uri="{C3380CC4-5D6E-409C-BE32-E72D297353CC}">
              <c16:uniqueId val="{00000001-1050-4249-85CF-22D881C02E03}"/>
            </c:ext>
          </c:extLst>
        </c:ser>
        <c:dLbls>
          <c:showLegendKey val="0"/>
          <c:showVal val="0"/>
          <c:showCatName val="0"/>
          <c:showSerName val="0"/>
          <c:showPercent val="0"/>
          <c:showBubbleSize val="0"/>
        </c:dLbls>
        <c:gapWidth val="219"/>
        <c:overlap val="-27"/>
        <c:axId val="234454239"/>
        <c:axId val="286549039"/>
      </c:barChart>
      <c:scatterChart>
        <c:scatterStyle val="lineMarker"/>
        <c:varyColors val="0"/>
        <c:ser>
          <c:idx val="2"/>
          <c:order val="2"/>
          <c:tx>
            <c:strRef>
              <c:f>Sheet1!$D$1</c:f>
              <c:strCache>
                <c:ptCount val="1"/>
                <c:pt idx="0">
                  <c:v>Column1</c:v>
                </c:pt>
              </c:strCache>
            </c:strRef>
          </c:tx>
          <c:spPr>
            <a:ln w="25400" cap="rnd">
              <a:noFill/>
              <a:round/>
            </a:ln>
            <a:effectLst/>
          </c:spPr>
          <c:marker>
            <c:symbol val="diamond"/>
            <c:size val="9"/>
            <c:spPr>
              <a:noFill/>
              <a:ln w="9525">
                <a:noFill/>
              </a:ln>
              <a:effectLst/>
            </c:spPr>
          </c:marker>
          <c:xVal>
            <c:strRef>
              <c:f>Sheet1!$A$2:$A$17</c:f>
              <c:strCache>
                <c:ptCount val="16"/>
                <c:pt idx="0">
                  <c:v>Infectious Diseases</c:v>
                </c:pt>
                <c:pt idx="1">
                  <c:v>Adolescent Medicine</c:v>
                </c:pt>
                <c:pt idx="2">
                  <c:v>Endocrinology</c:v>
                </c:pt>
                <c:pt idx="3">
                  <c:v>Rheumatology</c:v>
                </c:pt>
                <c:pt idx="4">
                  <c:v>Genetics</c:v>
                </c:pt>
                <c:pt idx="5">
                  <c:v>General  </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xVal>
          <c:yVal>
            <c:numRef>
              <c:f>Sheet1!$D$2:$D$17</c:f>
              <c:numCache>
                <c:formatCode>General</c:formatCode>
                <c:ptCount val="16"/>
                <c:pt idx="0">
                  <c:v>14.835164835164836</c:v>
                </c:pt>
                <c:pt idx="2">
                  <c:v>11.052631578947368</c:v>
                </c:pt>
                <c:pt idx="3">
                  <c:v>12.953367875647666</c:v>
                </c:pt>
                <c:pt idx="5">
                  <c:v>22.564102564102566</c:v>
                </c:pt>
                <c:pt idx="6">
                  <c:v>24.509803921568626</c:v>
                </c:pt>
                <c:pt idx="7">
                  <c:v>20.952380952380953</c:v>
                </c:pt>
                <c:pt idx="8">
                  <c:v>37.61467889908257</c:v>
                </c:pt>
                <c:pt idx="9">
                  <c:v>2.5862068965517242</c:v>
                </c:pt>
                <c:pt idx="10">
                  <c:v>15.021459227467812</c:v>
                </c:pt>
                <c:pt idx="11">
                  <c:v>50.813008130081307</c:v>
                </c:pt>
                <c:pt idx="13">
                  <c:v>29.591836734693878</c:v>
                </c:pt>
                <c:pt idx="14">
                  <c:v>8.695652173913043</c:v>
                </c:pt>
              </c:numCache>
            </c:numRef>
          </c:yVal>
          <c:smooth val="0"/>
          <c:extLst>
            <c:ext xmlns:c16="http://schemas.microsoft.com/office/drawing/2014/chart" uri="{C3380CC4-5D6E-409C-BE32-E72D297353CC}">
              <c16:uniqueId val="{00000003-1050-4249-85CF-22D881C02E03}"/>
            </c:ext>
          </c:extLst>
        </c:ser>
        <c:dLbls>
          <c:showLegendKey val="0"/>
          <c:showVal val="0"/>
          <c:showCatName val="0"/>
          <c:showSerName val="0"/>
          <c:showPercent val="0"/>
          <c:showBubbleSize val="0"/>
        </c:dLbls>
        <c:axId val="351907263"/>
        <c:axId val="286544879"/>
      </c:scatterChart>
      <c:catAx>
        <c:axId val="234454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286549039"/>
        <c:crosses val="autoZero"/>
        <c:auto val="1"/>
        <c:lblAlgn val="ctr"/>
        <c:lblOffset val="100"/>
        <c:noMultiLvlLbl val="0"/>
      </c:catAx>
      <c:valAx>
        <c:axId val="2865490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34454239"/>
        <c:crosses val="autoZero"/>
        <c:crossBetween val="between"/>
      </c:valAx>
      <c:valAx>
        <c:axId val="286544879"/>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51907263"/>
        <c:crosses val="max"/>
        <c:crossBetween val="midCat"/>
      </c:valAx>
      <c:valAx>
        <c:axId val="351907263"/>
        <c:scaling>
          <c:orientation val="minMax"/>
        </c:scaling>
        <c:delete val="1"/>
        <c:axPos val="b"/>
        <c:numFmt formatCode="General" sourceLinked="1"/>
        <c:majorTickMark val="out"/>
        <c:minorTickMark val="none"/>
        <c:tickLblPos val="nextTo"/>
        <c:crossAx val="286544879"/>
        <c:crosses val="autoZero"/>
        <c:crossBetween val="midCat"/>
      </c:valAx>
      <c:spPr>
        <a:noFill/>
        <a:ln>
          <a:noFill/>
        </a:ln>
        <a:effectLst/>
      </c:spPr>
    </c:plotArea>
    <c:legend>
      <c:legendPos val="b"/>
      <c:legendEntry>
        <c:idx val="2"/>
        <c:delete val="1"/>
      </c:legendEntry>
      <c:layout>
        <c:manualLayout>
          <c:xMode val="edge"/>
          <c:yMode val="edge"/>
          <c:x val="0.40332974185726239"/>
          <c:y val="0.92796288579454422"/>
          <c:w val="0.22561090677378468"/>
          <c:h val="5.408482012657948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a:solidFill>
                  <a:schemeClr val="tx1"/>
                </a:solidFill>
              </a:rPr>
              <a:t>AAMC Salary Statistics</a:t>
            </a:r>
          </a:p>
          <a:p>
            <a:pPr>
              <a:defRPr sz="2000">
                <a:solidFill>
                  <a:schemeClr val="tx1"/>
                </a:solidFill>
              </a:defRPr>
            </a:pPr>
            <a:r>
              <a:rPr lang="en-US" sz="2000">
                <a:solidFill>
                  <a:schemeClr val="tx1"/>
                </a:solidFill>
              </a:rPr>
              <a:t>Median</a:t>
            </a:r>
            <a:r>
              <a:rPr lang="en-US" sz="2000" baseline="0">
                <a:solidFill>
                  <a:schemeClr val="tx1"/>
                </a:solidFill>
              </a:rPr>
              <a:t> Total Compensation for an Associate Professor</a:t>
            </a:r>
            <a:endParaRPr lang="en-US" sz="2000">
              <a:solidFill>
                <a:schemeClr val="tx1"/>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Pediatric </c:v>
                </c:pt>
              </c:strCache>
            </c:strRef>
          </c:tx>
          <c:spPr>
            <a:solidFill>
              <a:schemeClr val="accent1"/>
            </a:solidFill>
            <a:ln>
              <a:noFill/>
            </a:ln>
            <a:effectLst/>
          </c:spPr>
          <c:invertIfNegative val="0"/>
          <c:cat>
            <c:strRef>
              <c:f>Sheet1!$A$2:$A$17</c:f>
              <c:strCache>
                <c:ptCount val="16"/>
                <c:pt idx="0">
                  <c:v>Infectious Diseases</c:v>
                </c:pt>
                <c:pt idx="1">
                  <c:v>Adolescent Medicine</c:v>
                </c:pt>
                <c:pt idx="2">
                  <c:v>Endocrinology</c:v>
                </c:pt>
                <c:pt idx="3">
                  <c:v>Rheumatology</c:v>
                </c:pt>
                <c:pt idx="4">
                  <c:v>Genetics</c:v>
                </c:pt>
                <c:pt idx="5">
                  <c:v>General </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cat>
          <c:val>
            <c:numRef>
              <c:f>Sheet1!$B$2:$B$17</c:f>
              <c:numCache>
                <c:formatCode>General</c:formatCode>
                <c:ptCount val="16"/>
                <c:pt idx="0">
                  <c:v>182</c:v>
                </c:pt>
                <c:pt idx="1">
                  <c:v>186</c:v>
                </c:pt>
                <c:pt idx="2">
                  <c:v>190</c:v>
                </c:pt>
                <c:pt idx="3">
                  <c:v>193</c:v>
                </c:pt>
                <c:pt idx="4">
                  <c:v>193</c:v>
                </c:pt>
                <c:pt idx="5">
                  <c:v>195</c:v>
                </c:pt>
                <c:pt idx="6">
                  <c:v>204</c:v>
                </c:pt>
                <c:pt idx="7">
                  <c:v>210</c:v>
                </c:pt>
                <c:pt idx="8">
                  <c:v>218</c:v>
                </c:pt>
                <c:pt idx="9">
                  <c:v>232</c:v>
                </c:pt>
                <c:pt idx="10">
                  <c:v>233</c:v>
                </c:pt>
                <c:pt idx="11">
                  <c:v>246</c:v>
                </c:pt>
                <c:pt idx="12">
                  <c:v>286</c:v>
                </c:pt>
                <c:pt idx="13">
                  <c:v>294</c:v>
                </c:pt>
                <c:pt idx="14">
                  <c:v>299</c:v>
                </c:pt>
              </c:numCache>
            </c:numRef>
          </c:val>
          <c:extLst>
            <c:ext xmlns:c16="http://schemas.microsoft.com/office/drawing/2014/chart" uri="{C3380CC4-5D6E-409C-BE32-E72D297353CC}">
              <c16:uniqueId val="{00000000-1050-4249-85CF-22D881C02E03}"/>
            </c:ext>
          </c:extLst>
        </c:ser>
        <c:ser>
          <c:idx val="1"/>
          <c:order val="1"/>
          <c:tx>
            <c:strRef>
              <c:f>Sheet1!$C$1</c:f>
              <c:strCache>
                <c:ptCount val="1"/>
                <c:pt idx="0">
                  <c:v>Adult</c:v>
                </c:pt>
              </c:strCache>
            </c:strRef>
          </c:tx>
          <c:spPr>
            <a:solidFill>
              <a:schemeClr val="accent6"/>
            </a:solidFill>
            <a:ln>
              <a:noFill/>
            </a:ln>
            <a:effectLst/>
          </c:spPr>
          <c:invertIfNegative val="0"/>
          <c:cat>
            <c:strRef>
              <c:f>Sheet1!$A$2:$A$17</c:f>
              <c:strCache>
                <c:ptCount val="16"/>
                <c:pt idx="0">
                  <c:v>Infectious Diseases</c:v>
                </c:pt>
                <c:pt idx="1">
                  <c:v>Adolescent Medicine</c:v>
                </c:pt>
                <c:pt idx="2">
                  <c:v>Endocrinology</c:v>
                </c:pt>
                <c:pt idx="3">
                  <c:v>Rheumatology</c:v>
                </c:pt>
                <c:pt idx="4">
                  <c:v>Genetics</c:v>
                </c:pt>
                <c:pt idx="5">
                  <c:v>General </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cat>
          <c:val>
            <c:numRef>
              <c:f>Sheet1!$C$2:$C$17</c:f>
              <c:numCache>
                <c:formatCode>General</c:formatCode>
                <c:ptCount val="16"/>
                <c:pt idx="0">
                  <c:v>209</c:v>
                </c:pt>
                <c:pt idx="2">
                  <c:v>211</c:v>
                </c:pt>
                <c:pt idx="3">
                  <c:v>218</c:v>
                </c:pt>
                <c:pt idx="5">
                  <c:v>239</c:v>
                </c:pt>
                <c:pt idx="6">
                  <c:v>254</c:v>
                </c:pt>
                <c:pt idx="7">
                  <c:v>254</c:v>
                </c:pt>
                <c:pt idx="8">
                  <c:v>300</c:v>
                </c:pt>
                <c:pt idx="9">
                  <c:v>238</c:v>
                </c:pt>
                <c:pt idx="10">
                  <c:v>268</c:v>
                </c:pt>
                <c:pt idx="11">
                  <c:v>371</c:v>
                </c:pt>
                <c:pt idx="13">
                  <c:v>381</c:v>
                </c:pt>
                <c:pt idx="14">
                  <c:v>325</c:v>
                </c:pt>
                <c:pt idx="15">
                  <c:v>220</c:v>
                </c:pt>
              </c:numCache>
            </c:numRef>
          </c:val>
          <c:extLst>
            <c:ext xmlns:c16="http://schemas.microsoft.com/office/drawing/2014/chart" uri="{C3380CC4-5D6E-409C-BE32-E72D297353CC}">
              <c16:uniqueId val="{00000001-1050-4249-85CF-22D881C02E03}"/>
            </c:ext>
          </c:extLst>
        </c:ser>
        <c:dLbls>
          <c:showLegendKey val="0"/>
          <c:showVal val="0"/>
          <c:showCatName val="0"/>
          <c:showSerName val="0"/>
          <c:showPercent val="0"/>
          <c:showBubbleSize val="0"/>
        </c:dLbls>
        <c:gapWidth val="219"/>
        <c:overlap val="-27"/>
        <c:axId val="234454239"/>
        <c:axId val="286549039"/>
      </c:barChart>
      <c:scatterChart>
        <c:scatterStyle val="lineMarker"/>
        <c:varyColors val="0"/>
        <c:ser>
          <c:idx val="2"/>
          <c:order val="2"/>
          <c:tx>
            <c:strRef>
              <c:f>Sheet1!$D$1</c:f>
              <c:strCache>
                <c:ptCount val="1"/>
                <c:pt idx="0">
                  <c:v>Column1</c:v>
                </c:pt>
              </c:strCache>
            </c:strRef>
          </c:tx>
          <c:spPr>
            <a:ln w="25400" cap="rnd">
              <a:noFill/>
              <a:round/>
            </a:ln>
            <a:effectLst/>
          </c:spPr>
          <c:marker>
            <c:symbol val="diamond"/>
            <c:size val="9"/>
            <c:spPr>
              <a:solidFill>
                <a:srgbClr val="FF0000"/>
              </a:solidFill>
              <a:ln w="9525">
                <a:noFill/>
              </a:ln>
              <a:effectLst/>
            </c:spPr>
          </c:marker>
          <c:xVal>
            <c:strRef>
              <c:f>Sheet1!$A$2:$A$17</c:f>
              <c:strCache>
                <c:ptCount val="16"/>
                <c:pt idx="0">
                  <c:v>Infectious Diseases</c:v>
                </c:pt>
                <c:pt idx="1">
                  <c:v>Adolescent Medicine</c:v>
                </c:pt>
                <c:pt idx="2">
                  <c:v>Endocrinology</c:v>
                </c:pt>
                <c:pt idx="3">
                  <c:v>Rheumatology</c:v>
                </c:pt>
                <c:pt idx="4">
                  <c:v>Genetics</c:v>
                </c:pt>
                <c:pt idx="5">
                  <c:v>General </c:v>
                </c:pt>
                <c:pt idx="6">
                  <c:v>Nephrology</c:v>
                </c:pt>
                <c:pt idx="7">
                  <c:v>Hospital Medicine</c:v>
                </c:pt>
                <c:pt idx="8">
                  <c:v>Heme-Onc</c:v>
                </c:pt>
                <c:pt idx="9">
                  <c:v>Neurology</c:v>
                </c:pt>
                <c:pt idx="10">
                  <c:v>Pulmonary</c:v>
                </c:pt>
                <c:pt idx="11">
                  <c:v>Gastroenterology</c:v>
                </c:pt>
                <c:pt idx="12">
                  <c:v>Neonatology</c:v>
                </c:pt>
                <c:pt idx="13">
                  <c:v>Cardiology - Total</c:v>
                </c:pt>
                <c:pt idx="14">
                  <c:v>Critical Care Medicine</c:v>
                </c:pt>
                <c:pt idx="15">
                  <c:v>Geriatrics</c:v>
                </c:pt>
              </c:strCache>
            </c:strRef>
          </c:xVal>
          <c:yVal>
            <c:numRef>
              <c:f>Sheet1!$D$2:$D$17</c:f>
              <c:numCache>
                <c:formatCode>General</c:formatCode>
                <c:ptCount val="16"/>
                <c:pt idx="0">
                  <c:v>14.835164835164836</c:v>
                </c:pt>
                <c:pt idx="2">
                  <c:v>11.052631578947368</c:v>
                </c:pt>
                <c:pt idx="3">
                  <c:v>12.953367875647666</c:v>
                </c:pt>
                <c:pt idx="5">
                  <c:v>22.564102564102566</c:v>
                </c:pt>
                <c:pt idx="6">
                  <c:v>24.509803921568626</c:v>
                </c:pt>
                <c:pt idx="7">
                  <c:v>20.952380952380953</c:v>
                </c:pt>
                <c:pt idx="8">
                  <c:v>37.61467889908257</c:v>
                </c:pt>
                <c:pt idx="9">
                  <c:v>2.5862068965517242</c:v>
                </c:pt>
                <c:pt idx="10">
                  <c:v>15.021459227467812</c:v>
                </c:pt>
                <c:pt idx="11">
                  <c:v>50.813008130081307</c:v>
                </c:pt>
                <c:pt idx="13">
                  <c:v>29.591836734693878</c:v>
                </c:pt>
                <c:pt idx="14">
                  <c:v>8.695652173913043</c:v>
                </c:pt>
              </c:numCache>
            </c:numRef>
          </c:yVal>
          <c:smooth val="0"/>
          <c:extLst>
            <c:ext xmlns:c16="http://schemas.microsoft.com/office/drawing/2014/chart" uri="{C3380CC4-5D6E-409C-BE32-E72D297353CC}">
              <c16:uniqueId val="{00000003-1050-4249-85CF-22D881C02E03}"/>
            </c:ext>
          </c:extLst>
        </c:ser>
        <c:dLbls>
          <c:showLegendKey val="0"/>
          <c:showVal val="0"/>
          <c:showCatName val="0"/>
          <c:showSerName val="0"/>
          <c:showPercent val="0"/>
          <c:showBubbleSize val="0"/>
        </c:dLbls>
        <c:axId val="351907263"/>
        <c:axId val="286544879"/>
      </c:scatterChart>
      <c:catAx>
        <c:axId val="234454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286549039"/>
        <c:crosses val="autoZero"/>
        <c:auto val="1"/>
        <c:lblAlgn val="ctr"/>
        <c:lblOffset val="100"/>
        <c:noMultiLvlLbl val="0"/>
      </c:catAx>
      <c:valAx>
        <c:axId val="2865490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34454239"/>
        <c:crosses val="autoZero"/>
        <c:crossBetween val="between"/>
      </c:valAx>
      <c:valAx>
        <c:axId val="286544879"/>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FF0000"/>
                </a:solidFill>
                <a:latin typeface="+mn-lt"/>
                <a:ea typeface="+mn-ea"/>
                <a:cs typeface="+mn-cs"/>
              </a:defRPr>
            </a:pPr>
            <a:endParaRPr lang="en-US"/>
          </a:p>
        </c:txPr>
        <c:crossAx val="351907263"/>
        <c:crosses val="max"/>
        <c:crossBetween val="midCat"/>
      </c:valAx>
      <c:valAx>
        <c:axId val="351907263"/>
        <c:scaling>
          <c:orientation val="minMax"/>
        </c:scaling>
        <c:delete val="1"/>
        <c:axPos val="b"/>
        <c:numFmt formatCode="General" sourceLinked="1"/>
        <c:majorTickMark val="out"/>
        <c:minorTickMark val="none"/>
        <c:tickLblPos val="nextTo"/>
        <c:crossAx val="286544879"/>
        <c:crosses val="autoZero"/>
        <c:crossBetween val="midCat"/>
      </c:valAx>
      <c:spPr>
        <a:noFill/>
        <a:ln>
          <a:noFill/>
        </a:ln>
        <a:effectLst/>
      </c:spPr>
    </c:plotArea>
    <c:legend>
      <c:legendPos val="b"/>
      <c:legendEntry>
        <c:idx val="2"/>
        <c:delete val="1"/>
      </c:legendEntry>
      <c:layout>
        <c:manualLayout>
          <c:xMode val="edge"/>
          <c:yMode val="edge"/>
          <c:x val="0.40332974185726239"/>
          <c:y val="0.92796288579454422"/>
          <c:w val="0.22561090677378468"/>
          <c:h val="5.408482012657948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066187378751568"/>
          <c:y val="4.8253331314354934E-2"/>
          <c:w val="0.83299144128723035"/>
          <c:h val="0.76776171007470217"/>
        </c:manualLayout>
      </c:layout>
      <c:barChart>
        <c:barDir val="col"/>
        <c:grouping val="clustered"/>
        <c:varyColors val="0"/>
        <c:ser>
          <c:idx val="0"/>
          <c:order val="0"/>
          <c:tx>
            <c:strRef>
              <c:f>Sheet1!$B$1</c:f>
              <c:strCache>
                <c:ptCount val="1"/>
                <c:pt idx="0">
                  <c:v>Avg CHGME Resident</c:v>
                </c:pt>
              </c:strCache>
            </c:strRef>
          </c:tx>
          <c:invertIfNegative val="0"/>
          <c:cat>
            <c:numRef>
              <c:f>Sheet1!$A$2:$A$15</c:f>
              <c:numCache>
                <c:formatCode>General</c:formatCod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Sheet1!$B$2:$B$15</c:f>
              <c:numCache>
                <c:formatCode>"$"#,##0</c:formatCode>
                <c:ptCount val="14"/>
                <c:pt idx="0">
                  <c:v>71296.20111666403</c:v>
                </c:pt>
                <c:pt idx="1">
                  <c:v>59907.325343762946</c:v>
                </c:pt>
                <c:pt idx="2">
                  <c:v>58676.573590684653</c:v>
                </c:pt>
                <c:pt idx="3">
                  <c:v>55531.985899656007</c:v>
                </c:pt>
                <c:pt idx="4">
                  <c:v>58367.955895085121</c:v>
                </c:pt>
                <c:pt idx="5">
                  <c:v>56974.141008125254</c:v>
                </c:pt>
                <c:pt idx="6">
                  <c:v>63541.794463791826</c:v>
                </c:pt>
                <c:pt idx="7">
                  <c:v>64038.108067754598</c:v>
                </c:pt>
                <c:pt idx="8">
                  <c:v>64038.108067754598</c:v>
                </c:pt>
                <c:pt idx="9">
                  <c:v>64038.108067754598</c:v>
                </c:pt>
                <c:pt idx="10">
                  <c:v>64038.108067754598</c:v>
                </c:pt>
                <c:pt idx="11">
                  <c:v>64038.108067754598</c:v>
                </c:pt>
                <c:pt idx="12">
                  <c:v>64038.108067754598</c:v>
                </c:pt>
                <c:pt idx="13">
                  <c:v>64038.108067754598</c:v>
                </c:pt>
              </c:numCache>
            </c:numRef>
          </c:val>
          <c:extLst>
            <c:ext xmlns:c16="http://schemas.microsoft.com/office/drawing/2014/chart" uri="{C3380CC4-5D6E-409C-BE32-E72D297353CC}">
              <c16:uniqueId val="{00000000-9928-48CD-9955-FDBBAD91FC37}"/>
            </c:ext>
          </c:extLst>
        </c:ser>
        <c:ser>
          <c:idx val="1"/>
          <c:order val="1"/>
          <c:tx>
            <c:strRef>
              <c:f>Sheet1!$C$1</c:f>
              <c:strCache>
                <c:ptCount val="1"/>
                <c:pt idx="0">
                  <c:v>Avg Medicare Resident</c:v>
                </c:pt>
              </c:strCache>
            </c:strRef>
          </c:tx>
          <c:invertIfNegative val="0"/>
          <c:cat>
            <c:numRef>
              <c:f>Sheet1!$A$2:$A$15</c:f>
              <c:numCache>
                <c:formatCode>General</c:formatCod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numCache>
            </c:numRef>
          </c:cat>
          <c:val>
            <c:numRef>
              <c:f>Sheet1!$C$2:$C$15</c:f>
              <c:numCache>
                <c:formatCode>"$"#,##0</c:formatCode>
                <c:ptCount val="14"/>
                <c:pt idx="0">
                  <c:v>115711.372756792</c:v>
                </c:pt>
                <c:pt idx="1">
                  <c:v>116980.18228165949</c:v>
                </c:pt>
                <c:pt idx="2">
                  <c:v>119828.36535331441</c:v>
                </c:pt>
                <c:pt idx="3">
                  <c:v>121858.46306448849</c:v>
                </c:pt>
                <c:pt idx="4">
                  <c:v>122299.29329350532</c:v>
                </c:pt>
                <c:pt idx="5">
                  <c:v>127471.61368000292</c:v>
                </c:pt>
                <c:pt idx="6">
                  <c:v>130929.69649457943</c:v>
                </c:pt>
                <c:pt idx="7">
                  <c:v>130952.12965152707</c:v>
                </c:pt>
                <c:pt idx="8">
                  <c:v>133302.2301760104</c:v>
                </c:pt>
                <c:pt idx="9">
                  <c:v>137437.41341108439</c:v>
                </c:pt>
                <c:pt idx="10">
                  <c:v>142783.88316479788</c:v>
                </c:pt>
                <c:pt idx="11">
                  <c:v>148816.67240038709</c:v>
                </c:pt>
                <c:pt idx="12">
                  <c:v>154873.55327994298</c:v>
                </c:pt>
                <c:pt idx="13">
                  <c:v>161568.59496772563</c:v>
                </c:pt>
              </c:numCache>
            </c:numRef>
          </c:val>
          <c:extLst>
            <c:ext xmlns:c16="http://schemas.microsoft.com/office/drawing/2014/chart" uri="{C3380CC4-5D6E-409C-BE32-E72D297353CC}">
              <c16:uniqueId val="{00000001-9928-48CD-9955-FDBBAD91FC37}"/>
            </c:ext>
          </c:extLst>
        </c:ser>
        <c:dLbls>
          <c:showLegendKey val="0"/>
          <c:showVal val="0"/>
          <c:showCatName val="0"/>
          <c:showSerName val="0"/>
          <c:showPercent val="0"/>
          <c:showBubbleSize val="0"/>
        </c:dLbls>
        <c:gapWidth val="25"/>
        <c:axId val="218890240"/>
        <c:axId val="218891776"/>
      </c:barChart>
      <c:catAx>
        <c:axId val="218890240"/>
        <c:scaling>
          <c:orientation val="minMax"/>
        </c:scaling>
        <c:delete val="0"/>
        <c:axPos val="b"/>
        <c:numFmt formatCode="General" sourceLinked="1"/>
        <c:majorTickMark val="out"/>
        <c:minorTickMark val="none"/>
        <c:tickLblPos val="nextTo"/>
        <c:txPr>
          <a:bodyPr/>
          <a:lstStyle/>
          <a:p>
            <a:pPr>
              <a:defRPr sz="1000" baseline="0"/>
            </a:pPr>
            <a:endParaRPr lang="en-US"/>
          </a:p>
        </c:txPr>
        <c:crossAx val="218891776"/>
        <c:crosses val="autoZero"/>
        <c:auto val="1"/>
        <c:lblAlgn val="ctr"/>
        <c:lblOffset val="100"/>
        <c:tickMarkSkip val="1"/>
        <c:noMultiLvlLbl val="0"/>
      </c:catAx>
      <c:valAx>
        <c:axId val="218891776"/>
        <c:scaling>
          <c:orientation val="minMax"/>
          <c:max val="200000"/>
        </c:scaling>
        <c:delete val="0"/>
        <c:axPos val="l"/>
        <c:numFmt formatCode="&quot;$&quot;#,##0" sourceLinked="1"/>
        <c:majorTickMark val="out"/>
        <c:minorTickMark val="none"/>
        <c:tickLblPos val="nextTo"/>
        <c:txPr>
          <a:bodyPr/>
          <a:lstStyle/>
          <a:p>
            <a:pPr>
              <a:defRPr sz="1000" baseline="0"/>
            </a:pPr>
            <a:endParaRPr lang="en-US"/>
          </a:p>
        </c:txPr>
        <c:crossAx val="218890240"/>
        <c:crosses val="autoZero"/>
        <c:crossBetween val="between"/>
        <c:majorUnit val="50000"/>
        <c:dispUnits>
          <c:builtInUnit val="thousands"/>
          <c:dispUnitsLbl>
            <c:layout>
              <c:manualLayout>
                <c:xMode val="edge"/>
                <c:yMode val="edge"/>
                <c:x val="5.0131664384071607E-3"/>
                <c:y val="0.35658661417322834"/>
              </c:manualLayout>
            </c:layout>
            <c:txPr>
              <a:bodyPr/>
              <a:lstStyle/>
              <a:p>
                <a:pPr>
                  <a:defRPr sz="1000" b="0"/>
                </a:pPr>
                <a:endParaRPr lang="en-US"/>
              </a:p>
            </c:txPr>
          </c:dispUnitsLbl>
        </c:dispUnits>
      </c:valAx>
    </c:plotArea>
    <c:legend>
      <c:legendPos val="t"/>
      <c:layout>
        <c:manualLayout>
          <c:xMode val="edge"/>
          <c:yMode val="edge"/>
          <c:x val="0.25621848405312975"/>
          <c:y val="1.6434456282620885E-2"/>
          <c:w val="0.69715899148970006"/>
          <c:h val="0.10559634214726309"/>
        </c:manualLayout>
      </c:layout>
      <c:overlay val="0"/>
      <c:txPr>
        <a:bodyPr/>
        <a:lstStyle/>
        <a:p>
          <a:pPr>
            <a:defRPr sz="1000" baseline="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87679633373806E-2"/>
          <c:y val="4.2483480963218814E-2"/>
          <c:w val="0.87577370814686051"/>
          <c:h val="0.79826461667072002"/>
        </c:manualLayout>
      </c:layout>
      <c:barChart>
        <c:barDir val="col"/>
        <c:grouping val="stacked"/>
        <c:varyColors val="0"/>
        <c:ser>
          <c:idx val="0"/>
          <c:order val="0"/>
          <c:tx>
            <c:strRef>
              <c:f>Sheet1!$B$1</c:f>
              <c:strCache>
                <c:ptCount val="1"/>
                <c:pt idx="0">
                  <c:v>K-to-R01 Conversion (39%)</c:v>
                </c:pt>
              </c:strCache>
            </c:strRef>
          </c:tx>
          <c:spPr>
            <a:solidFill>
              <a:srgbClr val="7030A0"/>
            </a:solidFill>
            <a:ln>
              <a:noFill/>
            </a:ln>
            <a:effectLst/>
          </c:spPr>
          <c:invertIfNegative val="0"/>
          <c:cat>
            <c:strRef>
              <c:f>Sheet1!$A$2:$A$3</c:f>
              <c:strCache>
                <c:ptCount val="2"/>
                <c:pt idx="0">
                  <c:v>K Award Recipients (37%)</c:v>
                </c:pt>
                <c:pt idx="1">
                  <c:v>K-to-R Conversion</c:v>
                </c:pt>
              </c:strCache>
            </c:strRef>
          </c:cat>
          <c:val>
            <c:numRef>
              <c:f>Sheet1!$B$2:$B$3</c:f>
              <c:numCache>
                <c:formatCode>General</c:formatCode>
                <c:ptCount val="2"/>
                <c:pt idx="0">
                  <c:v>77</c:v>
                </c:pt>
                <c:pt idx="1">
                  <c:v>30</c:v>
                </c:pt>
              </c:numCache>
            </c:numRef>
          </c:val>
          <c:extLst>
            <c:ext xmlns:c16="http://schemas.microsoft.com/office/drawing/2014/chart" uri="{C3380CC4-5D6E-409C-BE32-E72D297353CC}">
              <c16:uniqueId val="{00000000-F198-F343-97DD-CC205A08203E}"/>
            </c:ext>
          </c:extLst>
        </c:ser>
        <c:ser>
          <c:idx val="1"/>
          <c:order val="1"/>
          <c:tx>
            <c:strRef>
              <c:f>Sheet1!$C$1</c:f>
              <c:strCache>
                <c:ptCount val="1"/>
                <c:pt idx="0">
                  <c:v>K-to-R (Total) Conversion (52%)</c:v>
                </c:pt>
              </c:strCache>
            </c:strRef>
          </c:tx>
          <c:spPr>
            <a:solidFill>
              <a:srgbClr val="00B5DD"/>
            </a:solidFill>
            <a:ln>
              <a:noFill/>
            </a:ln>
            <a:effectLst/>
          </c:spPr>
          <c:invertIfNegative val="0"/>
          <c:cat>
            <c:strRef>
              <c:f>Sheet1!$A$2:$A$3</c:f>
              <c:strCache>
                <c:ptCount val="2"/>
                <c:pt idx="0">
                  <c:v>K Award Recipients (37%)</c:v>
                </c:pt>
                <c:pt idx="1">
                  <c:v>K-to-R Conversion</c:v>
                </c:pt>
              </c:strCache>
            </c:strRef>
          </c:cat>
          <c:val>
            <c:numRef>
              <c:f>Sheet1!$C$2:$C$3</c:f>
              <c:numCache>
                <c:formatCode>General</c:formatCode>
                <c:ptCount val="2"/>
                <c:pt idx="1">
                  <c:v>10</c:v>
                </c:pt>
              </c:numCache>
            </c:numRef>
          </c:val>
          <c:extLst>
            <c:ext xmlns:c16="http://schemas.microsoft.com/office/drawing/2014/chart" uri="{C3380CC4-5D6E-409C-BE32-E72D297353CC}">
              <c16:uniqueId val="{00000001-F198-F343-97DD-CC205A08203E}"/>
            </c:ext>
          </c:extLst>
        </c:ser>
        <c:dLbls>
          <c:showLegendKey val="0"/>
          <c:showVal val="0"/>
          <c:showCatName val="0"/>
          <c:showSerName val="0"/>
          <c:showPercent val="0"/>
          <c:showBubbleSize val="0"/>
        </c:dLbls>
        <c:gapWidth val="150"/>
        <c:overlap val="100"/>
        <c:axId val="673027392"/>
        <c:axId val="673024440"/>
      </c:barChart>
      <c:catAx>
        <c:axId val="6730273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accent2"/>
                </a:solidFill>
                <a:latin typeface="+mn-lt"/>
                <a:ea typeface="+mn-ea"/>
                <a:cs typeface="+mn-cs"/>
              </a:defRPr>
            </a:pPr>
            <a:endParaRPr lang="en-US"/>
          </a:p>
        </c:txPr>
        <c:crossAx val="673024440"/>
        <c:crosses val="autoZero"/>
        <c:auto val="1"/>
        <c:lblAlgn val="ctr"/>
        <c:lblOffset val="100"/>
        <c:noMultiLvlLbl val="0"/>
      </c:catAx>
      <c:valAx>
        <c:axId val="673024440"/>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73027392"/>
        <c:crosses val="autoZero"/>
        <c:crossBetween val="between"/>
        <c:majorUnit val="20"/>
        <c:minorUnit val="5"/>
      </c:valAx>
      <c:spPr>
        <a:noFill/>
        <a:ln>
          <a:noFill/>
        </a:ln>
        <a:effectLst/>
      </c:spPr>
    </c:plotArea>
    <c:legend>
      <c:legendPos val="r"/>
      <c:layout>
        <c:manualLayout>
          <c:xMode val="edge"/>
          <c:yMode val="edge"/>
          <c:x val="0.4127648832542008"/>
          <c:y val="0.29569884159390608"/>
          <c:w val="0.5595876065644696"/>
          <c:h val="0.1001042419593554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accent2"/>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1" i="0" u="none" strike="noStrike" kern="1200" spc="0" baseline="0">
                <a:solidFill>
                  <a:schemeClr val="accent2"/>
                </a:solidFill>
                <a:latin typeface="+mn-lt"/>
                <a:ea typeface="+mn-ea"/>
                <a:cs typeface="+mn-cs"/>
              </a:defRPr>
            </a:pPr>
            <a:r>
              <a:rPr lang="en-US" sz="3600" b="1">
                <a:solidFill>
                  <a:schemeClr val="accent2"/>
                </a:solidFill>
              </a:rPr>
              <a:t>PSDP Return on Investment </a:t>
            </a:r>
            <a:r>
              <a:rPr lang="en-US" sz="3200" b="1">
                <a:solidFill>
                  <a:schemeClr val="accent2"/>
                </a:solidFill>
              </a:rPr>
              <a:t>FY 1987—2018</a:t>
            </a:r>
          </a:p>
        </c:rich>
      </c:tx>
      <c:overlay val="0"/>
      <c:spPr>
        <a:noFill/>
        <a:ln>
          <a:noFill/>
        </a:ln>
        <a:effectLst/>
      </c:spPr>
      <c:txPr>
        <a:bodyPr rot="0" spcFirstLastPara="1" vertOverflow="ellipsis" vert="horz" wrap="square" anchor="ctr" anchorCtr="1"/>
        <a:lstStyle/>
        <a:p>
          <a:pPr>
            <a:defRPr sz="3600" b="1" i="0" u="none" strike="noStrike" kern="1200" spc="0" baseline="0">
              <a:solidFill>
                <a:schemeClr val="accent2"/>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461860236220473"/>
          <c:y val="0.23702932843077457"/>
          <c:w val="0.71225639763779536"/>
          <c:h val="0.66588996887980012"/>
        </c:manualLayout>
      </c:layout>
      <c:bar3DChart>
        <c:barDir val="col"/>
        <c:grouping val="clustered"/>
        <c:varyColors val="0"/>
        <c:ser>
          <c:idx val="0"/>
          <c:order val="0"/>
          <c:tx>
            <c:strRef>
              <c:f>Sheet1!$B$1</c:f>
              <c:strCache>
                <c:ptCount val="1"/>
                <c:pt idx="0">
                  <c:v>PSDP Return on Investment FY 1987--2018</c:v>
                </c:pt>
              </c:strCache>
            </c:strRef>
          </c:tx>
          <c:spPr>
            <a:solidFill>
              <a:schemeClr val="accent1"/>
            </a:solidFill>
            <a:ln>
              <a:noFill/>
            </a:ln>
            <a:effectLst/>
            <a:sp3d/>
          </c:spPr>
          <c:invertIfNegative val="0"/>
          <c:dPt>
            <c:idx val="1"/>
            <c:invertIfNegative val="0"/>
            <c:bubble3D val="0"/>
            <c:spPr>
              <a:solidFill>
                <a:srgbClr val="7030A0"/>
              </a:solidFill>
              <a:ln>
                <a:noFill/>
              </a:ln>
              <a:effectLst/>
              <a:sp3d/>
            </c:spPr>
            <c:extLst>
              <c:ext xmlns:c16="http://schemas.microsoft.com/office/drawing/2014/chart" uri="{C3380CC4-5D6E-409C-BE32-E72D297353CC}">
                <c16:uniqueId val="{00000001-1570-0743-95B4-010BBD1CDF9B}"/>
              </c:ext>
            </c:extLst>
          </c:dPt>
          <c:dLbls>
            <c:dLbl>
              <c:idx val="0"/>
              <c:layout>
                <c:manualLayout>
                  <c:x val="2.8125000000000001E-2"/>
                  <c:y val="-5.1562496828094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570-0743-95B4-010BBD1CDF9B}"/>
                </c:ext>
              </c:extLst>
            </c:dLbl>
            <c:dLbl>
              <c:idx val="1"/>
              <c:layout>
                <c:manualLayout>
                  <c:x val="2.8125000000000001E-2"/>
                  <c:y val="-3.98437475489820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570-0743-95B4-010BBD1CDF9B}"/>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NIH Program Funding (total costs)</c:v>
                </c:pt>
                <c:pt idx="1">
                  <c:v>Total PSDP Alumni NIH Awards</c:v>
                </c:pt>
              </c:strCache>
            </c:strRef>
          </c:cat>
          <c:val>
            <c:numRef>
              <c:f>Sheet1!$B$2:$B$3</c:f>
              <c:numCache>
                <c:formatCode>"$"#,##0</c:formatCode>
                <c:ptCount val="2"/>
                <c:pt idx="0">
                  <c:v>41504765</c:v>
                </c:pt>
                <c:pt idx="1">
                  <c:v>586366046</c:v>
                </c:pt>
              </c:numCache>
            </c:numRef>
          </c:val>
          <c:extLst>
            <c:ext xmlns:c16="http://schemas.microsoft.com/office/drawing/2014/chart" uri="{C3380CC4-5D6E-409C-BE32-E72D297353CC}">
              <c16:uniqueId val="{00000003-1570-0743-95B4-010BBD1CDF9B}"/>
            </c:ext>
          </c:extLst>
        </c:ser>
        <c:dLbls>
          <c:showLegendKey val="0"/>
          <c:showVal val="1"/>
          <c:showCatName val="0"/>
          <c:showSerName val="0"/>
          <c:showPercent val="0"/>
          <c:showBubbleSize val="0"/>
        </c:dLbls>
        <c:gapWidth val="150"/>
        <c:shape val="box"/>
        <c:axId val="580476856"/>
        <c:axId val="580477184"/>
        <c:axId val="0"/>
      </c:bar3DChart>
      <c:catAx>
        <c:axId val="580476856"/>
        <c:scaling>
          <c:orientation val="minMax"/>
        </c:scaling>
        <c:delete val="1"/>
        <c:axPos val="b"/>
        <c:numFmt formatCode="General" sourceLinked="1"/>
        <c:majorTickMark val="none"/>
        <c:minorTickMark val="none"/>
        <c:tickLblPos val="nextTo"/>
        <c:crossAx val="580477184"/>
        <c:crosses val="autoZero"/>
        <c:auto val="1"/>
        <c:lblAlgn val="ctr"/>
        <c:lblOffset val="100"/>
        <c:noMultiLvlLbl val="0"/>
      </c:catAx>
      <c:valAx>
        <c:axId val="58047718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accent2"/>
                </a:solidFill>
                <a:latin typeface="+mn-lt"/>
                <a:ea typeface="+mn-ea"/>
                <a:cs typeface="+mn-cs"/>
              </a:defRPr>
            </a:pPr>
            <a:endParaRPr lang="en-US"/>
          </a:p>
        </c:txPr>
        <c:crossAx val="580476856"/>
        <c:crosses val="autoZero"/>
        <c:crossBetween val="between"/>
      </c:valAx>
      <c:spPr>
        <a:noFill/>
        <a:ln>
          <a:noFill/>
        </a:ln>
        <a:effectLst/>
      </c:spPr>
    </c:plotArea>
    <c:legend>
      <c:legendPos val="b"/>
      <c:layout>
        <c:manualLayout>
          <c:xMode val="edge"/>
          <c:yMode val="edge"/>
          <c:x val="8.8505167322834644E-2"/>
          <c:y val="0.94964776392422712"/>
          <c:w val="0.82298954232283461"/>
          <c:h val="5.035223607577288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accent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Total </a:t>
            </a:r>
            <a:r>
              <a:rPr lang="en-US" sz="2400"/>
              <a:t>Enrollment</a:t>
            </a:r>
            <a:endParaRPr lang="en-US"/>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Total Enrollment</c:v>
                </c:pt>
              </c:strCache>
            </c:strRef>
          </c:tx>
          <c:spPr>
            <a:ln w="28575" cap="rnd">
              <a:solidFill>
                <a:schemeClr val="accent1"/>
              </a:solidFill>
              <a:round/>
            </a:ln>
            <a:effectLst/>
          </c:spPr>
          <c:marker>
            <c:symbol val="circle"/>
            <c:size val="3"/>
            <c:spPr>
              <a:solidFill>
                <a:schemeClr val="accent2"/>
              </a:solidFill>
              <a:ln w="73025">
                <a:solidFill>
                  <a:schemeClr val="accent2"/>
                </a:solidFill>
              </a:ln>
              <a:effectLst/>
            </c:spPr>
          </c:marker>
          <c:cat>
            <c:numRef>
              <c:f>Sheet1!$A$2:$A$21</c:f>
              <c:numCache>
                <c:formatCode>General</c:formatCode>
                <c:ptCount val="20"/>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formatCode="d\-mmm">
                  <c:v>2014</c:v>
                </c:pt>
                <c:pt idx="16">
                  <c:v>2015</c:v>
                </c:pt>
                <c:pt idx="17">
                  <c:v>2016</c:v>
                </c:pt>
                <c:pt idx="18">
                  <c:v>2017</c:v>
                </c:pt>
                <c:pt idx="19">
                  <c:v>2018</c:v>
                </c:pt>
              </c:numCache>
            </c:numRef>
          </c:cat>
          <c:val>
            <c:numRef>
              <c:f>Sheet1!$B$2:$B$21</c:f>
              <c:numCache>
                <c:formatCode>#,##0</c:formatCode>
                <c:ptCount val="20"/>
                <c:pt idx="0">
                  <c:v>10388</c:v>
                </c:pt>
                <c:pt idx="1">
                  <c:v>10817</c:v>
                </c:pt>
                <c:pt idx="2">
                  <c:v>11101</c:v>
                </c:pt>
                <c:pt idx="3">
                  <c:v>11432</c:v>
                </c:pt>
                <c:pt idx="4">
                  <c:v>11857</c:v>
                </c:pt>
                <c:pt idx="5">
                  <c:v>12525</c:v>
                </c:pt>
                <c:pt idx="6">
                  <c:v>13406</c:v>
                </c:pt>
                <c:pt idx="7">
                  <c:v>14409</c:v>
                </c:pt>
                <c:pt idx="8">
                  <c:v>15634</c:v>
                </c:pt>
                <c:pt idx="9">
                  <c:v>16893</c:v>
                </c:pt>
                <c:pt idx="10">
                  <c:v>18143</c:v>
                </c:pt>
                <c:pt idx="11">
                  <c:v>19427</c:v>
                </c:pt>
                <c:pt idx="12">
                  <c:v>20663</c:v>
                </c:pt>
                <c:pt idx="13">
                  <c:v>21741</c:v>
                </c:pt>
                <c:pt idx="14">
                  <c:v>23071</c:v>
                </c:pt>
                <c:pt idx="15">
                  <c:v>24564</c:v>
                </c:pt>
                <c:pt idx="16">
                  <c:v>25876</c:v>
                </c:pt>
                <c:pt idx="17">
                  <c:v>27485</c:v>
                </c:pt>
                <c:pt idx="18">
                  <c:v>28981</c:v>
                </c:pt>
                <c:pt idx="19">
                  <c:v>30367</c:v>
                </c:pt>
              </c:numCache>
            </c:numRef>
          </c:val>
          <c:smooth val="0"/>
          <c:extLst>
            <c:ext xmlns:c16="http://schemas.microsoft.com/office/drawing/2014/chart" uri="{C3380CC4-5D6E-409C-BE32-E72D297353CC}">
              <c16:uniqueId val="{00000000-A7EF-44DC-B8C1-3D8D3CCCA6C5}"/>
            </c:ext>
          </c:extLst>
        </c:ser>
        <c:dLbls>
          <c:showLegendKey val="0"/>
          <c:showVal val="0"/>
          <c:showCatName val="0"/>
          <c:showSerName val="0"/>
          <c:showPercent val="0"/>
          <c:showBubbleSize val="0"/>
        </c:dLbls>
        <c:marker val="1"/>
        <c:smooth val="0"/>
        <c:axId val="541436968"/>
        <c:axId val="541433032"/>
      </c:lineChart>
      <c:catAx>
        <c:axId val="541436968"/>
        <c:scaling>
          <c:orientation val="minMax"/>
        </c:scaling>
        <c:delete val="0"/>
        <c:axPos val="b"/>
        <c:numFmt formatCode="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41433032"/>
        <c:crosses val="autoZero"/>
        <c:auto val="1"/>
        <c:lblAlgn val="ctr"/>
        <c:lblOffset val="100"/>
        <c:noMultiLvlLbl val="0"/>
      </c:catAx>
      <c:valAx>
        <c:axId val="5414330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541436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US" sz="3200"/>
              <a:t>Approximate Percentage</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82-4FE0-9765-8909CB115F2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0282-4FE0-9765-8909CB115F22}"/>
              </c:ext>
            </c:extLst>
          </c:dPt>
          <c:cat>
            <c:strRef>
              <c:f>Sheet1!$A$2:$A$3</c:f>
              <c:strCache>
                <c:ptCount val="2"/>
                <c:pt idx="0">
                  <c:v>Allopathic</c:v>
                </c:pt>
                <c:pt idx="1">
                  <c:v>Osteopathic</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0-0282-4FE0-9765-8909CB115F22}"/>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984412682110388"/>
          <c:y val="0.44414568576378122"/>
          <c:w val="0.18199351439765682"/>
          <c:h val="0.20431692504696258"/>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MD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5.2066898721956113E-3"/>
                  <c:y val="-6.12914924099208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14B-4985-BD2F-893FFEA67132}"/>
                </c:ext>
              </c:extLst>
            </c:dLbl>
            <c:dLbl>
              <c:idx val="1"/>
              <c:layout>
                <c:manualLayout>
                  <c:x val="-1.7355632907318597E-3"/>
                  <c:y val="-5.25355649227892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14B-4985-BD2F-893FFEA67132}"/>
                </c:ext>
              </c:extLst>
            </c:dLbl>
            <c:dLbl>
              <c:idx val="2"/>
              <c:layout>
                <c:manualLayout>
                  <c:x val="2.1694541134148308E-2"/>
                  <c:y val="-5.1076243674934005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5907227445842569E-2"/>
                      <c:h val="4.8478651853751643E-2"/>
                    </c:manualLayout>
                  </c15:layout>
                </c:ext>
                <c:ext xmlns:c16="http://schemas.microsoft.com/office/drawing/2014/chart" uri="{C3380CC4-5D6E-409C-BE32-E72D297353CC}">
                  <c16:uniqueId val="{0000000B-314B-4985-BD2F-893FFEA67132}"/>
                </c:ext>
              </c:extLst>
            </c:dLbl>
            <c:dLbl>
              <c:idx val="3"/>
              <c:layout>
                <c:manualLayout>
                  <c:x val="3.4711265814637193E-3"/>
                  <c:y val="-5.5454207418499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14B-4985-BD2F-893FFEA67132}"/>
                </c:ext>
              </c:extLst>
            </c:dLbl>
            <c:dLbl>
              <c:idx val="4"/>
              <c:layout>
                <c:manualLayout>
                  <c:x val="-1.2727317104980376E-16"/>
                  <c:y val="-6.4210134905631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14B-4985-BD2F-893FFEA67132}"/>
                </c:ext>
              </c:extLst>
            </c:dLbl>
            <c:dLbl>
              <c:idx val="5"/>
              <c:layout>
                <c:manualLayout>
                  <c:x val="-3.4711265814637193E-3"/>
                  <c:y val="-6.12914924099208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14B-4985-BD2F-893FFEA67132}"/>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2015</c:v>
                </c:pt>
                <c:pt idx="1">
                  <c:v>2016</c:v>
                </c:pt>
                <c:pt idx="2">
                  <c:v>2017</c:v>
                </c:pt>
                <c:pt idx="3">
                  <c:v>2018</c:v>
                </c:pt>
                <c:pt idx="4">
                  <c:v>2019</c:v>
                </c:pt>
                <c:pt idx="5">
                  <c:v>2020</c:v>
                </c:pt>
              </c:numCache>
            </c:numRef>
          </c:cat>
          <c:val>
            <c:numRef>
              <c:f>Sheet1!$B$2:$B$7</c:f>
              <c:numCache>
                <c:formatCode>General</c:formatCode>
                <c:ptCount val="6"/>
                <c:pt idx="0">
                  <c:v>1921</c:v>
                </c:pt>
                <c:pt idx="1">
                  <c:v>1870</c:v>
                </c:pt>
                <c:pt idx="2">
                  <c:v>1873</c:v>
                </c:pt>
                <c:pt idx="3">
                  <c:v>1775</c:v>
                </c:pt>
                <c:pt idx="4">
                  <c:v>1749</c:v>
                </c:pt>
                <c:pt idx="5">
                  <c:v>1762</c:v>
                </c:pt>
              </c:numCache>
            </c:numRef>
          </c:val>
          <c:smooth val="0"/>
          <c:extLst>
            <c:ext xmlns:c16="http://schemas.microsoft.com/office/drawing/2014/chart" uri="{C3380CC4-5D6E-409C-BE32-E72D297353CC}">
              <c16:uniqueId val="{00000000-314B-4985-BD2F-893FFEA67132}"/>
            </c:ext>
          </c:extLst>
        </c:ser>
        <c:ser>
          <c:idx val="1"/>
          <c:order val="1"/>
          <c:tx>
            <c:strRef>
              <c:f>Sheet1!$C$1</c:f>
              <c:strCache>
                <c:ptCount val="1"/>
                <c:pt idx="0">
                  <c:v>DO</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0"/>
                  <c:y val="3.5023709948526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14B-4985-BD2F-893FFEA67132}"/>
                </c:ext>
              </c:extLst>
            </c:dLbl>
            <c:dLbl>
              <c:idx val="1"/>
              <c:layout>
                <c:manualLayout>
                  <c:x val="0"/>
                  <c:y val="3.79423524442365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14B-4985-BD2F-893FFEA67132}"/>
                </c:ext>
              </c:extLst>
            </c:dLbl>
            <c:dLbl>
              <c:idx val="2"/>
              <c:layout>
                <c:manualLayout>
                  <c:x val="-1.7355632907317961E-3"/>
                  <c:y val="2.91864249571051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14B-4985-BD2F-893FFEA67132}"/>
                </c:ext>
              </c:extLst>
            </c:dLbl>
            <c:dLbl>
              <c:idx val="3"/>
              <c:layout>
                <c:manualLayout>
                  <c:x val="0"/>
                  <c:y val="2.3349139965684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14B-4985-BD2F-893FFEA67132}"/>
                </c:ext>
              </c:extLst>
            </c:dLbl>
            <c:dLbl>
              <c:idx val="4"/>
              <c:layout>
                <c:manualLayout>
                  <c:x val="-1.2727317104980376E-16"/>
                  <c:y val="3.79423524442366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14B-4985-BD2F-893FFEA67132}"/>
                </c:ext>
              </c:extLst>
            </c:dLbl>
            <c:dLbl>
              <c:idx val="5"/>
              <c:layout>
                <c:manualLayout>
                  <c:x val="-3.4711265814637196E-2"/>
                  <c:y val="6.12914924099208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14B-4985-BD2F-893FFEA67132}"/>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2015</c:v>
                </c:pt>
                <c:pt idx="1">
                  <c:v>2016</c:v>
                </c:pt>
                <c:pt idx="2">
                  <c:v>2017</c:v>
                </c:pt>
                <c:pt idx="3">
                  <c:v>2018</c:v>
                </c:pt>
                <c:pt idx="4">
                  <c:v>2019</c:v>
                </c:pt>
                <c:pt idx="5">
                  <c:v>2020</c:v>
                </c:pt>
              </c:numCache>
            </c:numRef>
          </c:cat>
          <c:val>
            <c:numRef>
              <c:f>Sheet1!$C$2:$C$7</c:f>
              <c:numCache>
                <c:formatCode>General</c:formatCode>
                <c:ptCount val="6"/>
                <c:pt idx="0">
                  <c:v>303</c:v>
                </c:pt>
                <c:pt idx="1">
                  <c:v>353</c:v>
                </c:pt>
                <c:pt idx="2">
                  <c:v>361</c:v>
                </c:pt>
                <c:pt idx="3">
                  <c:v>403</c:v>
                </c:pt>
                <c:pt idx="4">
                  <c:v>502</c:v>
                </c:pt>
                <c:pt idx="5">
                  <c:v>488</c:v>
                </c:pt>
              </c:numCache>
            </c:numRef>
          </c:val>
          <c:smooth val="0"/>
          <c:extLst>
            <c:ext xmlns:c16="http://schemas.microsoft.com/office/drawing/2014/chart" uri="{C3380CC4-5D6E-409C-BE32-E72D297353CC}">
              <c16:uniqueId val="{00000001-314B-4985-BD2F-893FFEA67132}"/>
            </c:ext>
          </c:extLst>
        </c:ser>
        <c:dLbls>
          <c:showLegendKey val="0"/>
          <c:showVal val="0"/>
          <c:showCatName val="0"/>
          <c:showSerName val="0"/>
          <c:showPercent val="0"/>
          <c:showBubbleSize val="0"/>
        </c:dLbls>
        <c:marker val="1"/>
        <c:smooth val="0"/>
        <c:axId val="556152936"/>
        <c:axId val="556153264"/>
      </c:lineChart>
      <c:catAx>
        <c:axId val="556152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56153264"/>
        <c:crosses val="autoZero"/>
        <c:auto val="1"/>
        <c:lblAlgn val="ctr"/>
        <c:lblOffset val="100"/>
        <c:noMultiLvlLbl val="0"/>
      </c:catAx>
      <c:valAx>
        <c:axId val="5561532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56152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29287840085268"/>
          <c:y val="7.3796237644634152E-2"/>
          <c:w val="0.61994330030661582"/>
          <c:h val="0.91320753944660649"/>
        </c:manualLayout>
      </c:layout>
      <c:pieChart>
        <c:varyColors val="1"/>
        <c:ser>
          <c:idx val="0"/>
          <c:order val="0"/>
          <c:tx>
            <c:strRef>
              <c:f>Sheet1!$B$1</c:f>
              <c:strCache>
                <c:ptCount val="1"/>
                <c:pt idx="0">
                  <c:v>Column1</c:v>
                </c:pt>
              </c:strCache>
            </c:strRef>
          </c:tx>
          <c:explosion val="214"/>
          <c:dPt>
            <c:idx val="0"/>
            <c:bubble3D val="0"/>
            <c:explosion val="0"/>
            <c:spPr>
              <a:solidFill>
                <a:schemeClr val="accent1"/>
              </a:solidFill>
              <a:ln w="19050">
                <a:solidFill>
                  <a:schemeClr val="lt1"/>
                </a:solidFill>
              </a:ln>
              <a:effectLst/>
            </c:spPr>
            <c:extLst>
              <c:ext xmlns:c16="http://schemas.microsoft.com/office/drawing/2014/chart" uri="{C3380CC4-5D6E-409C-BE32-E72D297353CC}">
                <c16:uniqueId val="{00000002-1177-4A0D-8427-86473C7115BA}"/>
              </c:ext>
            </c:extLst>
          </c:dPt>
          <c:dPt>
            <c:idx val="1"/>
            <c:bubble3D val="0"/>
            <c:explosion val="0"/>
            <c:spPr>
              <a:solidFill>
                <a:schemeClr val="accent2"/>
              </a:solidFill>
              <a:ln w="19050">
                <a:solidFill>
                  <a:schemeClr val="lt1"/>
                </a:solidFill>
              </a:ln>
              <a:effectLst/>
            </c:spPr>
            <c:extLst>
              <c:ext xmlns:c16="http://schemas.microsoft.com/office/drawing/2014/chart" uri="{C3380CC4-5D6E-409C-BE32-E72D297353CC}">
                <c16:uniqueId val="{00000001-1177-4A0D-8427-86473C7115B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MD</c:v>
                </c:pt>
                <c:pt idx="1">
                  <c:v>DO</c:v>
                </c:pt>
              </c:strCache>
            </c:strRef>
          </c:cat>
          <c:val>
            <c:numRef>
              <c:f>Sheet1!$B$2:$B$3</c:f>
              <c:numCache>
                <c:formatCode>General</c:formatCode>
                <c:ptCount val="2"/>
                <c:pt idx="0">
                  <c:v>1762</c:v>
                </c:pt>
                <c:pt idx="1">
                  <c:v>488</c:v>
                </c:pt>
              </c:numCache>
            </c:numRef>
          </c:val>
          <c:extLst>
            <c:ext xmlns:c16="http://schemas.microsoft.com/office/drawing/2014/chart" uri="{C3380CC4-5D6E-409C-BE32-E72D297353CC}">
              <c16:uniqueId val="{00000000-1177-4A0D-8427-86473C7115B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46345999045200253"/>
          <c:y val="0.70357621261411363"/>
          <c:w val="0.20813778282351988"/>
          <c:h val="7.8421255680730897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DO General Pediatric Certificates</c:v>
                </c:pt>
              </c:strCache>
            </c:strRef>
          </c:tx>
          <c:spPr>
            <a:solidFill>
              <a:schemeClr val="accent1"/>
            </a:solidFill>
            <a:ln>
              <a:noFill/>
            </a:ln>
            <a:effectLst/>
          </c:spPr>
          <c:invertIfNegative val="0"/>
          <c:cat>
            <c:numRef>
              <c:f>Sheet1!$A$2:$A$4</c:f>
              <c:numCache>
                <c:formatCode>General</c:formatCode>
                <c:ptCount val="3"/>
                <c:pt idx="0">
                  <c:v>2010</c:v>
                </c:pt>
                <c:pt idx="1">
                  <c:v>2014</c:v>
                </c:pt>
                <c:pt idx="2">
                  <c:v>2019</c:v>
                </c:pt>
              </c:numCache>
            </c:numRef>
          </c:cat>
          <c:val>
            <c:numRef>
              <c:f>Sheet1!$B$2:$B$4</c:f>
              <c:numCache>
                <c:formatCode>General</c:formatCode>
                <c:ptCount val="3"/>
                <c:pt idx="0">
                  <c:v>5.5</c:v>
                </c:pt>
                <c:pt idx="1">
                  <c:v>9.9</c:v>
                </c:pt>
                <c:pt idx="2">
                  <c:v>13</c:v>
                </c:pt>
              </c:numCache>
            </c:numRef>
          </c:val>
          <c:extLst>
            <c:ext xmlns:c16="http://schemas.microsoft.com/office/drawing/2014/chart" uri="{C3380CC4-5D6E-409C-BE32-E72D297353CC}">
              <c16:uniqueId val="{00000000-A280-4968-AAB3-9E894C0F78B5}"/>
            </c:ext>
          </c:extLst>
        </c:ser>
        <c:dLbls>
          <c:showLegendKey val="0"/>
          <c:showVal val="0"/>
          <c:showCatName val="0"/>
          <c:showSerName val="0"/>
          <c:showPercent val="0"/>
          <c:showBubbleSize val="0"/>
        </c:dLbls>
        <c:gapWidth val="219"/>
        <c:overlap val="-27"/>
        <c:axId val="625436592"/>
        <c:axId val="625437576"/>
      </c:barChart>
      <c:catAx>
        <c:axId val="625436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25437576"/>
        <c:crosses val="autoZero"/>
        <c:auto val="1"/>
        <c:lblAlgn val="ctr"/>
        <c:lblOffset val="100"/>
        <c:noMultiLvlLbl val="0"/>
      </c:catAx>
      <c:valAx>
        <c:axId val="625437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254365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DO Subspeciality Certificates</c:v>
                </c:pt>
              </c:strCache>
            </c:strRef>
          </c:tx>
          <c:spPr>
            <a:solidFill>
              <a:schemeClr val="accent1"/>
            </a:solidFill>
            <a:ln>
              <a:noFill/>
            </a:ln>
            <a:effectLst/>
          </c:spPr>
          <c:invertIfNegative val="0"/>
          <c:cat>
            <c:numRef>
              <c:f>Sheet1!$A$2:$A$4</c:f>
              <c:numCache>
                <c:formatCode>General</c:formatCode>
                <c:ptCount val="3"/>
                <c:pt idx="0">
                  <c:v>2010</c:v>
                </c:pt>
                <c:pt idx="1">
                  <c:v>2014</c:v>
                </c:pt>
                <c:pt idx="2">
                  <c:v>2019</c:v>
                </c:pt>
              </c:numCache>
            </c:numRef>
          </c:cat>
          <c:val>
            <c:numRef>
              <c:f>Sheet1!$B$2:$B$4</c:f>
              <c:numCache>
                <c:formatCode>General</c:formatCode>
                <c:ptCount val="3"/>
                <c:pt idx="0">
                  <c:v>4.7</c:v>
                </c:pt>
                <c:pt idx="1">
                  <c:v>6.3</c:v>
                </c:pt>
                <c:pt idx="2">
                  <c:v>8.1999999999999993</c:v>
                </c:pt>
              </c:numCache>
            </c:numRef>
          </c:val>
          <c:extLst>
            <c:ext xmlns:c16="http://schemas.microsoft.com/office/drawing/2014/chart" uri="{C3380CC4-5D6E-409C-BE32-E72D297353CC}">
              <c16:uniqueId val="{00000000-89F7-498A-8E02-E3DC85689C7B}"/>
            </c:ext>
          </c:extLst>
        </c:ser>
        <c:dLbls>
          <c:showLegendKey val="0"/>
          <c:showVal val="0"/>
          <c:showCatName val="0"/>
          <c:showSerName val="0"/>
          <c:showPercent val="0"/>
          <c:showBubbleSize val="0"/>
        </c:dLbls>
        <c:gapWidth val="219"/>
        <c:overlap val="-27"/>
        <c:axId val="556104904"/>
        <c:axId val="556105232"/>
      </c:barChart>
      <c:catAx>
        <c:axId val="55610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6105232"/>
        <c:crosses val="autoZero"/>
        <c:auto val="1"/>
        <c:lblAlgn val="ctr"/>
        <c:lblOffset val="100"/>
        <c:noMultiLvlLbl val="0"/>
      </c:catAx>
      <c:valAx>
        <c:axId val="556105232"/>
        <c:scaling>
          <c:orientation val="minMax"/>
          <c:max val="14"/>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6104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0-10-14T14:08:29.419" idx="4">
    <p:pos x="2799" y="1888"/>
    <p:text>So, we may want to sub bullet this or just list Davis as leading physician scientists to recognize efforts from Burns, Clapp and others.</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0-14T13:48:00.415" idx="2">
    <p:pos x="4862" y="1882"/>
    <p:text>Data on Physicians Assistants is fairly well known and the NCCPA board is going to share more detailed data on PAs in subspecialties, beyond what is even shared below on later slides.  Last I heard, NCCPA is in the process of getting that data for us via my request on behalf of the Network.
However, this is a relatively small footprint when compared with NPs.
Feel free to edit further...</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3" dt="2020-10-19T06:18:12.427" idx="2">
    <p:pos x="10" y="10"/>
    <p:text>Wasn't sure how familiar the audience is with the PSPD program, I thought an overview slide might be useful
</p:text>
    <p:extLst>
      <p:ext uri="{C676402C-5697-4E1C-873F-D02D1690AC5C}">
        <p15:threadingInfo xmlns:p15="http://schemas.microsoft.com/office/powerpoint/2012/main" timeZoneBias="4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0-07-20T12:40:30.060" idx="1">
    <p:pos x="6563" y="1024"/>
    <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084A66-196B-41B8-BA2F-D64C45032AAE}" type="doc">
      <dgm:prSet loTypeId="urn:microsoft.com/office/officeart/2005/8/layout/pyramid1" loCatId="pyramid" qsTypeId="urn:microsoft.com/office/officeart/2005/8/quickstyle/simple1" qsCatId="simple" csTypeId="urn:microsoft.com/office/officeart/2005/8/colors/accent1_2" csCatId="accent1" phldr="1"/>
      <dgm:spPr/>
    </dgm:pt>
    <dgm:pt modelId="{DB471D3E-93BD-4AC3-AAEF-E31001CF5D8B}">
      <dgm:prSet phldrT="[Text]" custT="1"/>
      <dgm:spPr/>
      <dgm:t>
        <a:bodyPr/>
        <a:lstStyle/>
        <a:p>
          <a:r>
            <a:rPr lang="en-US" sz="1800" b="1"/>
            <a:t>Fellowship Pediatric Subspecialty </a:t>
          </a:r>
        </a:p>
      </dgm:t>
    </dgm:pt>
    <dgm:pt modelId="{7A9C5727-BD35-42A9-9A4B-05D04BE56D1E}" type="parTrans" cxnId="{3722733E-63F8-4C4B-BD3D-1BA994AAAC0E}">
      <dgm:prSet/>
      <dgm:spPr/>
      <dgm:t>
        <a:bodyPr/>
        <a:lstStyle/>
        <a:p>
          <a:endParaRPr lang="en-US"/>
        </a:p>
      </dgm:t>
    </dgm:pt>
    <dgm:pt modelId="{2471B6FF-6613-42C3-9AE3-21F6A6CB1755}" type="sibTrans" cxnId="{3722733E-63F8-4C4B-BD3D-1BA994AAAC0E}">
      <dgm:prSet/>
      <dgm:spPr/>
      <dgm:t>
        <a:bodyPr/>
        <a:lstStyle/>
        <a:p>
          <a:endParaRPr lang="en-US"/>
        </a:p>
      </dgm:t>
    </dgm:pt>
    <dgm:pt modelId="{1B63DDF2-4845-4F02-9210-2B244CEADF7B}">
      <dgm:prSet phldrT="[Text]" custT="1"/>
      <dgm:spPr/>
      <dgm:t>
        <a:bodyPr/>
        <a:lstStyle/>
        <a:p>
          <a:r>
            <a:rPr lang="en-US" sz="1800" b="1"/>
            <a:t>Residency</a:t>
          </a:r>
          <a:br>
            <a:rPr lang="en-US" sz="1800" b="1"/>
          </a:br>
          <a:r>
            <a:rPr lang="en-US" sz="1800" b="1"/>
            <a:t>in Pediatrics</a:t>
          </a:r>
        </a:p>
      </dgm:t>
    </dgm:pt>
    <dgm:pt modelId="{05271518-9D6B-4978-89AD-15BA37A0C6E0}" type="parTrans" cxnId="{83F70AAA-6250-44AA-998E-AE3B2D810B0A}">
      <dgm:prSet/>
      <dgm:spPr/>
      <dgm:t>
        <a:bodyPr/>
        <a:lstStyle/>
        <a:p>
          <a:endParaRPr lang="en-US"/>
        </a:p>
      </dgm:t>
    </dgm:pt>
    <dgm:pt modelId="{5779CD8B-1B58-4F73-86CB-B919FB5F8F5B}" type="sibTrans" cxnId="{83F70AAA-6250-44AA-998E-AE3B2D810B0A}">
      <dgm:prSet/>
      <dgm:spPr/>
      <dgm:t>
        <a:bodyPr/>
        <a:lstStyle/>
        <a:p>
          <a:endParaRPr lang="en-US"/>
        </a:p>
      </dgm:t>
    </dgm:pt>
    <dgm:pt modelId="{341D36B6-4E6B-4E34-B2EF-3DF8E7E9B9D0}">
      <dgm:prSet phldrT="[Text]" custT="1"/>
      <dgm:spPr/>
      <dgm:t>
        <a:bodyPr/>
        <a:lstStyle/>
        <a:p>
          <a:r>
            <a:rPr lang="en-US" sz="1800" b="1"/>
            <a:t>Medical School</a:t>
          </a:r>
          <a:br>
            <a:rPr lang="en-US" sz="1800" b="1"/>
          </a:br>
          <a:r>
            <a:rPr lang="en-US" sz="1800" b="1"/>
            <a:t>Allopathic/Osteopathic</a:t>
          </a:r>
        </a:p>
      </dgm:t>
    </dgm:pt>
    <dgm:pt modelId="{2993D5E1-2DAA-4344-9501-4F33698205E3}" type="parTrans" cxnId="{0601AEAB-02EB-417B-9B29-DDE89096AEB2}">
      <dgm:prSet/>
      <dgm:spPr/>
      <dgm:t>
        <a:bodyPr/>
        <a:lstStyle/>
        <a:p>
          <a:endParaRPr lang="en-US"/>
        </a:p>
      </dgm:t>
    </dgm:pt>
    <dgm:pt modelId="{BDF5EF3C-009B-486F-9B1B-30FE05937B05}" type="sibTrans" cxnId="{0601AEAB-02EB-417B-9B29-DDE89096AEB2}">
      <dgm:prSet/>
      <dgm:spPr/>
      <dgm:t>
        <a:bodyPr/>
        <a:lstStyle/>
        <a:p>
          <a:endParaRPr lang="en-US"/>
        </a:p>
      </dgm:t>
    </dgm:pt>
    <dgm:pt modelId="{529B55B7-150C-48CA-A3A4-7DE4EC4F7FBD}">
      <dgm:prSet phldrT="[Text]" custT="1"/>
      <dgm:spPr/>
      <dgm:t>
        <a:bodyPr/>
        <a:lstStyle/>
        <a:p>
          <a:r>
            <a:rPr lang="en-US" sz="1800" b="1"/>
            <a:t>College</a:t>
          </a:r>
        </a:p>
      </dgm:t>
    </dgm:pt>
    <dgm:pt modelId="{FF3C5DE5-96F8-45B5-BB25-A358E57806F6}" type="parTrans" cxnId="{2F27A960-CC0B-45E0-9EDF-27B2F962EFC5}">
      <dgm:prSet/>
      <dgm:spPr/>
      <dgm:t>
        <a:bodyPr/>
        <a:lstStyle/>
        <a:p>
          <a:endParaRPr lang="en-US"/>
        </a:p>
      </dgm:t>
    </dgm:pt>
    <dgm:pt modelId="{02C986D4-96C5-4D02-A5B2-4A922790A46B}" type="sibTrans" cxnId="{2F27A960-CC0B-45E0-9EDF-27B2F962EFC5}">
      <dgm:prSet/>
      <dgm:spPr/>
      <dgm:t>
        <a:bodyPr/>
        <a:lstStyle/>
        <a:p>
          <a:endParaRPr lang="en-US"/>
        </a:p>
      </dgm:t>
    </dgm:pt>
    <dgm:pt modelId="{222B52D8-979E-47A5-BBD0-881AC8CF82EF}">
      <dgm:prSet phldrT="[Text]" custT="1"/>
      <dgm:spPr/>
      <dgm:t>
        <a:bodyPr/>
        <a:lstStyle/>
        <a:p>
          <a:r>
            <a:rPr lang="en-US" sz="1800" b="1"/>
            <a:t>Middle and High School</a:t>
          </a:r>
        </a:p>
      </dgm:t>
    </dgm:pt>
    <dgm:pt modelId="{BA4EB3C3-C557-42A6-8937-969F07D671AA}" type="parTrans" cxnId="{BE549641-35F0-4BE9-B48C-9BDD5A06BCC6}">
      <dgm:prSet/>
      <dgm:spPr/>
      <dgm:t>
        <a:bodyPr/>
        <a:lstStyle/>
        <a:p>
          <a:endParaRPr lang="en-US"/>
        </a:p>
      </dgm:t>
    </dgm:pt>
    <dgm:pt modelId="{0F6611BD-50E3-4B8E-9160-029EFAF42680}" type="sibTrans" cxnId="{BE549641-35F0-4BE9-B48C-9BDD5A06BCC6}">
      <dgm:prSet/>
      <dgm:spPr/>
      <dgm:t>
        <a:bodyPr/>
        <a:lstStyle/>
        <a:p>
          <a:endParaRPr lang="en-US"/>
        </a:p>
      </dgm:t>
    </dgm:pt>
    <dgm:pt modelId="{8355B731-4F90-4F15-83AE-F0486318104D}" type="pres">
      <dgm:prSet presAssocID="{DB084A66-196B-41B8-BA2F-D64C45032AAE}" presName="Name0" presStyleCnt="0">
        <dgm:presLayoutVars>
          <dgm:dir/>
          <dgm:animLvl val="lvl"/>
          <dgm:resizeHandles val="exact"/>
        </dgm:presLayoutVars>
      </dgm:prSet>
      <dgm:spPr/>
    </dgm:pt>
    <dgm:pt modelId="{6F238CF5-4435-4799-9AC5-29CA75B30FA2}" type="pres">
      <dgm:prSet presAssocID="{DB471D3E-93BD-4AC3-AAEF-E31001CF5D8B}" presName="Name8" presStyleCnt="0"/>
      <dgm:spPr/>
    </dgm:pt>
    <dgm:pt modelId="{9E0EF36C-CDF8-430D-B53E-CC80DB39C44A}" type="pres">
      <dgm:prSet presAssocID="{DB471D3E-93BD-4AC3-AAEF-E31001CF5D8B}" presName="level" presStyleLbl="node1" presStyleIdx="0" presStyleCnt="5" custScaleX="101515">
        <dgm:presLayoutVars>
          <dgm:chMax val="1"/>
          <dgm:bulletEnabled val="1"/>
        </dgm:presLayoutVars>
      </dgm:prSet>
      <dgm:spPr/>
    </dgm:pt>
    <dgm:pt modelId="{EE59A5B8-8AC1-4E49-BA5C-9D95BE76F773}" type="pres">
      <dgm:prSet presAssocID="{DB471D3E-93BD-4AC3-AAEF-E31001CF5D8B}" presName="levelTx" presStyleLbl="revTx" presStyleIdx="0" presStyleCnt="0">
        <dgm:presLayoutVars>
          <dgm:chMax val="1"/>
          <dgm:bulletEnabled val="1"/>
        </dgm:presLayoutVars>
      </dgm:prSet>
      <dgm:spPr/>
    </dgm:pt>
    <dgm:pt modelId="{06674A27-B87C-4420-B4C8-DF48080D5F95}" type="pres">
      <dgm:prSet presAssocID="{1B63DDF2-4845-4F02-9210-2B244CEADF7B}" presName="Name8" presStyleCnt="0"/>
      <dgm:spPr/>
    </dgm:pt>
    <dgm:pt modelId="{CDB4AFB5-B0E1-469A-993C-82F3941BEE2A}" type="pres">
      <dgm:prSet presAssocID="{1B63DDF2-4845-4F02-9210-2B244CEADF7B}" presName="level" presStyleLbl="node1" presStyleIdx="1" presStyleCnt="5">
        <dgm:presLayoutVars>
          <dgm:chMax val="1"/>
          <dgm:bulletEnabled val="1"/>
        </dgm:presLayoutVars>
      </dgm:prSet>
      <dgm:spPr/>
    </dgm:pt>
    <dgm:pt modelId="{9E1C90EB-BB81-499F-82C5-6A9700994C75}" type="pres">
      <dgm:prSet presAssocID="{1B63DDF2-4845-4F02-9210-2B244CEADF7B}" presName="levelTx" presStyleLbl="revTx" presStyleIdx="0" presStyleCnt="0">
        <dgm:presLayoutVars>
          <dgm:chMax val="1"/>
          <dgm:bulletEnabled val="1"/>
        </dgm:presLayoutVars>
      </dgm:prSet>
      <dgm:spPr/>
    </dgm:pt>
    <dgm:pt modelId="{5DAD5DB0-3080-41EC-9099-75DE2B4F2E8F}" type="pres">
      <dgm:prSet presAssocID="{341D36B6-4E6B-4E34-B2EF-3DF8E7E9B9D0}" presName="Name8" presStyleCnt="0"/>
      <dgm:spPr/>
    </dgm:pt>
    <dgm:pt modelId="{0AE62E1C-0D89-4417-8879-CEE1E1754C63}" type="pres">
      <dgm:prSet presAssocID="{341D36B6-4E6B-4E34-B2EF-3DF8E7E9B9D0}" presName="level" presStyleLbl="node1" presStyleIdx="2" presStyleCnt="5">
        <dgm:presLayoutVars>
          <dgm:chMax val="1"/>
          <dgm:bulletEnabled val="1"/>
        </dgm:presLayoutVars>
      </dgm:prSet>
      <dgm:spPr/>
    </dgm:pt>
    <dgm:pt modelId="{22B74531-7E7E-412E-AA7C-6900C400E2F5}" type="pres">
      <dgm:prSet presAssocID="{341D36B6-4E6B-4E34-B2EF-3DF8E7E9B9D0}" presName="levelTx" presStyleLbl="revTx" presStyleIdx="0" presStyleCnt="0">
        <dgm:presLayoutVars>
          <dgm:chMax val="1"/>
          <dgm:bulletEnabled val="1"/>
        </dgm:presLayoutVars>
      </dgm:prSet>
      <dgm:spPr/>
    </dgm:pt>
    <dgm:pt modelId="{31548C15-5D93-4453-BDF1-1FD7EAAB2E56}" type="pres">
      <dgm:prSet presAssocID="{529B55B7-150C-48CA-A3A4-7DE4EC4F7FBD}" presName="Name8" presStyleCnt="0"/>
      <dgm:spPr/>
    </dgm:pt>
    <dgm:pt modelId="{605536DD-535D-42B7-BCCC-32EE4427B1C5}" type="pres">
      <dgm:prSet presAssocID="{529B55B7-150C-48CA-A3A4-7DE4EC4F7FBD}" presName="level" presStyleLbl="node1" presStyleIdx="3" presStyleCnt="5">
        <dgm:presLayoutVars>
          <dgm:chMax val="1"/>
          <dgm:bulletEnabled val="1"/>
        </dgm:presLayoutVars>
      </dgm:prSet>
      <dgm:spPr/>
    </dgm:pt>
    <dgm:pt modelId="{07CCBEE1-5BA0-45C1-8BC3-7A52F170A90E}" type="pres">
      <dgm:prSet presAssocID="{529B55B7-150C-48CA-A3A4-7DE4EC4F7FBD}" presName="levelTx" presStyleLbl="revTx" presStyleIdx="0" presStyleCnt="0">
        <dgm:presLayoutVars>
          <dgm:chMax val="1"/>
          <dgm:bulletEnabled val="1"/>
        </dgm:presLayoutVars>
      </dgm:prSet>
      <dgm:spPr/>
    </dgm:pt>
    <dgm:pt modelId="{3BA37223-02FE-4BB6-A26E-6B433322638A}" type="pres">
      <dgm:prSet presAssocID="{222B52D8-979E-47A5-BBD0-881AC8CF82EF}" presName="Name8" presStyleCnt="0"/>
      <dgm:spPr/>
    </dgm:pt>
    <dgm:pt modelId="{8A11068E-8D92-4680-BF0A-904A5DA59159}" type="pres">
      <dgm:prSet presAssocID="{222B52D8-979E-47A5-BBD0-881AC8CF82EF}" presName="level" presStyleLbl="node1" presStyleIdx="4" presStyleCnt="5">
        <dgm:presLayoutVars>
          <dgm:chMax val="1"/>
          <dgm:bulletEnabled val="1"/>
        </dgm:presLayoutVars>
      </dgm:prSet>
      <dgm:spPr/>
    </dgm:pt>
    <dgm:pt modelId="{62B89FB8-7CF7-43CC-B9B9-E01DFBA427B7}" type="pres">
      <dgm:prSet presAssocID="{222B52D8-979E-47A5-BBD0-881AC8CF82EF}" presName="levelTx" presStyleLbl="revTx" presStyleIdx="0" presStyleCnt="0">
        <dgm:presLayoutVars>
          <dgm:chMax val="1"/>
          <dgm:bulletEnabled val="1"/>
        </dgm:presLayoutVars>
      </dgm:prSet>
      <dgm:spPr/>
    </dgm:pt>
  </dgm:ptLst>
  <dgm:cxnLst>
    <dgm:cxn modelId="{4BE1D236-5994-4E9B-9132-3987B7A661FB}" type="presOf" srcId="{529B55B7-150C-48CA-A3A4-7DE4EC4F7FBD}" destId="{07CCBEE1-5BA0-45C1-8BC3-7A52F170A90E}" srcOrd="1" destOrd="0" presId="urn:microsoft.com/office/officeart/2005/8/layout/pyramid1"/>
    <dgm:cxn modelId="{3722733E-63F8-4C4B-BD3D-1BA994AAAC0E}" srcId="{DB084A66-196B-41B8-BA2F-D64C45032AAE}" destId="{DB471D3E-93BD-4AC3-AAEF-E31001CF5D8B}" srcOrd="0" destOrd="0" parTransId="{7A9C5727-BD35-42A9-9A4B-05D04BE56D1E}" sibTransId="{2471B6FF-6613-42C3-9AE3-21F6A6CB1755}"/>
    <dgm:cxn modelId="{D8AC183F-12E2-465B-98E8-0085B0766AAE}" type="presOf" srcId="{222B52D8-979E-47A5-BBD0-881AC8CF82EF}" destId="{62B89FB8-7CF7-43CC-B9B9-E01DFBA427B7}" srcOrd="1" destOrd="0" presId="urn:microsoft.com/office/officeart/2005/8/layout/pyramid1"/>
    <dgm:cxn modelId="{2F27A960-CC0B-45E0-9EDF-27B2F962EFC5}" srcId="{DB084A66-196B-41B8-BA2F-D64C45032AAE}" destId="{529B55B7-150C-48CA-A3A4-7DE4EC4F7FBD}" srcOrd="3" destOrd="0" parTransId="{FF3C5DE5-96F8-45B5-BB25-A358E57806F6}" sibTransId="{02C986D4-96C5-4D02-A5B2-4A922790A46B}"/>
    <dgm:cxn modelId="{BE549641-35F0-4BE9-B48C-9BDD5A06BCC6}" srcId="{DB084A66-196B-41B8-BA2F-D64C45032AAE}" destId="{222B52D8-979E-47A5-BBD0-881AC8CF82EF}" srcOrd="4" destOrd="0" parTransId="{BA4EB3C3-C557-42A6-8937-969F07D671AA}" sibTransId="{0F6611BD-50E3-4B8E-9160-029EFAF42680}"/>
    <dgm:cxn modelId="{76C68F44-CBD3-40D8-B139-2BE362A76A2C}" type="presOf" srcId="{DB471D3E-93BD-4AC3-AAEF-E31001CF5D8B}" destId="{EE59A5B8-8AC1-4E49-BA5C-9D95BE76F773}" srcOrd="1" destOrd="0" presId="urn:microsoft.com/office/officeart/2005/8/layout/pyramid1"/>
    <dgm:cxn modelId="{29293E47-A560-4EF3-B9F9-5CE09B18B23B}" type="presOf" srcId="{341D36B6-4E6B-4E34-B2EF-3DF8E7E9B9D0}" destId="{0AE62E1C-0D89-4417-8879-CEE1E1754C63}" srcOrd="0" destOrd="0" presId="urn:microsoft.com/office/officeart/2005/8/layout/pyramid1"/>
    <dgm:cxn modelId="{CCCCEA4F-3F64-4C7C-92F4-B63863CEE98B}" type="presOf" srcId="{222B52D8-979E-47A5-BBD0-881AC8CF82EF}" destId="{8A11068E-8D92-4680-BF0A-904A5DA59159}" srcOrd="0" destOrd="0" presId="urn:microsoft.com/office/officeart/2005/8/layout/pyramid1"/>
    <dgm:cxn modelId="{15E9AA87-DBD8-4275-A5F2-EC44C45DB669}" type="presOf" srcId="{1B63DDF2-4845-4F02-9210-2B244CEADF7B}" destId="{CDB4AFB5-B0E1-469A-993C-82F3941BEE2A}" srcOrd="0" destOrd="0" presId="urn:microsoft.com/office/officeart/2005/8/layout/pyramid1"/>
    <dgm:cxn modelId="{FC4FA195-A3FE-46E7-B034-403663E7CDC1}" type="presOf" srcId="{DB471D3E-93BD-4AC3-AAEF-E31001CF5D8B}" destId="{9E0EF36C-CDF8-430D-B53E-CC80DB39C44A}" srcOrd="0" destOrd="0" presId="urn:microsoft.com/office/officeart/2005/8/layout/pyramid1"/>
    <dgm:cxn modelId="{83F70AAA-6250-44AA-998E-AE3B2D810B0A}" srcId="{DB084A66-196B-41B8-BA2F-D64C45032AAE}" destId="{1B63DDF2-4845-4F02-9210-2B244CEADF7B}" srcOrd="1" destOrd="0" parTransId="{05271518-9D6B-4978-89AD-15BA37A0C6E0}" sibTransId="{5779CD8B-1B58-4F73-86CB-B919FB5F8F5B}"/>
    <dgm:cxn modelId="{0601AEAB-02EB-417B-9B29-DDE89096AEB2}" srcId="{DB084A66-196B-41B8-BA2F-D64C45032AAE}" destId="{341D36B6-4E6B-4E34-B2EF-3DF8E7E9B9D0}" srcOrd="2" destOrd="0" parTransId="{2993D5E1-2DAA-4344-9501-4F33698205E3}" sibTransId="{BDF5EF3C-009B-486F-9B1B-30FE05937B05}"/>
    <dgm:cxn modelId="{094B34C1-0B4F-4ADC-BB85-BB65C17C3B46}" type="presOf" srcId="{341D36B6-4E6B-4E34-B2EF-3DF8E7E9B9D0}" destId="{22B74531-7E7E-412E-AA7C-6900C400E2F5}" srcOrd="1" destOrd="0" presId="urn:microsoft.com/office/officeart/2005/8/layout/pyramid1"/>
    <dgm:cxn modelId="{62DD7BD1-57E5-4EA2-9135-37255D922118}" type="presOf" srcId="{1B63DDF2-4845-4F02-9210-2B244CEADF7B}" destId="{9E1C90EB-BB81-499F-82C5-6A9700994C75}" srcOrd="1" destOrd="0" presId="urn:microsoft.com/office/officeart/2005/8/layout/pyramid1"/>
    <dgm:cxn modelId="{3CE942D2-F603-4EC7-8BC8-8A8877F931FE}" type="presOf" srcId="{529B55B7-150C-48CA-A3A4-7DE4EC4F7FBD}" destId="{605536DD-535D-42B7-BCCC-32EE4427B1C5}" srcOrd="0" destOrd="0" presId="urn:microsoft.com/office/officeart/2005/8/layout/pyramid1"/>
    <dgm:cxn modelId="{60BED4DA-9E17-436C-8ABD-65E82C2A9E7C}" type="presOf" srcId="{DB084A66-196B-41B8-BA2F-D64C45032AAE}" destId="{8355B731-4F90-4F15-83AE-F0486318104D}" srcOrd="0" destOrd="0" presId="urn:microsoft.com/office/officeart/2005/8/layout/pyramid1"/>
    <dgm:cxn modelId="{EE28DBE3-7095-43EF-8A97-34426131FD9E}" type="presParOf" srcId="{8355B731-4F90-4F15-83AE-F0486318104D}" destId="{6F238CF5-4435-4799-9AC5-29CA75B30FA2}" srcOrd="0" destOrd="0" presId="urn:microsoft.com/office/officeart/2005/8/layout/pyramid1"/>
    <dgm:cxn modelId="{BA2B09E5-E3D9-4C30-BB87-26A84EEB02C6}" type="presParOf" srcId="{6F238CF5-4435-4799-9AC5-29CA75B30FA2}" destId="{9E0EF36C-CDF8-430D-B53E-CC80DB39C44A}" srcOrd="0" destOrd="0" presId="urn:microsoft.com/office/officeart/2005/8/layout/pyramid1"/>
    <dgm:cxn modelId="{2C82810B-FEF3-42F6-ABBA-83F2285953F5}" type="presParOf" srcId="{6F238CF5-4435-4799-9AC5-29CA75B30FA2}" destId="{EE59A5B8-8AC1-4E49-BA5C-9D95BE76F773}" srcOrd="1" destOrd="0" presId="urn:microsoft.com/office/officeart/2005/8/layout/pyramid1"/>
    <dgm:cxn modelId="{CE327813-E663-4F3E-90C0-21D756506279}" type="presParOf" srcId="{8355B731-4F90-4F15-83AE-F0486318104D}" destId="{06674A27-B87C-4420-B4C8-DF48080D5F95}" srcOrd="1" destOrd="0" presId="urn:microsoft.com/office/officeart/2005/8/layout/pyramid1"/>
    <dgm:cxn modelId="{8989DA68-D4A1-45AC-B036-AA7F8594EC92}" type="presParOf" srcId="{06674A27-B87C-4420-B4C8-DF48080D5F95}" destId="{CDB4AFB5-B0E1-469A-993C-82F3941BEE2A}" srcOrd="0" destOrd="0" presId="urn:microsoft.com/office/officeart/2005/8/layout/pyramid1"/>
    <dgm:cxn modelId="{7A621D4E-B092-4EE7-B499-64BCE11A79F9}" type="presParOf" srcId="{06674A27-B87C-4420-B4C8-DF48080D5F95}" destId="{9E1C90EB-BB81-499F-82C5-6A9700994C75}" srcOrd="1" destOrd="0" presId="urn:microsoft.com/office/officeart/2005/8/layout/pyramid1"/>
    <dgm:cxn modelId="{F9F9A3D7-3A17-4EB2-902A-111A2BDD575C}" type="presParOf" srcId="{8355B731-4F90-4F15-83AE-F0486318104D}" destId="{5DAD5DB0-3080-41EC-9099-75DE2B4F2E8F}" srcOrd="2" destOrd="0" presId="urn:microsoft.com/office/officeart/2005/8/layout/pyramid1"/>
    <dgm:cxn modelId="{9F714277-2D9F-4F67-A553-577FB0401275}" type="presParOf" srcId="{5DAD5DB0-3080-41EC-9099-75DE2B4F2E8F}" destId="{0AE62E1C-0D89-4417-8879-CEE1E1754C63}" srcOrd="0" destOrd="0" presId="urn:microsoft.com/office/officeart/2005/8/layout/pyramid1"/>
    <dgm:cxn modelId="{0CF26F40-27D3-425D-B2D8-F484B24990BD}" type="presParOf" srcId="{5DAD5DB0-3080-41EC-9099-75DE2B4F2E8F}" destId="{22B74531-7E7E-412E-AA7C-6900C400E2F5}" srcOrd="1" destOrd="0" presId="urn:microsoft.com/office/officeart/2005/8/layout/pyramid1"/>
    <dgm:cxn modelId="{AA07E296-90FF-44C5-A5F4-E50D65FFAAEB}" type="presParOf" srcId="{8355B731-4F90-4F15-83AE-F0486318104D}" destId="{31548C15-5D93-4453-BDF1-1FD7EAAB2E56}" srcOrd="3" destOrd="0" presId="urn:microsoft.com/office/officeart/2005/8/layout/pyramid1"/>
    <dgm:cxn modelId="{D6887DB7-96FE-44AA-826D-3CB82FD981FE}" type="presParOf" srcId="{31548C15-5D93-4453-BDF1-1FD7EAAB2E56}" destId="{605536DD-535D-42B7-BCCC-32EE4427B1C5}" srcOrd="0" destOrd="0" presId="urn:microsoft.com/office/officeart/2005/8/layout/pyramid1"/>
    <dgm:cxn modelId="{255126A0-B5D0-414B-B403-BCF917EA5CE4}" type="presParOf" srcId="{31548C15-5D93-4453-BDF1-1FD7EAAB2E56}" destId="{07CCBEE1-5BA0-45C1-8BC3-7A52F170A90E}" srcOrd="1" destOrd="0" presId="urn:microsoft.com/office/officeart/2005/8/layout/pyramid1"/>
    <dgm:cxn modelId="{16AEE6D1-3EA4-4832-8401-CFE808224884}" type="presParOf" srcId="{8355B731-4F90-4F15-83AE-F0486318104D}" destId="{3BA37223-02FE-4BB6-A26E-6B433322638A}" srcOrd="4" destOrd="0" presId="urn:microsoft.com/office/officeart/2005/8/layout/pyramid1"/>
    <dgm:cxn modelId="{0BF72C82-3042-4E40-A7C7-AC4C247B834F}" type="presParOf" srcId="{3BA37223-02FE-4BB6-A26E-6B433322638A}" destId="{8A11068E-8D92-4680-BF0A-904A5DA59159}" srcOrd="0" destOrd="0" presId="urn:microsoft.com/office/officeart/2005/8/layout/pyramid1"/>
    <dgm:cxn modelId="{1ED1E74F-9DC1-41A7-A70F-AE118033FF43}" type="presParOf" srcId="{3BA37223-02FE-4BB6-A26E-6B433322638A}" destId="{62B89FB8-7CF7-43CC-B9B9-E01DFBA427B7}"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90DB35-FA4D-4604-8CC3-9340CE84A69E}" type="doc">
      <dgm:prSet loTypeId="urn:microsoft.com/office/officeart/2005/8/layout/radial4" loCatId="relationship" qsTypeId="urn:microsoft.com/office/officeart/2005/8/quickstyle/simple4" qsCatId="simple" csTypeId="urn:microsoft.com/office/officeart/2005/8/colors/accent1_2" csCatId="accent1" phldr="1"/>
      <dgm:spPr/>
      <dgm:t>
        <a:bodyPr/>
        <a:lstStyle/>
        <a:p>
          <a:endParaRPr lang="en-US"/>
        </a:p>
      </dgm:t>
    </dgm:pt>
    <dgm:pt modelId="{409CB178-1BDC-4E5D-A69D-9549BDF36609}">
      <dgm:prSet phldrT="[Text]" custT="1"/>
      <dgm:spPr>
        <a:solidFill>
          <a:schemeClr val="bg1">
            <a:lumMod val="75000"/>
          </a:schemeClr>
        </a:solidFill>
      </dgm:spPr>
      <dgm:t>
        <a:bodyPr/>
        <a:lstStyle/>
        <a:p>
          <a:r>
            <a:rPr lang="en-US" sz="1400"/>
            <a:t>Curriculum</a:t>
          </a:r>
        </a:p>
      </dgm:t>
    </dgm:pt>
    <dgm:pt modelId="{7D94FC07-316F-41B1-9B25-EFC28D2B308B}" type="parTrans" cxnId="{DB048480-619C-4858-B82E-05D9185404A9}">
      <dgm:prSet/>
      <dgm:spPr/>
      <dgm:t>
        <a:bodyPr/>
        <a:lstStyle/>
        <a:p>
          <a:endParaRPr lang="en-US"/>
        </a:p>
      </dgm:t>
    </dgm:pt>
    <dgm:pt modelId="{61C96691-D0CD-4CA9-8158-A251606D0D2E}" type="sibTrans" cxnId="{DB048480-619C-4858-B82E-05D9185404A9}">
      <dgm:prSet/>
      <dgm:spPr/>
      <dgm:t>
        <a:bodyPr/>
        <a:lstStyle/>
        <a:p>
          <a:endParaRPr lang="en-US"/>
        </a:p>
      </dgm:t>
    </dgm:pt>
    <dgm:pt modelId="{C2B252A3-9DD2-452D-BC4B-CF9438FA7EAF}">
      <dgm:prSet phldrT="[Text]"/>
      <dgm:spPr/>
      <dgm:t>
        <a:bodyPr/>
        <a:lstStyle/>
        <a:p>
          <a:r>
            <a:rPr lang="en-US"/>
            <a:t>Needs of Children in 2030-2050 and Models of Care</a:t>
          </a:r>
        </a:p>
      </dgm:t>
    </dgm:pt>
    <dgm:pt modelId="{9A687B07-1C17-4640-99A7-CDCA5EA427FF}" type="parTrans" cxnId="{B8CFDACA-6D53-4C54-97EA-A0E3E38B5505}">
      <dgm:prSet/>
      <dgm:spPr/>
      <dgm:t>
        <a:bodyPr/>
        <a:lstStyle/>
        <a:p>
          <a:endParaRPr lang="en-US"/>
        </a:p>
      </dgm:t>
    </dgm:pt>
    <dgm:pt modelId="{3BFC204D-AD50-4319-96C1-72433FF9CD09}" type="sibTrans" cxnId="{B8CFDACA-6D53-4C54-97EA-A0E3E38B5505}">
      <dgm:prSet/>
      <dgm:spPr/>
      <dgm:t>
        <a:bodyPr/>
        <a:lstStyle/>
        <a:p>
          <a:endParaRPr lang="en-US"/>
        </a:p>
      </dgm:t>
    </dgm:pt>
    <dgm:pt modelId="{6C54527E-C322-4BB6-A7B0-2B101320FC62}">
      <dgm:prSet phldrT="[Text]"/>
      <dgm:spPr>
        <a:solidFill>
          <a:schemeClr val="bg1">
            <a:lumMod val="75000"/>
          </a:schemeClr>
        </a:solidFill>
      </dgm:spPr>
      <dgm:t>
        <a:bodyPr/>
        <a:lstStyle/>
        <a:p>
          <a:r>
            <a:rPr lang="en-US"/>
            <a:t>Goal of Training</a:t>
          </a:r>
        </a:p>
      </dgm:t>
    </dgm:pt>
    <dgm:pt modelId="{D3B32955-ADB2-414A-BEF1-B1E2A5D8FB6F}" type="parTrans" cxnId="{EC39974C-7F3E-41B2-A180-60FB454D8009}">
      <dgm:prSet/>
      <dgm:spPr>
        <a:solidFill>
          <a:schemeClr val="bg1">
            <a:lumMod val="75000"/>
          </a:schemeClr>
        </a:solidFill>
      </dgm:spPr>
      <dgm:t>
        <a:bodyPr/>
        <a:lstStyle/>
        <a:p>
          <a:endParaRPr lang="en-US"/>
        </a:p>
      </dgm:t>
    </dgm:pt>
    <dgm:pt modelId="{1B2FEB40-0B9B-4A17-A3D7-FE9DCA89DB19}" type="sibTrans" cxnId="{EC39974C-7F3E-41B2-A180-60FB454D8009}">
      <dgm:prSet/>
      <dgm:spPr/>
      <dgm:t>
        <a:bodyPr/>
        <a:lstStyle/>
        <a:p>
          <a:endParaRPr lang="en-US"/>
        </a:p>
      </dgm:t>
    </dgm:pt>
    <dgm:pt modelId="{CF48A06D-E492-423D-8073-11458DDD7EE4}">
      <dgm:prSet phldrT="[Text]"/>
      <dgm:spPr>
        <a:solidFill>
          <a:schemeClr val="bg1">
            <a:lumMod val="75000"/>
          </a:schemeClr>
        </a:solidFill>
      </dgm:spPr>
      <dgm:t>
        <a:bodyPr/>
        <a:lstStyle/>
        <a:p>
          <a:r>
            <a:rPr lang="en-US"/>
            <a:t>Stakeholder Perspectives</a:t>
          </a:r>
        </a:p>
      </dgm:t>
    </dgm:pt>
    <dgm:pt modelId="{96B2B405-76EE-47B0-90B4-D9905132B2F0}" type="parTrans" cxnId="{E675D09D-B394-4600-9621-F5955DBE3257}">
      <dgm:prSet/>
      <dgm:spPr>
        <a:solidFill>
          <a:schemeClr val="bg1">
            <a:lumMod val="75000"/>
          </a:schemeClr>
        </a:solidFill>
      </dgm:spPr>
      <dgm:t>
        <a:bodyPr/>
        <a:lstStyle/>
        <a:p>
          <a:endParaRPr lang="en-US"/>
        </a:p>
      </dgm:t>
    </dgm:pt>
    <dgm:pt modelId="{DF011205-75D6-4C14-AF37-5C6B7C1D5644}" type="sibTrans" cxnId="{E675D09D-B394-4600-9621-F5955DBE3257}">
      <dgm:prSet/>
      <dgm:spPr/>
      <dgm:t>
        <a:bodyPr/>
        <a:lstStyle/>
        <a:p>
          <a:endParaRPr lang="en-US"/>
        </a:p>
      </dgm:t>
    </dgm:pt>
    <dgm:pt modelId="{AFF457DD-FE17-4E55-BEA2-AFE55D138BF8}" type="pres">
      <dgm:prSet presAssocID="{2C90DB35-FA4D-4604-8CC3-9340CE84A69E}" presName="cycle" presStyleCnt="0">
        <dgm:presLayoutVars>
          <dgm:chMax val="1"/>
          <dgm:dir/>
          <dgm:animLvl val="ctr"/>
          <dgm:resizeHandles val="exact"/>
        </dgm:presLayoutVars>
      </dgm:prSet>
      <dgm:spPr/>
    </dgm:pt>
    <dgm:pt modelId="{62D710EF-5FCA-4947-90AD-DC469B2F3205}" type="pres">
      <dgm:prSet presAssocID="{409CB178-1BDC-4E5D-A69D-9549BDF36609}" presName="centerShape" presStyleLbl="node0" presStyleIdx="0" presStyleCnt="1"/>
      <dgm:spPr/>
    </dgm:pt>
    <dgm:pt modelId="{326200A4-A0FB-433E-99E0-505EAF404822}" type="pres">
      <dgm:prSet presAssocID="{9A687B07-1C17-4640-99A7-CDCA5EA427FF}" presName="parTrans" presStyleLbl="bgSibTrans2D1" presStyleIdx="0" presStyleCnt="3"/>
      <dgm:spPr/>
    </dgm:pt>
    <dgm:pt modelId="{9C6E5BA0-BBF9-45BA-A346-73B7B0324327}" type="pres">
      <dgm:prSet presAssocID="{C2B252A3-9DD2-452D-BC4B-CF9438FA7EAF}" presName="node" presStyleLbl="node1" presStyleIdx="0" presStyleCnt="3">
        <dgm:presLayoutVars>
          <dgm:bulletEnabled val="1"/>
        </dgm:presLayoutVars>
      </dgm:prSet>
      <dgm:spPr/>
    </dgm:pt>
    <dgm:pt modelId="{B7331E19-AA47-4535-ABE0-D95C37CF1276}" type="pres">
      <dgm:prSet presAssocID="{D3B32955-ADB2-414A-BEF1-B1E2A5D8FB6F}" presName="parTrans" presStyleLbl="bgSibTrans2D1" presStyleIdx="1" presStyleCnt="3"/>
      <dgm:spPr/>
    </dgm:pt>
    <dgm:pt modelId="{54D40465-0FAE-496D-9F64-2DEC7C4DB198}" type="pres">
      <dgm:prSet presAssocID="{6C54527E-C322-4BB6-A7B0-2B101320FC62}" presName="node" presStyleLbl="node1" presStyleIdx="1" presStyleCnt="3">
        <dgm:presLayoutVars>
          <dgm:bulletEnabled val="1"/>
        </dgm:presLayoutVars>
      </dgm:prSet>
      <dgm:spPr/>
    </dgm:pt>
    <dgm:pt modelId="{AE20DB9B-317B-48C2-A656-49A44C266460}" type="pres">
      <dgm:prSet presAssocID="{96B2B405-76EE-47B0-90B4-D9905132B2F0}" presName="parTrans" presStyleLbl="bgSibTrans2D1" presStyleIdx="2" presStyleCnt="3"/>
      <dgm:spPr/>
    </dgm:pt>
    <dgm:pt modelId="{228119AE-2C57-4FFE-9E9A-6494335651DE}" type="pres">
      <dgm:prSet presAssocID="{CF48A06D-E492-423D-8073-11458DDD7EE4}" presName="node" presStyleLbl="node1" presStyleIdx="2" presStyleCnt="3">
        <dgm:presLayoutVars>
          <dgm:bulletEnabled val="1"/>
        </dgm:presLayoutVars>
      </dgm:prSet>
      <dgm:spPr/>
    </dgm:pt>
  </dgm:ptLst>
  <dgm:cxnLst>
    <dgm:cxn modelId="{BBA1F22F-2F0B-4B23-BB30-B80576B17C72}" type="presOf" srcId="{CF48A06D-E492-423D-8073-11458DDD7EE4}" destId="{228119AE-2C57-4FFE-9E9A-6494335651DE}" srcOrd="0" destOrd="0" presId="urn:microsoft.com/office/officeart/2005/8/layout/radial4"/>
    <dgm:cxn modelId="{EC39974C-7F3E-41B2-A180-60FB454D8009}" srcId="{409CB178-1BDC-4E5D-A69D-9549BDF36609}" destId="{6C54527E-C322-4BB6-A7B0-2B101320FC62}" srcOrd="1" destOrd="0" parTransId="{D3B32955-ADB2-414A-BEF1-B1E2A5D8FB6F}" sibTransId="{1B2FEB40-0B9B-4A17-A3D7-FE9DCA89DB19}"/>
    <dgm:cxn modelId="{6DA6F572-F682-4A84-BF1A-B04CCB6CB3FD}" type="presOf" srcId="{9A687B07-1C17-4640-99A7-CDCA5EA427FF}" destId="{326200A4-A0FB-433E-99E0-505EAF404822}" srcOrd="0" destOrd="0" presId="urn:microsoft.com/office/officeart/2005/8/layout/radial4"/>
    <dgm:cxn modelId="{DB048480-619C-4858-B82E-05D9185404A9}" srcId="{2C90DB35-FA4D-4604-8CC3-9340CE84A69E}" destId="{409CB178-1BDC-4E5D-A69D-9549BDF36609}" srcOrd="0" destOrd="0" parTransId="{7D94FC07-316F-41B1-9B25-EFC28D2B308B}" sibTransId="{61C96691-D0CD-4CA9-8158-A251606D0D2E}"/>
    <dgm:cxn modelId="{EA2DEF82-EE5C-43DA-8B4F-80121FA01587}" type="presOf" srcId="{96B2B405-76EE-47B0-90B4-D9905132B2F0}" destId="{AE20DB9B-317B-48C2-A656-49A44C266460}" srcOrd="0" destOrd="0" presId="urn:microsoft.com/office/officeart/2005/8/layout/radial4"/>
    <dgm:cxn modelId="{E675D09D-B394-4600-9621-F5955DBE3257}" srcId="{409CB178-1BDC-4E5D-A69D-9549BDF36609}" destId="{CF48A06D-E492-423D-8073-11458DDD7EE4}" srcOrd="2" destOrd="0" parTransId="{96B2B405-76EE-47B0-90B4-D9905132B2F0}" sibTransId="{DF011205-75D6-4C14-AF37-5C6B7C1D5644}"/>
    <dgm:cxn modelId="{C2EB83AF-ADB2-455D-AE4C-089DC34D96FB}" type="presOf" srcId="{409CB178-1BDC-4E5D-A69D-9549BDF36609}" destId="{62D710EF-5FCA-4947-90AD-DC469B2F3205}" srcOrd="0" destOrd="0" presId="urn:microsoft.com/office/officeart/2005/8/layout/radial4"/>
    <dgm:cxn modelId="{B8CFDACA-6D53-4C54-97EA-A0E3E38B5505}" srcId="{409CB178-1BDC-4E5D-A69D-9549BDF36609}" destId="{C2B252A3-9DD2-452D-BC4B-CF9438FA7EAF}" srcOrd="0" destOrd="0" parTransId="{9A687B07-1C17-4640-99A7-CDCA5EA427FF}" sibTransId="{3BFC204D-AD50-4319-96C1-72433FF9CD09}"/>
    <dgm:cxn modelId="{787EA0D8-44BA-4C62-8063-F0D199DCD56D}" type="presOf" srcId="{2C90DB35-FA4D-4604-8CC3-9340CE84A69E}" destId="{AFF457DD-FE17-4E55-BEA2-AFE55D138BF8}" srcOrd="0" destOrd="0" presId="urn:microsoft.com/office/officeart/2005/8/layout/radial4"/>
    <dgm:cxn modelId="{C5FDECEC-1B99-4EFE-99B8-2639CE46FEFD}" type="presOf" srcId="{D3B32955-ADB2-414A-BEF1-B1E2A5D8FB6F}" destId="{B7331E19-AA47-4535-ABE0-D95C37CF1276}" srcOrd="0" destOrd="0" presId="urn:microsoft.com/office/officeart/2005/8/layout/radial4"/>
    <dgm:cxn modelId="{A99069FB-2E51-4A2E-A6E2-C0F400CDCB28}" type="presOf" srcId="{C2B252A3-9DD2-452D-BC4B-CF9438FA7EAF}" destId="{9C6E5BA0-BBF9-45BA-A346-73B7B0324327}" srcOrd="0" destOrd="0" presId="urn:microsoft.com/office/officeart/2005/8/layout/radial4"/>
    <dgm:cxn modelId="{56FB86FF-1DBD-4ABD-B060-F25F08A71C03}" type="presOf" srcId="{6C54527E-C322-4BB6-A7B0-2B101320FC62}" destId="{54D40465-0FAE-496D-9F64-2DEC7C4DB198}" srcOrd="0" destOrd="0" presId="urn:microsoft.com/office/officeart/2005/8/layout/radial4"/>
    <dgm:cxn modelId="{0B9D0349-78F2-445D-AC92-517EB6B304A9}" type="presParOf" srcId="{AFF457DD-FE17-4E55-BEA2-AFE55D138BF8}" destId="{62D710EF-5FCA-4947-90AD-DC469B2F3205}" srcOrd="0" destOrd="0" presId="urn:microsoft.com/office/officeart/2005/8/layout/radial4"/>
    <dgm:cxn modelId="{2E360401-C415-48D5-A13E-349EA0819EEC}" type="presParOf" srcId="{AFF457DD-FE17-4E55-BEA2-AFE55D138BF8}" destId="{326200A4-A0FB-433E-99E0-505EAF404822}" srcOrd="1" destOrd="0" presId="urn:microsoft.com/office/officeart/2005/8/layout/radial4"/>
    <dgm:cxn modelId="{280B1F9F-29EB-4859-A282-70F22A020468}" type="presParOf" srcId="{AFF457DD-FE17-4E55-BEA2-AFE55D138BF8}" destId="{9C6E5BA0-BBF9-45BA-A346-73B7B0324327}" srcOrd="2" destOrd="0" presId="urn:microsoft.com/office/officeart/2005/8/layout/radial4"/>
    <dgm:cxn modelId="{467D9B8D-973B-4429-BF82-C6AB63180225}" type="presParOf" srcId="{AFF457DD-FE17-4E55-BEA2-AFE55D138BF8}" destId="{B7331E19-AA47-4535-ABE0-D95C37CF1276}" srcOrd="3" destOrd="0" presId="urn:microsoft.com/office/officeart/2005/8/layout/radial4"/>
    <dgm:cxn modelId="{0A1198C1-8004-4111-94D8-48C6C397277A}" type="presParOf" srcId="{AFF457DD-FE17-4E55-BEA2-AFE55D138BF8}" destId="{54D40465-0FAE-496D-9F64-2DEC7C4DB198}" srcOrd="4" destOrd="0" presId="urn:microsoft.com/office/officeart/2005/8/layout/radial4"/>
    <dgm:cxn modelId="{5D274CA5-7DB2-4D68-92CE-A320C1FF9EFE}" type="presParOf" srcId="{AFF457DD-FE17-4E55-BEA2-AFE55D138BF8}" destId="{AE20DB9B-317B-48C2-A656-49A44C266460}" srcOrd="5" destOrd="0" presId="urn:microsoft.com/office/officeart/2005/8/layout/radial4"/>
    <dgm:cxn modelId="{8D49FB59-2CD0-4E1E-BEAD-3650A9474117}" type="presParOf" srcId="{AFF457DD-FE17-4E55-BEA2-AFE55D138BF8}" destId="{228119AE-2C57-4FFE-9E9A-6494335651DE}"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90DB35-FA4D-4604-8CC3-9340CE84A69E}" type="doc">
      <dgm:prSet loTypeId="urn:microsoft.com/office/officeart/2005/8/layout/radial4" loCatId="relationship" qsTypeId="urn:microsoft.com/office/officeart/2005/8/quickstyle/simple4" qsCatId="simple" csTypeId="urn:microsoft.com/office/officeart/2005/8/colors/accent1_2" csCatId="accent1" phldr="1"/>
      <dgm:spPr/>
      <dgm:t>
        <a:bodyPr/>
        <a:lstStyle/>
        <a:p>
          <a:endParaRPr lang="en-US"/>
        </a:p>
      </dgm:t>
    </dgm:pt>
    <dgm:pt modelId="{409CB178-1BDC-4E5D-A69D-9549BDF36609}">
      <dgm:prSet phldrT="[Text]" custT="1"/>
      <dgm:spPr>
        <a:solidFill>
          <a:schemeClr val="bg1">
            <a:lumMod val="75000"/>
          </a:schemeClr>
        </a:solidFill>
      </dgm:spPr>
      <dgm:t>
        <a:bodyPr/>
        <a:lstStyle/>
        <a:p>
          <a:r>
            <a:rPr lang="en-US" sz="1400"/>
            <a:t>Curriculum</a:t>
          </a:r>
        </a:p>
      </dgm:t>
    </dgm:pt>
    <dgm:pt modelId="{7D94FC07-316F-41B1-9B25-EFC28D2B308B}" type="parTrans" cxnId="{DB048480-619C-4858-B82E-05D9185404A9}">
      <dgm:prSet/>
      <dgm:spPr/>
      <dgm:t>
        <a:bodyPr/>
        <a:lstStyle/>
        <a:p>
          <a:endParaRPr lang="en-US"/>
        </a:p>
      </dgm:t>
    </dgm:pt>
    <dgm:pt modelId="{61C96691-D0CD-4CA9-8158-A251606D0D2E}" type="sibTrans" cxnId="{DB048480-619C-4858-B82E-05D9185404A9}">
      <dgm:prSet/>
      <dgm:spPr/>
      <dgm:t>
        <a:bodyPr/>
        <a:lstStyle/>
        <a:p>
          <a:endParaRPr lang="en-US"/>
        </a:p>
      </dgm:t>
    </dgm:pt>
    <dgm:pt modelId="{C2B252A3-9DD2-452D-BC4B-CF9438FA7EAF}">
      <dgm:prSet phldrT="[Text]"/>
      <dgm:spPr>
        <a:solidFill>
          <a:schemeClr val="bg1">
            <a:lumMod val="75000"/>
          </a:schemeClr>
        </a:solidFill>
      </dgm:spPr>
      <dgm:t>
        <a:bodyPr/>
        <a:lstStyle/>
        <a:p>
          <a:r>
            <a:rPr lang="en-US"/>
            <a:t>Needs of Children in 2030-2050 and Models of Care</a:t>
          </a:r>
        </a:p>
      </dgm:t>
    </dgm:pt>
    <dgm:pt modelId="{9A687B07-1C17-4640-99A7-CDCA5EA427FF}" type="parTrans" cxnId="{B8CFDACA-6D53-4C54-97EA-A0E3E38B5505}">
      <dgm:prSet/>
      <dgm:spPr>
        <a:solidFill>
          <a:schemeClr val="bg1">
            <a:lumMod val="75000"/>
          </a:schemeClr>
        </a:solidFill>
      </dgm:spPr>
      <dgm:t>
        <a:bodyPr/>
        <a:lstStyle/>
        <a:p>
          <a:endParaRPr lang="en-US"/>
        </a:p>
      </dgm:t>
    </dgm:pt>
    <dgm:pt modelId="{3BFC204D-AD50-4319-96C1-72433FF9CD09}" type="sibTrans" cxnId="{B8CFDACA-6D53-4C54-97EA-A0E3E38B5505}">
      <dgm:prSet/>
      <dgm:spPr/>
      <dgm:t>
        <a:bodyPr/>
        <a:lstStyle/>
        <a:p>
          <a:endParaRPr lang="en-US"/>
        </a:p>
      </dgm:t>
    </dgm:pt>
    <dgm:pt modelId="{6C54527E-C322-4BB6-A7B0-2B101320FC62}">
      <dgm:prSet phldrT="[Text]"/>
      <dgm:spPr>
        <a:solidFill>
          <a:schemeClr val="bg1">
            <a:lumMod val="75000"/>
          </a:schemeClr>
        </a:solidFill>
      </dgm:spPr>
      <dgm:t>
        <a:bodyPr/>
        <a:lstStyle/>
        <a:p>
          <a:r>
            <a:rPr lang="en-US"/>
            <a:t>Goal of Training</a:t>
          </a:r>
        </a:p>
      </dgm:t>
    </dgm:pt>
    <dgm:pt modelId="{D3B32955-ADB2-414A-BEF1-B1E2A5D8FB6F}" type="parTrans" cxnId="{EC39974C-7F3E-41B2-A180-60FB454D8009}">
      <dgm:prSet/>
      <dgm:spPr>
        <a:solidFill>
          <a:schemeClr val="bg1">
            <a:lumMod val="75000"/>
          </a:schemeClr>
        </a:solidFill>
      </dgm:spPr>
      <dgm:t>
        <a:bodyPr/>
        <a:lstStyle/>
        <a:p>
          <a:endParaRPr lang="en-US"/>
        </a:p>
      </dgm:t>
    </dgm:pt>
    <dgm:pt modelId="{1B2FEB40-0B9B-4A17-A3D7-FE9DCA89DB19}" type="sibTrans" cxnId="{EC39974C-7F3E-41B2-A180-60FB454D8009}">
      <dgm:prSet/>
      <dgm:spPr/>
      <dgm:t>
        <a:bodyPr/>
        <a:lstStyle/>
        <a:p>
          <a:endParaRPr lang="en-US"/>
        </a:p>
      </dgm:t>
    </dgm:pt>
    <dgm:pt modelId="{CF48A06D-E492-423D-8073-11458DDD7EE4}">
      <dgm:prSet phldrT="[Text]"/>
      <dgm:spPr>
        <a:solidFill>
          <a:srgbClr val="4A66AC"/>
        </a:solidFill>
      </dgm:spPr>
      <dgm:t>
        <a:bodyPr/>
        <a:lstStyle/>
        <a:p>
          <a:r>
            <a:rPr lang="en-US"/>
            <a:t>Stakeholder Perspectives</a:t>
          </a:r>
        </a:p>
      </dgm:t>
    </dgm:pt>
    <dgm:pt modelId="{96B2B405-76EE-47B0-90B4-D9905132B2F0}" type="parTrans" cxnId="{E675D09D-B394-4600-9621-F5955DBE3257}">
      <dgm:prSet/>
      <dgm:spPr>
        <a:solidFill>
          <a:schemeClr val="accent1">
            <a:lumMod val="40000"/>
            <a:lumOff val="60000"/>
          </a:schemeClr>
        </a:solidFill>
      </dgm:spPr>
      <dgm:t>
        <a:bodyPr/>
        <a:lstStyle/>
        <a:p>
          <a:endParaRPr lang="en-US"/>
        </a:p>
      </dgm:t>
    </dgm:pt>
    <dgm:pt modelId="{DF011205-75D6-4C14-AF37-5C6B7C1D5644}" type="sibTrans" cxnId="{E675D09D-B394-4600-9621-F5955DBE3257}">
      <dgm:prSet/>
      <dgm:spPr/>
      <dgm:t>
        <a:bodyPr/>
        <a:lstStyle/>
        <a:p>
          <a:endParaRPr lang="en-US"/>
        </a:p>
      </dgm:t>
    </dgm:pt>
    <dgm:pt modelId="{AFF457DD-FE17-4E55-BEA2-AFE55D138BF8}" type="pres">
      <dgm:prSet presAssocID="{2C90DB35-FA4D-4604-8CC3-9340CE84A69E}" presName="cycle" presStyleCnt="0">
        <dgm:presLayoutVars>
          <dgm:chMax val="1"/>
          <dgm:dir/>
          <dgm:animLvl val="ctr"/>
          <dgm:resizeHandles val="exact"/>
        </dgm:presLayoutVars>
      </dgm:prSet>
      <dgm:spPr/>
    </dgm:pt>
    <dgm:pt modelId="{62D710EF-5FCA-4947-90AD-DC469B2F3205}" type="pres">
      <dgm:prSet presAssocID="{409CB178-1BDC-4E5D-A69D-9549BDF36609}" presName="centerShape" presStyleLbl="node0" presStyleIdx="0" presStyleCnt="1"/>
      <dgm:spPr/>
    </dgm:pt>
    <dgm:pt modelId="{326200A4-A0FB-433E-99E0-505EAF404822}" type="pres">
      <dgm:prSet presAssocID="{9A687B07-1C17-4640-99A7-CDCA5EA427FF}" presName="parTrans" presStyleLbl="bgSibTrans2D1" presStyleIdx="0" presStyleCnt="3"/>
      <dgm:spPr/>
    </dgm:pt>
    <dgm:pt modelId="{9C6E5BA0-BBF9-45BA-A346-73B7B0324327}" type="pres">
      <dgm:prSet presAssocID="{C2B252A3-9DD2-452D-BC4B-CF9438FA7EAF}" presName="node" presStyleLbl="node1" presStyleIdx="0" presStyleCnt="3">
        <dgm:presLayoutVars>
          <dgm:bulletEnabled val="1"/>
        </dgm:presLayoutVars>
      </dgm:prSet>
      <dgm:spPr/>
    </dgm:pt>
    <dgm:pt modelId="{B7331E19-AA47-4535-ABE0-D95C37CF1276}" type="pres">
      <dgm:prSet presAssocID="{D3B32955-ADB2-414A-BEF1-B1E2A5D8FB6F}" presName="parTrans" presStyleLbl="bgSibTrans2D1" presStyleIdx="1" presStyleCnt="3"/>
      <dgm:spPr/>
    </dgm:pt>
    <dgm:pt modelId="{54D40465-0FAE-496D-9F64-2DEC7C4DB198}" type="pres">
      <dgm:prSet presAssocID="{6C54527E-C322-4BB6-A7B0-2B101320FC62}" presName="node" presStyleLbl="node1" presStyleIdx="1" presStyleCnt="3">
        <dgm:presLayoutVars>
          <dgm:bulletEnabled val="1"/>
        </dgm:presLayoutVars>
      </dgm:prSet>
      <dgm:spPr/>
    </dgm:pt>
    <dgm:pt modelId="{AE20DB9B-317B-48C2-A656-49A44C266460}" type="pres">
      <dgm:prSet presAssocID="{96B2B405-76EE-47B0-90B4-D9905132B2F0}" presName="parTrans" presStyleLbl="bgSibTrans2D1" presStyleIdx="2" presStyleCnt="3"/>
      <dgm:spPr/>
    </dgm:pt>
    <dgm:pt modelId="{228119AE-2C57-4FFE-9E9A-6494335651DE}" type="pres">
      <dgm:prSet presAssocID="{CF48A06D-E492-423D-8073-11458DDD7EE4}" presName="node" presStyleLbl="node1" presStyleIdx="2" presStyleCnt="3">
        <dgm:presLayoutVars>
          <dgm:bulletEnabled val="1"/>
        </dgm:presLayoutVars>
      </dgm:prSet>
      <dgm:spPr/>
    </dgm:pt>
  </dgm:ptLst>
  <dgm:cxnLst>
    <dgm:cxn modelId="{BBA1F22F-2F0B-4B23-BB30-B80576B17C72}" type="presOf" srcId="{CF48A06D-E492-423D-8073-11458DDD7EE4}" destId="{228119AE-2C57-4FFE-9E9A-6494335651DE}" srcOrd="0" destOrd="0" presId="urn:microsoft.com/office/officeart/2005/8/layout/radial4"/>
    <dgm:cxn modelId="{EC39974C-7F3E-41B2-A180-60FB454D8009}" srcId="{409CB178-1BDC-4E5D-A69D-9549BDF36609}" destId="{6C54527E-C322-4BB6-A7B0-2B101320FC62}" srcOrd="1" destOrd="0" parTransId="{D3B32955-ADB2-414A-BEF1-B1E2A5D8FB6F}" sibTransId="{1B2FEB40-0B9B-4A17-A3D7-FE9DCA89DB19}"/>
    <dgm:cxn modelId="{6DA6F572-F682-4A84-BF1A-B04CCB6CB3FD}" type="presOf" srcId="{9A687B07-1C17-4640-99A7-CDCA5EA427FF}" destId="{326200A4-A0FB-433E-99E0-505EAF404822}" srcOrd="0" destOrd="0" presId="urn:microsoft.com/office/officeart/2005/8/layout/radial4"/>
    <dgm:cxn modelId="{DB048480-619C-4858-B82E-05D9185404A9}" srcId="{2C90DB35-FA4D-4604-8CC3-9340CE84A69E}" destId="{409CB178-1BDC-4E5D-A69D-9549BDF36609}" srcOrd="0" destOrd="0" parTransId="{7D94FC07-316F-41B1-9B25-EFC28D2B308B}" sibTransId="{61C96691-D0CD-4CA9-8158-A251606D0D2E}"/>
    <dgm:cxn modelId="{EA2DEF82-EE5C-43DA-8B4F-80121FA01587}" type="presOf" srcId="{96B2B405-76EE-47B0-90B4-D9905132B2F0}" destId="{AE20DB9B-317B-48C2-A656-49A44C266460}" srcOrd="0" destOrd="0" presId="urn:microsoft.com/office/officeart/2005/8/layout/radial4"/>
    <dgm:cxn modelId="{E675D09D-B394-4600-9621-F5955DBE3257}" srcId="{409CB178-1BDC-4E5D-A69D-9549BDF36609}" destId="{CF48A06D-E492-423D-8073-11458DDD7EE4}" srcOrd="2" destOrd="0" parTransId="{96B2B405-76EE-47B0-90B4-D9905132B2F0}" sibTransId="{DF011205-75D6-4C14-AF37-5C6B7C1D5644}"/>
    <dgm:cxn modelId="{C2EB83AF-ADB2-455D-AE4C-089DC34D96FB}" type="presOf" srcId="{409CB178-1BDC-4E5D-A69D-9549BDF36609}" destId="{62D710EF-5FCA-4947-90AD-DC469B2F3205}" srcOrd="0" destOrd="0" presId="urn:microsoft.com/office/officeart/2005/8/layout/radial4"/>
    <dgm:cxn modelId="{B8CFDACA-6D53-4C54-97EA-A0E3E38B5505}" srcId="{409CB178-1BDC-4E5D-A69D-9549BDF36609}" destId="{C2B252A3-9DD2-452D-BC4B-CF9438FA7EAF}" srcOrd="0" destOrd="0" parTransId="{9A687B07-1C17-4640-99A7-CDCA5EA427FF}" sibTransId="{3BFC204D-AD50-4319-96C1-72433FF9CD09}"/>
    <dgm:cxn modelId="{787EA0D8-44BA-4C62-8063-F0D199DCD56D}" type="presOf" srcId="{2C90DB35-FA4D-4604-8CC3-9340CE84A69E}" destId="{AFF457DD-FE17-4E55-BEA2-AFE55D138BF8}" srcOrd="0" destOrd="0" presId="urn:microsoft.com/office/officeart/2005/8/layout/radial4"/>
    <dgm:cxn modelId="{C5FDECEC-1B99-4EFE-99B8-2639CE46FEFD}" type="presOf" srcId="{D3B32955-ADB2-414A-BEF1-B1E2A5D8FB6F}" destId="{B7331E19-AA47-4535-ABE0-D95C37CF1276}" srcOrd="0" destOrd="0" presId="urn:microsoft.com/office/officeart/2005/8/layout/radial4"/>
    <dgm:cxn modelId="{A99069FB-2E51-4A2E-A6E2-C0F400CDCB28}" type="presOf" srcId="{C2B252A3-9DD2-452D-BC4B-CF9438FA7EAF}" destId="{9C6E5BA0-BBF9-45BA-A346-73B7B0324327}" srcOrd="0" destOrd="0" presId="urn:microsoft.com/office/officeart/2005/8/layout/radial4"/>
    <dgm:cxn modelId="{56FB86FF-1DBD-4ABD-B060-F25F08A71C03}" type="presOf" srcId="{6C54527E-C322-4BB6-A7B0-2B101320FC62}" destId="{54D40465-0FAE-496D-9F64-2DEC7C4DB198}" srcOrd="0" destOrd="0" presId="urn:microsoft.com/office/officeart/2005/8/layout/radial4"/>
    <dgm:cxn modelId="{0B9D0349-78F2-445D-AC92-517EB6B304A9}" type="presParOf" srcId="{AFF457DD-FE17-4E55-BEA2-AFE55D138BF8}" destId="{62D710EF-5FCA-4947-90AD-DC469B2F3205}" srcOrd="0" destOrd="0" presId="urn:microsoft.com/office/officeart/2005/8/layout/radial4"/>
    <dgm:cxn modelId="{2E360401-C415-48D5-A13E-349EA0819EEC}" type="presParOf" srcId="{AFF457DD-FE17-4E55-BEA2-AFE55D138BF8}" destId="{326200A4-A0FB-433E-99E0-505EAF404822}" srcOrd="1" destOrd="0" presId="urn:microsoft.com/office/officeart/2005/8/layout/radial4"/>
    <dgm:cxn modelId="{280B1F9F-29EB-4859-A282-70F22A020468}" type="presParOf" srcId="{AFF457DD-FE17-4E55-BEA2-AFE55D138BF8}" destId="{9C6E5BA0-BBF9-45BA-A346-73B7B0324327}" srcOrd="2" destOrd="0" presId="urn:microsoft.com/office/officeart/2005/8/layout/radial4"/>
    <dgm:cxn modelId="{467D9B8D-973B-4429-BF82-C6AB63180225}" type="presParOf" srcId="{AFF457DD-FE17-4E55-BEA2-AFE55D138BF8}" destId="{B7331E19-AA47-4535-ABE0-D95C37CF1276}" srcOrd="3" destOrd="0" presId="urn:microsoft.com/office/officeart/2005/8/layout/radial4"/>
    <dgm:cxn modelId="{0A1198C1-8004-4111-94D8-48C6C397277A}" type="presParOf" srcId="{AFF457DD-FE17-4E55-BEA2-AFE55D138BF8}" destId="{54D40465-0FAE-496D-9F64-2DEC7C4DB198}" srcOrd="4" destOrd="0" presId="urn:microsoft.com/office/officeart/2005/8/layout/radial4"/>
    <dgm:cxn modelId="{5D274CA5-7DB2-4D68-92CE-A320C1FF9EFE}" type="presParOf" srcId="{AFF457DD-FE17-4E55-BEA2-AFE55D138BF8}" destId="{AE20DB9B-317B-48C2-A656-49A44C266460}" srcOrd="5" destOrd="0" presId="urn:microsoft.com/office/officeart/2005/8/layout/radial4"/>
    <dgm:cxn modelId="{8D49FB59-2CD0-4E1E-BEAD-3650A9474117}" type="presParOf" srcId="{AFF457DD-FE17-4E55-BEA2-AFE55D138BF8}" destId="{228119AE-2C57-4FFE-9E9A-6494335651DE}"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EF36C-CDF8-430D-B53E-CC80DB39C44A}">
      <dsp:nvSpPr>
        <dsp:cNvPr id="0" name=""/>
        <dsp:cNvSpPr/>
      </dsp:nvSpPr>
      <dsp:spPr>
        <a:xfrm>
          <a:off x="2429164" y="0"/>
          <a:ext cx="1237670" cy="951258"/>
        </a:xfrm>
        <a:prstGeom prst="trapezoid">
          <a:avLst>
            <a:gd name="adj" fmla="val 6408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t>Fellowship Pediatric Subspecialty </a:t>
          </a:r>
        </a:p>
      </dsp:txBody>
      <dsp:txXfrm>
        <a:off x="2429164" y="0"/>
        <a:ext cx="1237670" cy="951258"/>
      </dsp:txXfrm>
    </dsp:sp>
    <dsp:sp modelId="{CDB4AFB5-B0E1-469A-993C-82F3941BEE2A}">
      <dsp:nvSpPr>
        <dsp:cNvPr id="0" name=""/>
        <dsp:cNvSpPr/>
      </dsp:nvSpPr>
      <dsp:spPr>
        <a:xfrm>
          <a:off x="1828800" y="951258"/>
          <a:ext cx="2438400" cy="951258"/>
        </a:xfrm>
        <a:prstGeom prst="trapezoid">
          <a:avLst>
            <a:gd name="adj" fmla="val 6408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t>Residency</a:t>
          </a:r>
          <a:br>
            <a:rPr lang="en-US" sz="1800" b="1" kern="1200"/>
          </a:br>
          <a:r>
            <a:rPr lang="en-US" sz="1800" b="1" kern="1200"/>
            <a:t>in Pediatrics</a:t>
          </a:r>
        </a:p>
      </dsp:txBody>
      <dsp:txXfrm>
        <a:off x="2255520" y="951258"/>
        <a:ext cx="1584960" cy="951258"/>
      </dsp:txXfrm>
    </dsp:sp>
    <dsp:sp modelId="{0AE62E1C-0D89-4417-8879-CEE1E1754C63}">
      <dsp:nvSpPr>
        <dsp:cNvPr id="0" name=""/>
        <dsp:cNvSpPr/>
      </dsp:nvSpPr>
      <dsp:spPr>
        <a:xfrm>
          <a:off x="1219200" y="1902517"/>
          <a:ext cx="3657600" cy="951258"/>
        </a:xfrm>
        <a:prstGeom prst="trapezoid">
          <a:avLst>
            <a:gd name="adj" fmla="val 6408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t>Medical School</a:t>
          </a:r>
          <a:br>
            <a:rPr lang="en-US" sz="1800" b="1" kern="1200"/>
          </a:br>
          <a:r>
            <a:rPr lang="en-US" sz="1800" b="1" kern="1200"/>
            <a:t>Allopathic/Osteopathic</a:t>
          </a:r>
        </a:p>
      </dsp:txBody>
      <dsp:txXfrm>
        <a:off x="1859280" y="1902517"/>
        <a:ext cx="2377440" cy="951258"/>
      </dsp:txXfrm>
    </dsp:sp>
    <dsp:sp modelId="{605536DD-535D-42B7-BCCC-32EE4427B1C5}">
      <dsp:nvSpPr>
        <dsp:cNvPr id="0" name=""/>
        <dsp:cNvSpPr/>
      </dsp:nvSpPr>
      <dsp:spPr>
        <a:xfrm>
          <a:off x="609600" y="2853775"/>
          <a:ext cx="4876800" cy="951258"/>
        </a:xfrm>
        <a:prstGeom prst="trapezoid">
          <a:avLst>
            <a:gd name="adj" fmla="val 6408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t>College</a:t>
          </a:r>
        </a:p>
      </dsp:txBody>
      <dsp:txXfrm>
        <a:off x="1463039" y="2853775"/>
        <a:ext cx="3169920" cy="951258"/>
      </dsp:txXfrm>
    </dsp:sp>
    <dsp:sp modelId="{8A11068E-8D92-4680-BF0A-904A5DA59159}">
      <dsp:nvSpPr>
        <dsp:cNvPr id="0" name=""/>
        <dsp:cNvSpPr/>
      </dsp:nvSpPr>
      <dsp:spPr>
        <a:xfrm>
          <a:off x="0" y="3805034"/>
          <a:ext cx="6096000" cy="951258"/>
        </a:xfrm>
        <a:prstGeom prst="trapezoid">
          <a:avLst>
            <a:gd name="adj" fmla="val 6408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t>Middle and High School</a:t>
          </a:r>
        </a:p>
      </dsp:txBody>
      <dsp:txXfrm>
        <a:off x="1066799" y="3805034"/>
        <a:ext cx="3962400" cy="9512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710EF-5FCA-4947-90AD-DC469B2F3205}">
      <dsp:nvSpPr>
        <dsp:cNvPr id="0" name=""/>
        <dsp:cNvSpPr/>
      </dsp:nvSpPr>
      <dsp:spPr>
        <a:xfrm>
          <a:off x="2270469" y="1685361"/>
          <a:ext cx="1414924" cy="1414924"/>
        </a:xfrm>
        <a:prstGeom prst="ellipse">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Curriculum</a:t>
          </a:r>
        </a:p>
      </dsp:txBody>
      <dsp:txXfrm>
        <a:off x="2477680" y="1892572"/>
        <a:ext cx="1000502" cy="1000502"/>
      </dsp:txXfrm>
    </dsp:sp>
    <dsp:sp modelId="{326200A4-A0FB-433E-99E0-505EAF404822}">
      <dsp:nvSpPr>
        <dsp:cNvPr id="0" name=""/>
        <dsp:cNvSpPr/>
      </dsp:nvSpPr>
      <dsp:spPr>
        <a:xfrm rot="12900000">
          <a:off x="1360448" y="1438246"/>
          <a:ext cx="1084316" cy="403253"/>
        </a:xfrm>
        <a:prstGeom prst="leftArrow">
          <a:avLst>
            <a:gd name="adj1" fmla="val 60000"/>
            <a:gd name="adj2" fmla="val 50000"/>
          </a:avLst>
        </a:prstGeom>
        <a:gradFill rotWithShape="0">
          <a:gsLst>
            <a:gs pos="0">
              <a:schemeClr val="accent1">
                <a:tint val="60000"/>
                <a:hueOff val="0"/>
                <a:satOff val="0"/>
                <a:lumOff val="0"/>
                <a:alphaOff val="0"/>
                <a:tint val="96000"/>
                <a:lumMod val="100000"/>
              </a:schemeClr>
            </a:gs>
            <a:gs pos="78000">
              <a:schemeClr val="accent1">
                <a:tint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6E5BA0-BBF9-45BA-A346-73B7B0324327}">
      <dsp:nvSpPr>
        <dsp:cNvPr id="0" name=""/>
        <dsp:cNvSpPr/>
      </dsp:nvSpPr>
      <dsp:spPr>
        <a:xfrm>
          <a:off x="786407" y="791233"/>
          <a:ext cx="1344178" cy="1075342"/>
        </a:xfrm>
        <a:prstGeom prst="roundRect">
          <a:avLst>
            <a:gd name="adj" fmla="val 10000"/>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a:t>Needs of Children in 2030-2050 and Models of Care</a:t>
          </a:r>
        </a:p>
      </dsp:txBody>
      <dsp:txXfrm>
        <a:off x="817903" y="822729"/>
        <a:ext cx="1281186" cy="1012350"/>
      </dsp:txXfrm>
    </dsp:sp>
    <dsp:sp modelId="{B7331E19-AA47-4535-ABE0-D95C37CF1276}">
      <dsp:nvSpPr>
        <dsp:cNvPr id="0" name=""/>
        <dsp:cNvSpPr/>
      </dsp:nvSpPr>
      <dsp:spPr>
        <a:xfrm rot="16200000">
          <a:off x="2435773" y="878468"/>
          <a:ext cx="1084316" cy="403253"/>
        </a:xfrm>
        <a:prstGeom prst="leftArrow">
          <a:avLst>
            <a:gd name="adj1" fmla="val 60000"/>
            <a:gd name="adj2" fmla="val 50000"/>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4D40465-0FAE-496D-9F64-2DEC7C4DB198}">
      <dsp:nvSpPr>
        <dsp:cNvPr id="0" name=""/>
        <dsp:cNvSpPr/>
      </dsp:nvSpPr>
      <dsp:spPr>
        <a:xfrm>
          <a:off x="2305842" y="265"/>
          <a:ext cx="1344178" cy="1075342"/>
        </a:xfrm>
        <a:prstGeom prst="roundRect">
          <a:avLst>
            <a:gd name="adj" fmla="val 10000"/>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a:t>Goal of Training</a:t>
          </a:r>
        </a:p>
      </dsp:txBody>
      <dsp:txXfrm>
        <a:off x="2337338" y="31761"/>
        <a:ext cx="1281186" cy="1012350"/>
      </dsp:txXfrm>
    </dsp:sp>
    <dsp:sp modelId="{AE20DB9B-317B-48C2-A656-49A44C266460}">
      <dsp:nvSpPr>
        <dsp:cNvPr id="0" name=""/>
        <dsp:cNvSpPr/>
      </dsp:nvSpPr>
      <dsp:spPr>
        <a:xfrm rot="19500000">
          <a:off x="3511098" y="1438246"/>
          <a:ext cx="1084316" cy="403253"/>
        </a:xfrm>
        <a:prstGeom prst="leftArrow">
          <a:avLst>
            <a:gd name="adj1" fmla="val 60000"/>
            <a:gd name="adj2" fmla="val 50000"/>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28119AE-2C57-4FFE-9E9A-6494335651DE}">
      <dsp:nvSpPr>
        <dsp:cNvPr id="0" name=""/>
        <dsp:cNvSpPr/>
      </dsp:nvSpPr>
      <dsp:spPr>
        <a:xfrm>
          <a:off x="3825277" y="791233"/>
          <a:ext cx="1344178" cy="1075342"/>
        </a:xfrm>
        <a:prstGeom prst="roundRect">
          <a:avLst>
            <a:gd name="adj" fmla="val 10000"/>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a:t>Stakeholder Perspectives</a:t>
          </a:r>
        </a:p>
      </dsp:txBody>
      <dsp:txXfrm>
        <a:off x="3856773" y="822729"/>
        <a:ext cx="1281186" cy="10123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710EF-5FCA-4947-90AD-DC469B2F3205}">
      <dsp:nvSpPr>
        <dsp:cNvPr id="0" name=""/>
        <dsp:cNvSpPr/>
      </dsp:nvSpPr>
      <dsp:spPr>
        <a:xfrm>
          <a:off x="2270469" y="1685361"/>
          <a:ext cx="1414924" cy="1414924"/>
        </a:xfrm>
        <a:prstGeom prst="ellipse">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Curriculum</a:t>
          </a:r>
        </a:p>
      </dsp:txBody>
      <dsp:txXfrm>
        <a:off x="2477680" y="1892572"/>
        <a:ext cx="1000502" cy="1000502"/>
      </dsp:txXfrm>
    </dsp:sp>
    <dsp:sp modelId="{326200A4-A0FB-433E-99E0-505EAF404822}">
      <dsp:nvSpPr>
        <dsp:cNvPr id="0" name=""/>
        <dsp:cNvSpPr/>
      </dsp:nvSpPr>
      <dsp:spPr>
        <a:xfrm rot="12900000">
          <a:off x="1360448" y="1438246"/>
          <a:ext cx="1084316" cy="403253"/>
        </a:xfrm>
        <a:prstGeom prst="leftArrow">
          <a:avLst>
            <a:gd name="adj1" fmla="val 60000"/>
            <a:gd name="adj2" fmla="val 50000"/>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C6E5BA0-BBF9-45BA-A346-73B7B0324327}">
      <dsp:nvSpPr>
        <dsp:cNvPr id="0" name=""/>
        <dsp:cNvSpPr/>
      </dsp:nvSpPr>
      <dsp:spPr>
        <a:xfrm>
          <a:off x="786407" y="791233"/>
          <a:ext cx="1344178" cy="1075342"/>
        </a:xfrm>
        <a:prstGeom prst="roundRect">
          <a:avLst>
            <a:gd name="adj" fmla="val 10000"/>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a:t>Needs of Children in 2030-2050 and Models of Care</a:t>
          </a:r>
        </a:p>
      </dsp:txBody>
      <dsp:txXfrm>
        <a:off x="817903" y="822729"/>
        <a:ext cx="1281186" cy="1012350"/>
      </dsp:txXfrm>
    </dsp:sp>
    <dsp:sp modelId="{B7331E19-AA47-4535-ABE0-D95C37CF1276}">
      <dsp:nvSpPr>
        <dsp:cNvPr id="0" name=""/>
        <dsp:cNvSpPr/>
      </dsp:nvSpPr>
      <dsp:spPr>
        <a:xfrm rot="16200000">
          <a:off x="2435773" y="878468"/>
          <a:ext cx="1084316" cy="403253"/>
        </a:xfrm>
        <a:prstGeom prst="leftArrow">
          <a:avLst>
            <a:gd name="adj1" fmla="val 60000"/>
            <a:gd name="adj2" fmla="val 50000"/>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4D40465-0FAE-496D-9F64-2DEC7C4DB198}">
      <dsp:nvSpPr>
        <dsp:cNvPr id="0" name=""/>
        <dsp:cNvSpPr/>
      </dsp:nvSpPr>
      <dsp:spPr>
        <a:xfrm>
          <a:off x="2305842" y="265"/>
          <a:ext cx="1344178" cy="1075342"/>
        </a:xfrm>
        <a:prstGeom prst="roundRect">
          <a:avLst>
            <a:gd name="adj" fmla="val 10000"/>
          </a:avLst>
        </a:prstGeom>
        <a:solidFill>
          <a:schemeClr val="bg1">
            <a:lumMod val="75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a:t>Goal of Training</a:t>
          </a:r>
        </a:p>
      </dsp:txBody>
      <dsp:txXfrm>
        <a:off x="2337338" y="31761"/>
        <a:ext cx="1281186" cy="1012350"/>
      </dsp:txXfrm>
    </dsp:sp>
    <dsp:sp modelId="{AE20DB9B-317B-48C2-A656-49A44C266460}">
      <dsp:nvSpPr>
        <dsp:cNvPr id="0" name=""/>
        <dsp:cNvSpPr/>
      </dsp:nvSpPr>
      <dsp:spPr>
        <a:xfrm rot="19500000">
          <a:off x="3511098" y="1438246"/>
          <a:ext cx="1084316" cy="403253"/>
        </a:xfrm>
        <a:prstGeom prst="leftArrow">
          <a:avLst>
            <a:gd name="adj1" fmla="val 60000"/>
            <a:gd name="adj2" fmla="val 50000"/>
          </a:avLst>
        </a:prstGeom>
        <a:solidFill>
          <a:schemeClr val="accent1">
            <a:lumMod val="40000"/>
            <a:lumOff val="60000"/>
          </a:schemeClr>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28119AE-2C57-4FFE-9E9A-6494335651DE}">
      <dsp:nvSpPr>
        <dsp:cNvPr id="0" name=""/>
        <dsp:cNvSpPr/>
      </dsp:nvSpPr>
      <dsp:spPr>
        <a:xfrm>
          <a:off x="3825277" y="791233"/>
          <a:ext cx="1344178" cy="1075342"/>
        </a:xfrm>
        <a:prstGeom prst="roundRect">
          <a:avLst>
            <a:gd name="adj" fmla="val 10000"/>
          </a:avLst>
        </a:prstGeom>
        <a:solidFill>
          <a:srgbClr val="4A66AC"/>
        </a:soli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a:t>Stakeholder Perspectives</a:t>
          </a:r>
        </a:p>
      </dsp:txBody>
      <dsp:txXfrm>
        <a:off x="3856773" y="822729"/>
        <a:ext cx="1281186" cy="101235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0.22244</cdr:x>
      <cdr:y>0.19389</cdr:y>
    </cdr:from>
    <cdr:to>
      <cdr:x>0.3094</cdr:x>
      <cdr:y>0.40403</cdr:y>
    </cdr:to>
    <cdr:sp macro="" textlink="">
      <cdr:nvSpPr>
        <cdr:cNvPr id="2" name="TextBox 1">
          <a:extLst xmlns:a="http://schemas.openxmlformats.org/drawingml/2006/main">
            <a:ext uri="{FF2B5EF4-FFF2-40B4-BE49-F238E27FC236}">
              <a16:creationId xmlns:a16="http://schemas.microsoft.com/office/drawing/2014/main" id="{063568A0-553D-49F8-9260-123DD1A18D46}"/>
            </a:ext>
          </a:extLst>
        </cdr:cNvPr>
        <cdr:cNvSpPr txBox="1"/>
      </cdr:nvSpPr>
      <cdr:spPr>
        <a:xfrm xmlns:a="http://schemas.openxmlformats.org/drawingml/2006/main">
          <a:off x="2339109" y="84368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dirty="0"/>
            <a:t>25%</a:t>
          </a:r>
        </a:p>
      </cdr:txBody>
    </cdr:sp>
  </cdr:relSizeAnchor>
  <cdr:relSizeAnchor xmlns:cdr="http://schemas.openxmlformats.org/drawingml/2006/chartDrawing">
    <cdr:from>
      <cdr:x>0.56148</cdr:x>
      <cdr:y>0.74104</cdr:y>
    </cdr:from>
    <cdr:to>
      <cdr:x>0.64844</cdr:x>
      <cdr:y>0.95118</cdr:y>
    </cdr:to>
    <cdr:sp macro="" textlink="">
      <cdr:nvSpPr>
        <cdr:cNvPr id="4" name="TextBox 3">
          <a:extLst xmlns:a="http://schemas.openxmlformats.org/drawingml/2006/main">
            <a:ext uri="{FF2B5EF4-FFF2-40B4-BE49-F238E27FC236}">
              <a16:creationId xmlns:a16="http://schemas.microsoft.com/office/drawing/2014/main" id="{C40FE4C7-4EFD-4B96-B4B8-F6F39E446A2D}"/>
            </a:ext>
          </a:extLst>
        </cdr:cNvPr>
        <cdr:cNvSpPr txBox="1"/>
      </cdr:nvSpPr>
      <cdr:spPr>
        <a:xfrm xmlns:a="http://schemas.openxmlformats.org/drawingml/2006/main">
          <a:off x="5904345" y="322450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dirty="0"/>
            <a:t>75%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826F967-0FB0-3B48-AD98-61DF95E70F64}" type="datetimeFigureOut">
              <a:rPr lang="en-US" smtClean="0"/>
              <a:pPr/>
              <a:t>11/13/2020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113F070-8667-EA46-AE57-36F9F3CE18B4}" type="slidenum">
              <a:rPr lang="en-US" smtClean="0"/>
              <a:pPr/>
              <a:t>‹#›</a:t>
            </a:fld>
            <a:endParaRPr lang="en-US"/>
          </a:p>
        </p:txBody>
      </p:sp>
    </p:spTree>
    <p:extLst>
      <p:ext uri="{BB962C8B-B14F-4D97-AF65-F5344CB8AC3E}">
        <p14:creationId xmlns:p14="http://schemas.microsoft.com/office/powerpoint/2010/main" val="294805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B507D49-84AF-3441-ABE1-059ADCCCC6F5}" type="datetimeFigureOut">
              <a:rPr lang="en-US" smtClean="0"/>
              <a:pPr/>
              <a:t>11/13/2020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EED3369-D31D-4548-9FD3-3B89E58DE1EA}" type="slidenum">
              <a:rPr lang="en-US" smtClean="0"/>
              <a:pPr/>
              <a:t>‹#›</a:t>
            </a:fld>
            <a:endParaRPr lang="en-US"/>
          </a:p>
        </p:txBody>
      </p:sp>
    </p:spTree>
    <p:extLst>
      <p:ext uri="{BB962C8B-B14F-4D97-AF65-F5344CB8AC3E}">
        <p14:creationId xmlns:p14="http://schemas.microsoft.com/office/powerpoint/2010/main" val="1174291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D3369-D31D-4548-9FD3-3B89E58DE1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416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12</a:t>
            </a:fld>
            <a:endParaRPr lang="en-US"/>
          </a:p>
        </p:txBody>
      </p:sp>
    </p:spTree>
    <p:extLst>
      <p:ext uri="{BB962C8B-B14F-4D97-AF65-F5344CB8AC3E}">
        <p14:creationId xmlns:p14="http://schemas.microsoft.com/office/powerpoint/2010/main" val="818808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13</a:t>
            </a:fld>
            <a:endParaRPr lang="en-US"/>
          </a:p>
        </p:txBody>
      </p:sp>
    </p:spTree>
    <p:extLst>
      <p:ext uri="{BB962C8B-B14F-4D97-AF65-F5344CB8AC3E}">
        <p14:creationId xmlns:p14="http://schemas.microsoft.com/office/powerpoint/2010/main" val="2518794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14</a:t>
            </a:fld>
            <a:endParaRPr lang="en-US"/>
          </a:p>
        </p:txBody>
      </p:sp>
    </p:spTree>
    <p:extLst>
      <p:ext uri="{BB962C8B-B14F-4D97-AF65-F5344CB8AC3E}">
        <p14:creationId xmlns:p14="http://schemas.microsoft.com/office/powerpoint/2010/main" val="18018115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15</a:t>
            </a:fld>
            <a:endParaRPr lang="en-US"/>
          </a:p>
        </p:txBody>
      </p:sp>
    </p:spTree>
    <p:extLst>
      <p:ext uri="{BB962C8B-B14F-4D97-AF65-F5344CB8AC3E}">
        <p14:creationId xmlns:p14="http://schemas.microsoft.com/office/powerpoint/2010/main" val="767356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16</a:t>
            </a:fld>
            <a:endParaRPr lang="en-US"/>
          </a:p>
        </p:txBody>
      </p:sp>
    </p:spTree>
    <p:extLst>
      <p:ext uri="{BB962C8B-B14F-4D97-AF65-F5344CB8AC3E}">
        <p14:creationId xmlns:p14="http://schemas.microsoft.com/office/powerpoint/2010/main" val="689357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17</a:t>
            </a:fld>
            <a:endParaRPr lang="en-US"/>
          </a:p>
        </p:txBody>
      </p:sp>
    </p:spTree>
    <p:extLst>
      <p:ext uri="{BB962C8B-B14F-4D97-AF65-F5344CB8AC3E}">
        <p14:creationId xmlns:p14="http://schemas.microsoft.com/office/powerpoint/2010/main" val="2969020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18</a:t>
            </a:fld>
            <a:endParaRPr lang="en-US"/>
          </a:p>
        </p:txBody>
      </p:sp>
    </p:spTree>
    <p:extLst>
      <p:ext uri="{BB962C8B-B14F-4D97-AF65-F5344CB8AC3E}">
        <p14:creationId xmlns:p14="http://schemas.microsoft.com/office/powerpoint/2010/main" val="225363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EED3369-D31D-4548-9FD3-3B89E58DE1EA}" type="slidenum">
              <a:rPr lang="en-US" smtClean="0"/>
              <a:pPr/>
              <a:t>19</a:t>
            </a:fld>
            <a:endParaRPr lang="en-US"/>
          </a:p>
        </p:txBody>
      </p:sp>
    </p:spTree>
    <p:extLst>
      <p:ext uri="{BB962C8B-B14F-4D97-AF65-F5344CB8AC3E}">
        <p14:creationId xmlns:p14="http://schemas.microsoft.com/office/powerpoint/2010/main" val="2694638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20</a:t>
            </a:fld>
            <a:endParaRPr lang="en-US"/>
          </a:p>
        </p:txBody>
      </p:sp>
    </p:spTree>
    <p:extLst>
      <p:ext uri="{BB962C8B-B14F-4D97-AF65-F5344CB8AC3E}">
        <p14:creationId xmlns:p14="http://schemas.microsoft.com/office/powerpoint/2010/main" val="758877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21</a:t>
            </a:fld>
            <a:endParaRPr lang="en-US"/>
          </a:p>
        </p:txBody>
      </p:sp>
    </p:spTree>
    <p:extLst>
      <p:ext uri="{BB962C8B-B14F-4D97-AF65-F5344CB8AC3E}">
        <p14:creationId xmlns:p14="http://schemas.microsoft.com/office/powerpoint/2010/main" val="4010127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2</a:t>
            </a:fld>
            <a:endParaRPr lang="en-US"/>
          </a:p>
        </p:txBody>
      </p:sp>
    </p:spTree>
    <p:extLst>
      <p:ext uri="{BB962C8B-B14F-4D97-AF65-F5344CB8AC3E}">
        <p14:creationId xmlns:p14="http://schemas.microsoft.com/office/powerpoint/2010/main" val="14945306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5AFFCF-9412-4F25-A474-8020281049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1763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D3369-D31D-4548-9FD3-3B89E58DE1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48461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Deb</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651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Deb</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36880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Deb will cover; logos here?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2098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Jill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D3369-D31D-4548-9FD3-3B89E58DE1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2330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Jill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693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Laurel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972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NP and PA here?</a:t>
            </a:r>
          </a:p>
          <a:p>
            <a:r>
              <a:rPr lang="en-US"/>
              <a:t>(NAPNAP presentation)- opportunities for a paper together</a:t>
            </a:r>
          </a:p>
          <a:p>
            <a:r>
              <a:rPr lang="en-US"/>
              <a:t>Laurel</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6514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Laurel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1420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EED3369-D31D-4548-9FD3-3B89E58DE1EA}" type="slidenum">
              <a:rPr lang="en-US" smtClean="0"/>
              <a:pPr/>
              <a:t>3</a:t>
            </a:fld>
            <a:endParaRPr lang="en-US"/>
          </a:p>
        </p:txBody>
      </p:sp>
    </p:spTree>
    <p:extLst>
      <p:ext uri="{BB962C8B-B14F-4D97-AF65-F5344CB8AC3E}">
        <p14:creationId xmlns:p14="http://schemas.microsoft.com/office/powerpoint/2010/main" val="1078009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7608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EEF8E924-7BF9-EA43-8C8F-7D81986C53CC}"/>
              </a:ext>
            </a:extLst>
          </p:cNvPr>
          <p:cNvSpPr>
            <a:spLocks noGrp="1" noRot="1" noChangeAspect="1" noChangeArrowheads="1" noTextEdit="1"/>
          </p:cNvSpPr>
          <p:nvPr>
            <p:ph type="sldImg"/>
          </p:nvPr>
        </p:nvSpPr>
        <p:spPr>
          <a:ln/>
        </p:spPr>
      </p:sp>
      <p:sp>
        <p:nvSpPr>
          <p:cNvPr id="81922" name="Notes Placeholder 2">
            <a:extLst>
              <a:ext uri="{FF2B5EF4-FFF2-40B4-BE49-F238E27FC236}">
                <a16:creationId xmlns:a16="http://schemas.microsoft.com/office/drawing/2014/main" id="{001E8EA0-26D3-1A45-A5AE-D0D2880807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Gill Sans MT" panose="020B0502020104020203" pitchFamily="34" charset="77"/>
                <a:ea typeface="ＭＳ Ｐゴシック" panose="020B0600070205080204" pitchFamily="34" charset="-128"/>
                <a:cs typeface="Geneva" panose="020B0503030404040204" pitchFamily="34" charset="0"/>
              </a:rPr>
              <a:t>Kate Ackerman</a:t>
            </a:r>
          </a:p>
        </p:txBody>
      </p:sp>
      <p:sp>
        <p:nvSpPr>
          <p:cNvPr id="81923" name="Slide Number Placeholder 3">
            <a:extLst>
              <a:ext uri="{FF2B5EF4-FFF2-40B4-BE49-F238E27FC236}">
                <a16:creationId xmlns:a16="http://schemas.microsoft.com/office/drawing/2014/main" id="{DA952407-72BE-EF49-99AF-A8CA822DB1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00">
              <a:defRPr sz="1600">
                <a:solidFill>
                  <a:schemeClr val="bg1"/>
                </a:solidFill>
                <a:latin typeface="Calibri" panose="020F0502020204030204" pitchFamily="34" charset="0"/>
                <a:ea typeface="ＭＳ Ｐゴシック" panose="020B0600070205080204" pitchFamily="34" charset="-128"/>
              </a:defRPr>
            </a:lvl1pPr>
            <a:lvl2pPr marL="742950" indent="-285750" defTabSz="939800">
              <a:defRPr sz="1600">
                <a:solidFill>
                  <a:schemeClr val="bg1"/>
                </a:solidFill>
                <a:latin typeface="Calibri" panose="020F0502020204030204" pitchFamily="34" charset="0"/>
                <a:ea typeface="ＭＳ Ｐゴシック" panose="020B0600070205080204" pitchFamily="34" charset="-128"/>
              </a:defRPr>
            </a:lvl2pPr>
            <a:lvl3pPr marL="1143000" indent="-228600" defTabSz="939800">
              <a:defRPr sz="1600">
                <a:solidFill>
                  <a:schemeClr val="bg1"/>
                </a:solidFill>
                <a:latin typeface="Calibri" panose="020F0502020204030204" pitchFamily="34" charset="0"/>
                <a:ea typeface="ＭＳ Ｐゴシック" panose="020B0600070205080204" pitchFamily="34" charset="-128"/>
              </a:defRPr>
            </a:lvl3pPr>
            <a:lvl4pPr marL="1600200" indent="-228600" defTabSz="939800">
              <a:defRPr sz="1600">
                <a:solidFill>
                  <a:schemeClr val="bg1"/>
                </a:solidFill>
                <a:latin typeface="Calibri" panose="020F0502020204030204" pitchFamily="34" charset="0"/>
                <a:ea typeface="ＭＳ Ｐゴシック" panose="020B0600070205080204" pitchFamily="34" charset="-128"/>
              </a:defRPr>
            </a:lvl4pPr>
            <a:lvl5pPr marL="2057400" indent="-228600" defTabSz="939800">
              <a:defRPr sz="1600">
                <a:solidFill>
                  <a:schemeClr val="bg1"/>
                </a:solidFill>
                <a:latin typeface="Calibri" panose="020F0502020204030204" pitchFamily="34" charset="0"/>
                <a:ea typeface="ＭＳ Ｐゴシック" panose="020B0600070205080204" pitchFamily="34" charset="-128"/>
              </a:defRPr>
            </a:lvl5pPr>
            <a:lvl6pPr marL="2514600" indent="-228600" defTabSz="9398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defTabSz="9398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defTabSz="9398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defTabSz="9398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r" defTabSz="939800" rtl="0" eaLnBrk="1" fontAlgn="auto" latinLnBrk="0" hangingPunct="1">
              <a:lnSpc>
                <a:spcPct val="100000"/>
              </a:lnSpc>
              <a:spcBef>
                <a:spcPts val="0"/>
              </a:spcBef>
              <a:spcAft>
                <a:spcPts val="0"/>
              </a:spcAft>
              <a:buClrTx/>
              <a:buSzTx/>
              <a:buFontTx/>
              <a:buNone/>
              <a:tabLst/>
              <a:defRPr/>
            </a:pPr>
            <a:fld id="{6D505493-EE3A-B14B-B607-F91CE8BEAD2E}" type="slidenum">
              <a:rPr kumimoji="0" lang="en-US" altLang="en-US" sz="800" b="0" i="0" u="none" strike="noStrike" kern="1200" cap="none" spc="0" normalizeH="0" baseline="0" noProof="0" smtClean="0">
                <a:ln>
                  <a:noFill/>
                </a:ln>
                <a:solidFill>
                  <a:prstClr val="black"/>
                </a:solidFill>
                <a:effectLst/>
                <a:uLnTx/>
                <a:uFillTx/>
                <a:latin typeface="Gill Sans MT" panose="020B0502020104020203" pitchFamily="34" charset="77"/>
                <a:ea typeface="ＭＳ Ｐゴシック" panose="020B0600070205080204" pitchFamily="34" charset="-128"/>
                <a:cs typeface="+mn-cs"/>
              </a:rPr>
              <a:pPr marL="0" marR="0" lvl="0" indent="0" algn="r" defTabSz="939800" rtl="0" eaLnBrk="1" fontAlgn="auto" latinLnBrk="0" hangingPunct="1">
                <a:lnSpc>
                  <a:spcPct val="100000"/>
                </a:lnSpc>
                <a:spcBef>
                  <a:spcPts val="0"/>
                </a:spcBef>
                <a:spcAft>
                  <a:spcPts val="0"/>
                </a:spcAft>
                <a:buClrTx/>
                <a:buSzTx/>
                <a:buFontTx/>
                <a:buNone/>
                <a:tabLst/>
                <a:defRPr/>
              </a:pPr>
              <a:t>72</a:t>
            </a:fld>
            <a:endParaRPr kumimoji="0" lang="en-US" altLang="en-US" sz="800" b="0" i="0" u="none" strike="noStrike" kern="1200" cap="none" spc="0" normalizeH="0" baseline="0" noProof="0">
              <a:ln>
                <a:noFill/>
              </a:ln>
              <a:solidFill>
                <a:prstClr val="black"/>
              </a:solidFill>
              <a:effectLst/>
              <a:uLnTx/>
              <a:uFillTx/>
              <a:latin typeface="Gill Sans MT" panose="020B0502020104020203" pitchFamily="34" charset="77"/>
              <a:ea typeface="ＭＳ Ｐゴシック" panose="020B0600070205080204" pitchFamily="34" charset="-128"/>
              <a:cs typeface="+mn-cs"/>
            </a:endParaRPr>
          </a:p>
        </p:txBody>
      </p:sp>
    </p:spTree>
    <p:extLst>
      <p:ext uri="{BB962C8B-B14F-4D97-AF65-F5344CB8AC3E}">
        <p14:creationId xmlns:p14="http://schemas.microsoft.com/office/powerpoint/2010/main" val="6097815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5963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NOTE: Significant difference, p&lt;.001</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19ECC9-E327-4232-AEE3-B05847566F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6749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Significant difference, p&lt;.001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19ECC9-E327-4232-AEE3-B05847566F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38758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a:t>NOTE: Significant differences for all, p&lt;.01</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6A063E-F2D7-4BF1-8D74-FC34E424B3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6709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Job and career satisfaction: satisfied is % strongly agree or agree;  for salary: satisfied is % Completely or Very satisfied. </a:t>
            </a:r>
          </a:p>
          <a:p>
            <a:r>
              <a:rPr lang="en-US"/>
              <a:t>Job is rewarding: 30% of USMG and 17% of IMG strongly agree.  Satisfied with career as a physician: 24% of USMG and 19% </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19ECC9-E327-4232-AEE3-B05847566F7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4767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6A063E-F2D7-4BF1-8D74-FC34E424B3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176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a:solidFill>
                  <a:srgbClr val="211E1E"/>
                </a:solidFill>
                <a:latin typeface="Tahoma" panose="020B0604030504040204" pitchFamily="34" charset="0"/>
              </a:rPr>
              <a:t>2019 Statistical Profile of Certified Physician Assistants ©NCCPA 2020. All rights reserved. </a:t>
            </a: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8748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a:solidFill>
                  <a:srgbClr val="211E1E"/>
                </a:solidFill>
                <a:latin typeface="Trebuchet MS" panose="020B0603020202020204" pitchFamily="34" charset="0"/>
              </a:rPr>
              <a:t>The average salary of certified PAs was </a:t>
            </a:r>
            <a:r>
              <a:rPr lang="en-US" sz="1800" b="1" i="0" u="none" strike="noStrike" baseline="0">
                <a:solidFill>
                  <a:srgbClr val="211E1E"/>
                </a:solidFill>
                <a:latin typeface="Trebuchet MS" panose="020B0603020202020204" pitchFamily="34" charset="0"/>
              </a:rPr>
              <a:t>$113,186 </a:t>
            </a:r>
            <a:r>
              <a:rPr lang="en-US" sz="1800" b="0" i="0" u="none" strike="noStrike" baseline="0">
                <a:solidFill>
                  <a:srgbClr val="211E1E"/>
                </a:solidFill>
                <a:latin typeface="Trebuchet MS" panose="020B0603020202020204" pitchFamily="34" charset="0"/>
              </a:rPr>
              <a:t>and the median </a:t>
            </a:r>
            <a:r>
              <a:rPr lang="en-US" sz="1800" b="0" i="0" u="none" strike="noStrike" baseline="0" err="1">
                <a:solidFill>
                  <a:srgbClr val="211E1E"/>
                </a:solidFill>
                <a:latin typeface="Trebuchet MS" panose="020B0603020202020204" pitchFamily="34" charset="0"/>
              </a:rPr>
              <a:t>salarywas</a:t>
            </a:r>
            <a:r>
              <a:rPr lang="en-US" sz="1800" b="0" i="0" u="none" strike="noStrike" baseline="0">
                <a:solidFill>
                  <a:srgbClr val="211E1E"/>
                </a:solidFill>
                <a:latin typeface="Trebuchet MS" panose="020B0603020202020204" pitchFamily="34" charset="0"/>
              </a:rPr>
              <a:t> </a:t>
            </a:r>
            <a:r>
              <a:rPr lang="en-US" sz="1800" b="1" i="0" u="none" strike="noStrike" baseline="0">
                <a:solidFill>
                  <a:srgbClr val="211E1E"/>
                </a:solidFill>
                <a:latin typeface="Trebuchet MS" panose="020B0603020202020204" pitchFamily="34" charset="0"/>
              </a:rPr>
              <a:t>$105,000 </a:t>
            </a:r>
            <a:r>
              <a:rPr lang="en-US" sz="1800" b="0" i="0" u="none" strike="noStrike" baseline="0">
                <a:solidFill>
                  <a:srgbClr val="211E1E"/>
                </a:solidFill>
                <a:latin typeface="Trebuchet MS" panose="020B0603020202020204" pitchFamily="34" charset="0"/>
              </a:rPr>
              <a:t>with the highest paid to those working in </a:t>
            </a:r>
            <a:r>
              <a:rPr lang="en-US" sz="1800" b="1" i="0" u="none" strike="noStrike" baseline="0">
                <a:solidFill>
                  <a:srgbClr val="211E1E"/>
                </a:solidFill>
                <a:latin typeface="Trebuchet MS" panose="020B0603020202020204" pitchFamily="34" charset="0"/>
              </a:rPr>
              <a:t>dermatology </a:t>
            </a:r>
            <a:r>
              <a:rPr lang="en-US" sz="1800" b="1" i="0" u="none" strike="noStrike" baseline="0" err="1">
                <a:solidFill>
                  <a:srgbClr val="211E1E"/>
                </a:solidFill>
                <a:latin typeface="Trebuchet MS" panose="020B0603020202020204" pitchFamily="34" charset="0"/>
              </a:rPr>
              <a:t>andcritical</a:t>
            </a:r>
            <a:r>
              <a:rPr lang="en-US" sz="1800" b="1" i="0" u="none" strike="noStrike" baseline="0">
                <a:solidFill>
                  <a:srgbClr val="211E1E"/>
                </a:solidFill>
                <a:latin typeface="Trebuchet MS" panose="020B0603020202020204" pitchFamily="34" charset="0"/>
              </a:rPr>
              <a:t> care medicine</a:t>
            </a:r>
            <a:r>
              <a:rPr lang="en-US" sz="1800" b="0" i="0" u="none" strike="noStrike" baseline="0">
                <a:solidFill>
                  <a:srgbClr val="211E1E"/>
                </a:solidFill>
                <a:latin typeface="Trebuchet MS" panose="020B0603020202020204" pitchFamily="34" charset="0"/>
              </a:rPr>
              <a:t>. The average salary has increased </a:t>
            </a:r>
            <a:r>
              <a:rPr lang="en-US" sz="1800" b="1" i="0" u="none" strike="noStrike" baseline="0">
                <a:solidFill>
                  <a:srgbClr val="211E1E"/>
                </a:solidFill>
                <a:latin typeface="Trebuchet MS" panose="020B0603020202020204" pitchFamily="34" charset="0"/>
              </a:rPr>
              <a:t>15.0% </a:t>
            </a:r>
            <a:r>
              <a:rPr lang="en-US" sz="1800" b="0" i="0" u="none" strike="noStrike" baseline="0">
                <a:solidFill>
                  <a:srgbClr val="211E1E"/>
                </a:solidFill>
                <a:latin typeface="Trebuchet MS" panose="020B0603020202020204" pitchFamily="34" charset="0"/>
              </a:rPr>
              <a:t>in the last six years. </a:t>
            </a: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334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5</a:t>
            </a:fld>
            <a:endParaRPr lang="en-US"/>
          </a:p>
        </p:txBody>
      </p:sp>
    </p:spTree>
    <p:extLst>
      <p:ext uri="{BB962C8B-B14F-4D97-AF65-F5344CB8AC3E}">
        <p14:creationId xmlns:p14="http://schemas.microsoft.com/office/powerpoint/2010/main" val="4212673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10,730 with Primary Care Pediatric Certification</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8811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1F7ECF4-12EA-E242-A97E-7A4C3015F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3949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D3369-D31D-4548-9FD3-3B89E58DE1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61017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34890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11583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8815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2756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9321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7230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519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6</a:t>
            </a:fld>
            <a:endParaRPr lang="en-US"/>
          </a:p>
        </p:txBody>
      </p:sp>
    </p:spTree>
    <p:extLst>
      <p:ext uri="{BB962C8B-B14F-4D97-AF65-F5344CB8AC3E}">
        <p14:creationId xmlns:p14="http://schemas.microsoft.com/office/powerpoint/2010/main" val="17424237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4261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DE1846-2BA5-4251-86C6-22C79A5506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05658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2E625995-3DE0-4606-AD64-207ADC7E91D8}" type="slidenum">
              <a:rPr kumimoji="0" lang="en-US" sz="11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126</a:t>
            </a:fld>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08253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D3369-D31D-4548-9FD3-3B89E58DE1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21294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ED3369-D31D-4548-9FD3-3B89E58DE1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71419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EED3369-D31D-4548-9FD3-3B89E58DE1EA}" type="slidenum">
              <a:rPr lang="en-US" smtClean="0"/>
              <a:pPr/>
              <a:t>144</a:t>
            </a:fld>
            <a:endParaRPr lang="en-US"/>
          </a:p>
        </p:txBody>
      </p:sp>
    </p:spTree>
    <p:extLst>
      <p:ext uri="{BB962C8B-B14F-4D97-AF65-F5344CB8AC3E}">
        <p14:creationId xmlns:p14="http://schemas.microsoft.com/office/powerpoint/2010/main" val="28560505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145</a:t>
            </a:fld>
            <a:endParaRPr lang="en-US"/>
          </a:p>
        </p:txBody>
      </p:sp>
    </p:spTree>
    <p:extLst>
      <p:ext uri="{BB962C8B-B14F-4D97-AF65-F5344CB8AC3E}">
        <p14:creationId xmlns:p14="http://schemas.microsoft.com/office/powerpoint/2010/main" val="4823411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146</a:t>
            </a:fld>
            <a:endParaRPr lang="en-US"/>
          </a:p>
        </p:txBody>
      </p:sp>
    </p:spTree>
    <p:extLst>
      <p:ext uri="{BB962C8B-B14F-4D97-AF65-F5344CB8AC3E}">
        <p14:creationId xmlns:p14="http://schemas.microsoft.com/office/powerpoint/2010/main" val="6874766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147</a:t>
            </a:fld>
            <a:endParaRPr lang="en-US"/>
          </a:p>
        </p:txBody>
      </p:sp>
    </p:spTree>
    <p:extLst>
      <p:ext uri="{BB962C8B-B14F-4D97-AF65-F5344CB8AC3E}">
        <p14:creationId xmlns:p14="http://schemas.microsoft.com/office/powerpoint/2010/main" val="23186003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148</a:t>
            </a:fld>
            <a:endParaRPr lang="en-US"/>
          </a:p>
        </p:txBody>
      </p:sp>
    </p:spTree>
    <p:extLst>
      <p:ext uri="{BB962C8B-B14F-4D97-AF65-F5344CB8AC3E}">
        <p14:creationId xmlns:p14="http://schemas.microsoft.com/office/powerpoint/2010/main" val="3271317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7</a:t>
            </a:fld>
            <a:endParaRPr lang="en-US"/>
          </a:p>
        </p:txBody>
      </p:sp>
    </p:spTree>
    <p:extLst>
      <p:ext uri="{BB962C8B-B14F-4D97-AF65-F5344CB8AC3E}">
        <p14:creationId xmlns:p14="http://schemas.microsoft.com/office/powerpoint/2010/main" val="2937641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8</a:t>
            </a:fld>
            <a:endParaRPr lang="en-US"/>
          </a:p>
        </p:txBody>
      </p:sp>
    </p:spTree>
    <p:extLst>
      <p:ext uri="{BB962C8B-B14F-4D97-AF65-F5344CB8AC3E}">
        <p14:creationId xmlns:p14="http://schemas.microsoft.com/office/powerpoint/2010/main" val="3740086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9</a:t>
            </a:fld>
            <a:endParaRPr lang="en-US"/>
          </a:p>
        </p:txBody>
      </p:sp>
    </p:spTree>
    <p:extLst>
      <p:ext uri="{BB962C8B-B14F-4D97-AF65-F5344CB8AC3E}">
        <p14:creationId xmlns:p14="http://schemas.microsoft.com/office/powerpoint/2010/main" val="2925074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EED3369-D31D-4548-9FD3-3B89E58DE1EA}" type="slidenum">
              <a:rPr lang="en-US" smtClean="0"/>
              <a:pPr/>
              <a:t>11</a:t>
            </a:fld>
            <a:endParaRPr lang="en-US"/>
          </a:p>
        </p:txBody>
      </p:sp>
    </p:spTree>
    <p:extLst>
      <p:ext uri="{BB962C8B-B14F-4D97-AF65-F5344CB8AC3E}">
        <p14:creationId xmlns:p14="http://schemas.microsoft.com/office/powerpoint/2010/main" val="178573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96AFFB18-75D8-44B7-A13D-EB344E1C7E99}"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781762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sp>
        <p:nvSpPr>
          <p:cNvPr id="3"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1754344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No Seal)">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377889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6"/>
            <a:ext cx="3932237" cy="1069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sp>
        <p:nvSpPr>
          <p:cNvPr id="6"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735774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6"/>
            <a:ext cx="3932237" cy="1069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sp>
        <p:nvSpPr>
          <p:cNvPr id="6"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12828199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Picture with Titl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838201" y="1871934"/>
            <a:ext cx="10515599" cy="40975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cxnSp>
        <p:nvCxnSpPr>
          <p:cNvPr id="4" name="Straight Connector 3"/>
          <p:cNvCxnSpPr/>
          <p:nvPr userDrawn="1"/>
        </p:nvCxnSpPr>
        <p:spPr>
          <a:xfrm>
            <a:off x="838201" y="1577532"/>
            <a:ext cx="10515599" cy="0"/>
          </a:xfrm>
          <a:prstGeom prst="line">
            <a:avLst/>
          </a:prstGeom>
        </p:spPr>
        <p:style>
          <a:lnRef idx="1">
            <a:schemeClr val="accent6"/>
          </a:lnRef>
          <a:fillRef idx="0">
            <a:schemeClr val="accent6"/>
          </a:fillRef>
          <a:effectRef idx="0">
            <a:schemeClr val="accent6"/>
          </a:effectRef>
          <a:fontRef idx="minor">
            <a:schemeClr val="tx1"/>
          </a:fontRef>
        </p:style>
      </p:cxnSp>
      <p:sp>
        <p:nvSpPr>
          <p:cNvPr id="6" name="Title 1"/>
          <p:cNvSpPr>
            <a:spLocks noGrp="1"/>
          </p:cNvSpPr>
          <p:nvPr>
            <p:ph type="title"/>
          </p:nvPr>
        </p:nvSpPr>
        <p:spPr>
          <a:xfrm>
            <a:off x="838201" y="251970"/>
            <a:ext cx="10515599" cy="1325563"/>
          </a:xfrm>
        </p:spPr>
        <p:txBody>
          <a:bodyPr anchor="b"/>
          <a:lstStyle>
            <a:lvl1pPr algn="l">
              <a:defRPr/>
            </a:lvl1pPr>
          </a:lstStyle>
          <a:p>
            <a:r>
              <a:rPr lang="en-US"/>
              <a:t>Click to edit Master title style</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sp>
        <p:nvSpPr>
          <p:cNvPr id="8"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3196727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Picture Only">
    <p:spTree>
      <p:nvGrpSpPr>
        <p:cNvPr id="1" name=""/>
        <p:cNvGrpSpPr/>
        <p:nvPr/>
      </p:nvGrpSpPr>
      <p:grpSpPr>
        <a:xfrm>
          <a:off x="0" y="0"/>
          <a:ext cx="0" cy="0"/>
          <a:chOff x="0" y="0"/>
          <a:chExt cx="0" cy="0"/>
        </a:xfrm>
      </p:grpSpPr>
      <p:sp>
        <p:nvSpPr>
          <p:cNvPr id="7" name="Picture Placeholder 2"/>
          <p:cNvSpPr>
            <a:spLocks noGrp="1"/>
          </p:cNvSpPr>
          <p:nvPr>
            <p:ph type="pic" idx="10"/>
          </p:nvPr>
        </p:nvSpPr>
        <p:spPr>
          <a:xfrm>
            <a:off x="1179868" y="448574"/>
            <a:ext cx="9552829" cy="552090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247625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Picture Only">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31469" y="823524"/>
            <a:ext cx="5106688" cy="47146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Picture Placeholder 2"/>
          <p:cNvSpPr>
            <a:spLocks noGrp="1"/>
          </p:cNvSpPr>
          <p:nvPr>
            <p:ph type="pic" idx="10"/>
          </p:nvPr>
        </p:nvSpPr>
        <p:spPr>
          <a:xfrm>
            <a:off x="6579228" y="823524"/>
            <a:ext cx="5106688" cy="47146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28047112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icture with Titl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60865" y="1860430"/>
            <a:ext cx="4960040" cy="427870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Picture Placeholder 2"/>
          <p:cNvSpPr>
            <a:spLocks noGrp="1"/>
          </p:cNvSpPr>
          <p:nvPr>
            <p:ph type="pic" idx="10"/>
          </p:nvPr>
        </p:nvSpPr>
        <p:spPr>
          <a:xfrm>
            <a:off x="6665492" y="1860430"/>
            <a:ext cx="4960040" cy="427870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Title 1"/>
          <p:cNvSpPr>
            <a:spLocks noGrp="1"/>
          </p:cNvSpPr>
          <p:nvPr>
            <p:ph type="title"/>
          </p:nvPr>
        </p:nvSpPr>
        <p:spPr>
          <a:xfrm>
            <a:off x="838201" y="251970"/>
            <a:ext cx="10515599" cy="1325563"/>
          </a:xfrm>
        </p:spPr>
        <p:txBody>
          <a:bodyPr anchor="b"/>
          <a:lstStyle>
            <a:lvl1pPr algn="l">
              <a:defRPr/>
            </a:lvl1pPr>
          </a:lstStyle>
          <a:p>
            <a:r>
              <a:rPr lang="en-US"/>
              <a:t>Click to edit Master title style</a:t>
            </a:r>
          </a:p>
        </p:txBody>
      </p:sp>
      <p:cxnSp>
        <p:nvCxnSpPr>
          <p:cNvPr id="7" name="Straight Connector 6"/>
          <p:cNvCxnSpPr/>
          <p:nvPr userDrawn="1"/>
        </p:nvCxnSpPr>
        <p:spPr>
          <a:xfrm>
            <a:off x="838201" y="1577532"/>
            <a:ext cx="10515599" cy="0"/>
          </a:xfrm>
          <a:prstGeom prst="line">
            <a:avLst/>
          </a:prstGeom>
        </p:spPr>
        <p:style>
          <a:lnRef idx="1">
            <a:schemeClr val="accent6"/>
          </a:lnRef>
          <a:fillRef idx="0">
            <a:schemeClr val="accent6"/>
          </a:fillRef>
          <a:effectRef idx="0">
            <a:schemeClr val="accent6"/>
          </a:effectRef>
          <a:fontRef idx="minor">
            <a:schemeClr val="tx1"/>
          </a:fontRef>
        </p:style>
      </p:cxn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sp>
        <p:nvSpPr>
          <p:cNvPr id="9"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14451676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Media Placeholder 2"/>
          <p:cNvSpPr>
            <a:spLocks noGrp="1"/>
          </p:cNvSpPr>
          <p:nvPr>
            <p:ph type="media" sz="quarter" idx="11" hasCustomPrompt="1"/>
          </p:nvPr>
        </p:nvSpPr>
        <p:spPr>
          <a:xfrm>
            <a:off x="2446950" y="808902"/>
            <a:ext cx="7246375" cy="4910007"/>
          </a:xfrm>
        </p:spPr>
        <p:txBody>
          <a:bodyPr/>
          <a:lstStyle>
            <a:lvl1pPr marL="0" indent="0">
              <a:buNone/>
              <a:defRPr/>
            </a:lvl1pPr>
          </a:lstStyle>
          <a:p>
            <a:r>
              <a:rPr lang="en-US"/>
              <a:t>Video</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sp>
        <p:nvSpPr>
          <p:cNvPr id="5"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40693320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EDE044E-779A-41BF-B983-46726023B82A}"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916184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37249" y="1027237"/>
            <a:ext cx="9917503" cy="3335467"/>
          </a:xfrm>
        </p:spPr>
        <p:txBody>
          <a:bodyPr anchor="b"/>
          <a:lstStyle>
            <a:lvl1pPr algn="ctr">
              <a:defRPr sz="6000"/>
            </a:lvl1pPr>
          </a:lstStyle>
          <a:p>
            <a:r>
              <a:rPr lang="en-US"/>
              <a:t>Click to edit Master title style</a:t>
            </a:r>
          </a:p>
        </p:txBody>
      </p:sp>
      <p:sp>
        <p:nvSpPr>
          <p:cNvPr id="3" name="Subtitle 2"/>
          <p:cNvSpPr>
            <a:spLocks noGrp="1"/>
          </p:cNvSpPr>
          <p:nvPr>
            <p:ph type="subTitle" idx="1" hasCustomPrompt="1"/>
          </p:nvPr>
        </p:nvSpPr>
        <p:spPr>
          <a:xfrm>
            <a:off x="1137250" y="4489519"/>
            <a:ext cx="9917501" cy="1514466"/>
          </a:xfrm>
        </p:spPr>
        <p:txBody>
          <a:bodyPr/>
          <a:lstStyle>
            <a:lvl1pPr marL="0" indent="0" algn="ctr">
              <a:buNone/>
              <a:defRPr lang="en-US" sz="2400" kern="1200" baseline="0" dirty="0">
                <a:solidFill>
                  <a:schemeClr val="tx2">
                    <a:lumMod val="60000"/>
                    <a:lumOff val="40000"/>
                  </a:schemeClr>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875272" y="536064"/>
            <a:ext cx="2441453" cy="2441453"/>
          </a:xfrm>
          <a:prstGeom prst="rect">
            <a:avLst/>
          </a:prstGeom>
        </p:spPr>
      </p:pic>
      <p:cxnSp>
        <p:nvCxnSpPr>
          <p:cNvPr id="6" name="Straight Connector 5"/>
          <p:cNvCxnSpPr/>
          <p:nvPr userDrawn="1"/>
        </p:nvCxnSpPr>
        <p:spPr>
          <a:xfrm>
            <a:off x="1137249" y="4428877"/>
            <a:ext cx="9917503" cy="0"/>
          </a:xfrm>
          <a:prstGeom prst="line">
            <a:avLst/>
          </a:prstGeom>
        </p:spPr>
        <p:style>
          <a:lnRef idx="1">
            <a:schemeClr val="accent6"/>
          </a:lnRef>
          <a:fillRef idx="0">
            <a:schemeClr val="accent6"/>
          </a:fillRef>
          <a:effectRef idx="0">
            <a:schemeClr val="accent6"/>
          </a:effectRef>
          <a:fontRef idx="minor">
            <a:schemeClr val="tx1"/>
          </a:fontRef>
        </p:style>
      </p:cxnSp>
      <p:sp>
        <p:nvSpPr>
          <p:cNvPr id="7"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3491526314"/>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DE044E-779A-41BF-B983-46726023B82A}"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20716464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DE044E-779A-41BF-B983-46726023B82A}"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3452322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DE044E-779A-41BF-B983-46726023B82A}"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36093895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DE044E-779A-41BF-B983-46726023B82A}" type="datetimeFigureOut">
              <a:rPr lang="en-US" smtClean="0"/>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2712208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DE044E-779A-41BF-B983-46726023B82A}" type="datetimeFigureOut">
              <a:rPr lang="en-US" smtClean="0"/>
              <a:t>11/13/2020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16445801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DE044E-779A-41BF-B983-46726023B82A}" type="datetimeFigureOut">
              <a:rPr lang="en-US" smtClean="0"/>
              <a:t>11/13/2020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1602590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DE044E-779A-41BF-B983-46726023B82A}"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119320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DE044E-779A-41BF-B983-46726023B82A}"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34077775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DE044E-779A-41BF-B983-46726023B82A}"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9749695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DE044E-779A-41BF-B983-46726023B82A}"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B945A8-81AF-4EFA-86E1-92478093904D}" type="slidenum">
              <a:rPr lang="en-US" smtClean="0"/>
              <a:t>‹#›</a:t>
            </a:fld>
            <a:endParaRPr lang="en-US"/>
          </a:p>
        </p:txBody>
      </p:sp>
    </p:spTree>
    <p:extLst>
      <p:ext uri="{BB962C8B-B14F-4D97-AF65-F5344CB8AC3E}">
        <p14:creationId xmlns:p14="http://schemas.microsoft.com/office/powerpoint/2010/main" val="598332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137249" y="2263782"/>
            <a:ext cx="9917503" cy="1147312"/>
          </a:xfrm>
        </p:spPr>
        <p:txBody>
          <a:bodyPr anchor="b"/>
          <a:lstStyle>
            <a:lvl1pPr algn="ctr">
              <a:defRPr sz="6000"/>
            </a:lvl1pPr>
          </a:lstStyle>
          <a:p>
            <a:r>
              <a:rPr lang="en-US"/>
              <a:t>Click to edit Master title style</a:t>
            </a:r>
          </a:p>
        </p:txBody>
      </p:sp>
      <p:sp>
        <p:nvSpPr>
          <p:cNvPr id="3" name="Subtitle 2"/>
          <p:cNvSpPr>
            <a:spLocks noGrp="1"/>
          </p:cNvSpPr>
          <p:nvPr>
            <p:ph type="subTitle" idx="1" hasCustomPrompt="1"/>
          </p:nvPr>
        </p:nvSpPr>
        <p:spPr>
          <a:xfrm>
            <a:off x="1137248" y="3579310"/>
            <a:ext cx="9917501" cy="1066456"/>
          </a:xfrm>
        </p:spPr>
        <p:txBody>
          <a:bodyPr/>
          <a:lstStyle>
            <a:lvl1pPr marL="0" indent="0" algn="ctr">
              <a:buNone/>
              <a:defRPr sz="2400">
                <a:solidFill>
                  <a:schemeClr val="tx2">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137982" y="263642"/>
            <a:ext cx="1916033" cy="1916033"/>
          </a:xfrm>
          <a:prstGeom prst="rect">
            <a:avLst/>
          </a:prstGeom>
          <a:effectLst/>
        </p:spPr>
      </p:pic>
      <p:sp>
        <p:nvSpPr>
          <p:cNvPr id="5"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128012717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C1650-4D74-490A-A2B1-9AEF429DC1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C995AA-7CB9-463A-9DE1-E84143AFE7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29A4BB-6935-4CAE-9279-FE36EA2FCE8A}"/>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5" name="Footer Placeholder 4">
            <a:extLst>
              <a:ext uri="{FF2B5EF4-FFF2-40B4-BE49-F238E27FC236}">
                <a16:creationId xmlns:a16="http://schemas.microsoft.com/office/drawing/2014/main" id="{31C0F400-8B2C-4C90-8BD6-1DF30375E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2B0F7-5C38-4BB4-BB68-989FB9661133}"/>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29579788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BA515-6DDA-427F-9625-1E4C717B05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8CD6D8-DFE0-4E5E-9779-D5824529521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BD5756-02AF-4870-B0E2-FA9939F38BBF}"/>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5" name="Footer Placeholder 4">
            <a:extLst>
              <a:ext uri="{FF2B5EF4-FFF2-40B4-BE49-F238E27FC236}">
                <a16:creationId xmlns:a16="http://schemas.microsoft.com/office/drawing/2014/main" id="{D0BAD135-0143-4B84-86A9-37C65F2D3F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864B71-93CF-4F7C-9155-B8BF833AFC08}"/>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32812751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295E2-33EB-49B9-BB96-8D7948B170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FE272A-4A18-4591-B85F-A4DB015568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FD4680-F761-45C7-8233-8493A25ABCC3}"/>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5" name="Footer Placeholder 4">
            <a:extLst>
              <a:ext uri="{FF2B5EF4-FFF2-40B4-BE49-F238E27FC236}">
                <a16:creationId xmlns:a16="http://schemas.microsoft.com/office/drawing/2014/main" id="{972E312E-4631-410E-8EC1-92E540BF62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5DCB4A-CE96-4895-949A-860DF1C278A4}"/>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1423651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764C3-9D84-49EF-A3C9-C5BAD5DAAB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844F2B-1D67-4C9F-9349-73DCF9E5F4E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915035-F8C6-4B39-A994-F1BF9396090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A919E5-740A-461F-94FB-25FD4F25D0FA}"/>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6" name="Footer Placeholder 5">
            <a:extLst>
              <a:ext uri="{FF2B5EF4-FFF2-40B4-BE49-F238E27FC236}">
                <a16:creationId xmlns:a16="http://schemas.microsoft.com/office/drawing/2014/main" id="{95D56B62-7990-4064-AC3B-49E2F54AE2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B54364-71AF-4519-8093-C98AC79559B1}"/>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34634176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708F4-665E-4F3D-A55D-E60B25FC9C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44B04C-A3DD-42EF-B427-1021887B92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BD63227-07B4-43BA-9EAF-2CBB9058014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FB195B-13E5-4BAC-823F-428470D766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5A5291-3142-4851-8A7D-84CA45401CB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68AB53-4A26-41BA-9D0E-5458FB06BA90}"/>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8" name="Footer Placeholder 7">
            <a:extLst>
              <a:ext uri="{FF2B5EF4-FFF2-40B4-BE49-F238E27FC236}">
                <a16:creationId xmlns:a16="http://schemas.microsoft.com/office/drawing/2014/main" id="{476414A3-9923-4065-915B-77CED0E968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5947BD-B8C6-4B2F-9BB6-BFBB6794EFBD}"/>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39293072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1312-2B29-43C1-9C03-35CAB65DE6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B560CE-B8CD-432C-A28B-89DB03DB2FA0}"/>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4" name="Footer Placeholder 3">
            <a:extLst>
              <a:ext uri="{FF2B5EF4-FFF2-40B4-BE49-F238E27FC236}">
                <a16:creationId xmlns:a16="http://schemas.microsoft.com/office/drawing/2014/main" id="{6BA145F7-DDF4-49B8-B6F8-84CE4DE190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D49504-1D8D-48CC-9ECB-F5EC4A82EC0D}"/>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34643880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45D279-7624-4788-80EB-C021B11B7B2E}"/>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3" name="Footer Placeholder 2">
            <a:extLst>
              <a:ext uri="{FF2B5EF4-FFF2-40B4-BE49-F238E27FC236}">
                <a16:creationId xmlns:a16="http://schemas.microsoft.com/office/drawing/2014/main" id="{69CFAD52-66FF-4245-A3C2-6E579F8A4F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29DB85A-235E-4FD4-96A1-6DE4DEC54E90}"/>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16924763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40D8D-6563-4735-B8D4-9CB0090266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2B84A2-5E82-4431-AC1D-DE6BF90C10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A63131-78C9-4AB7-9E19-981FBA966F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DAD165-203F-4D06-8710-FBC6BE5EE66D}"/>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6" name="Footer Placeholder 5">
            <a:extLst>
              <a:ext uri="{FF2B5EF4-FFF2-40B4-BE49-F238E27FC236}">
                <a16:creationId xmlns:a16="http://schemas.microsoft.com/office/drawing/2014/main" id="{8C03AF64-21D8-4826-9C9B-B72685780D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A8A329-38C3-458E-9D54-E8CF27155212}"/>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20066038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3AEFD-1C7C-4894-9184-060C5A07DF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5EF842-97E0-4DE5-9F16-350F656000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422662-6671-429B-B04B-C7CDEE3933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67C1D5F-A0A4-4080-B81B-D91193CA10C1}"/>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6" name="Footer Placeholder 5">
            <a:extLst>
              <a:ext uri="{FF2B5EF4-FFF2-40B4-BE49-F238E27FC236}">
                <a16:creationId xmlns:a16="http://schemas.microsoft.com/office/drawing/2014/main" id="{90FE328F-2571-49AC-ACD0-77EA7E221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EAE351-57DB-4BEC-9090-43547ED16BCC}"/>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3687863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2C622-006E-42B8-9682-0D5FE14FF5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C3B669-45BB-4668-8F3A-7EA55F4D77D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FF4563-4365-493F-847F-1D518CBE57CE}"/>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5" name="Footer Placeholder 4">
            <a:extLst>
              <a:ext uri="{FF2B5EF4-FFF2-40B4-BE49-F238E27FC236}">
                <a16:creationId xmlns:a16="http://schemas.microsoft.com/office/drawing/2014/main" id="{57485C9B-827B-4F71-AD1E-D7D7177E7D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53654B-60C7-4CD0-9221-C603FF153368}"/>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2996547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251970"/>
            <a:ext cx="10515599" cy="1325563"/>
          </a:xfrm>
        </p:spPr>
        <p:txBody>
          <a:bodyPr anchor="b"/>
          <a:lstStyle>
            <a:lvl1pPr algn="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cxnSp>
        <p:nvCxnSpPr>
          <p:cNvPr id="8" name="Straight Connector 7"/>
          <p:cNvCxnSpPr/>
          <p:nvPr userDrawn="1"/>
        </p:nvCxnSpPr>
        <p:spPr>
          <a:xfrm>
            <a:off x="838201" y="1577532"/>
            <a:ext cx="10515599" cy="0"/>
          </a:xfrm>
          <a:prstGeom prst="line">
            <a:avLst/>
          </a:prstGeom>
        </p:spPr>
        <p:style>
          <a:lnRef idx="1">
            <a:schemeClr val="accent6"/>
          </a:lnRef>
          <a:fillRef idx="0">
            <a:schemeClr val="accent6"/>
          </a:fillRef>
          <a:effectRef idx="0">
            <a:schemeClr val="accent6"/>
          </a:effectRef>
          <a:fontRef idx="minor">
            <a:schemeClr val="tx1"/>
          </a:fontRef>
        </p:style>
      </p:cxnSp>
      <p:sp>
        <p:nvSpPr>
          <p:cNvPr id="6"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11587871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201BCA-E0FC-4D74-BC07-CF7F1D7BFD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49AF5C-207C-405C-B5BC-CADC9AC0069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BDB233-F99E-4F24-8328-F3BDC063B7E7}"/>
              </a:ext>
            </a:extLst>
          </p:cNvPr>
          <p:cNvSpPr>
            <a:spLocks noGrp="1"/>
          </p:cNvSpPr>
          <p:nvPr>
            <p:ph type="dt" sz="half" idx="10"/>
          </p:nvPr>
        </p:nvSpPr>
        <p:spPr/>
        <p:txBody>
          <a:bodyPr/>
          <a:lstStyle/>
          <a:p>
            <a:fld id="{2EE27455-19AE-4F27-9753-1D5973F81AE8}" type="datetimeFigureOut">
              <a:rPr lang="en-US" smtClean="0"/>
              <a:t>11/13/2020</a:t>
            </a:fld>
            <a:endParaRPr lang="en-US"/>
          </a:p>
        </p:txBody>
      </p:sp>
      <p:sp>
        <p:nvSpPr>
          <p:cNvPr id="5" name="Footer Placeholder 4">
            <a:extLst>
              <a:ext uri="{FF2B5EF4-FFF2-40B4-BE49-F238E27FC236}">
                <a16:creationId xmlns:a16="http://schemas.microsoft.com/office/drawing/2014/main" id="{7F436EF6-37F8-44A1-9230-47332C1C85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EC32C0-0ADA-4B3B-B232-C9958B82FE49}"/>
              </a:ext>
            </a:extLst>
          </p:cNvPr>
          <p:cNvSpPr>
            <a:spLocks noGrp="1"/>
          </p:cNvSpPr>
          <p:nvPr>
            <p:ph type="sldNum" sz="quarter" idx="12"/>
          </p:nvPr>
        </p:nvSpPr>
        <p:spPr/>
        <p:txBody>
          <a:bodyPr/>
          <a:lstStyle/>
          <a:p>
            <a:fld id="{3B0E1A4E-FE89-4EBF-8A38-EDFE43EF9B2E}" type="slidenum">
              <a:rPr lang="en-US" smtClean="0"/>
              <a:t>‹#›</a:t>
            </a:fld>
            <a:endParaRPr lang="en-US"/>
          </a:p>
        </p:txBody>
      </p:sp>
    </p:spTree>
    <p:extLst>
      <p:ext uri="{BB962C8B-B14F-4D97-AF65-F5344CB8AC3E}">
        <p14:creationId xmlns:p14="http://schemas.microsoft.com/office/powerpoint/2010/main" val="5558235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2EEB29C-5C12-46C4-BB2F-6685E7E5B4C8}"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1213162579"/>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EEB29C-5C12-46C4-BB2F-6685E7E5B4C8}"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1431695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EEB29C-5C12-46C4-BB2F-6685E7E5B4C8}"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1487821923"/>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EEB29C-5C12-46C4-BB2F-6685E7E5B4C8}"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722626995"/>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EEB29C-5C12-46C4-BB2F-6685E7E5B4C8}" type="datetimeFigureOut">
              <a:rPr lang="en-US" smtClean="0"/>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561444279"/>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EEB29C-5C12-46C4-BB2F-6685E7E5B4C8}" type="datetimeFigureOut">
              <a:rPr lang="en-US" smtClean="0"/>
              <a:t>11/13/2020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33235241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EEB29C-5C12-46C4-BB2F-6685E7E5B4C8}" type="datetimeFigureOut">
              <a:rPr lang="en-US" smtClean="0"/>
              <a:t>11/13/2020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22204658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EEB29C-5C12-46C4-BB2F-6685E7E5B4C8}"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128060141"/>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EEB29C-5C12-46C4-BB2F-6685E7E5B4C8}"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11196275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No Bullet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cxnSp>
        <p:nvCxnSpPr>
          <p:cNvPr id="8" name="Straight Connector 7"/>
          <p:cNvCxnSpPr/>
          <p:nvPr userDrawn="1"/>
        </p:nvCxnSpPr>
        <p:spPr>
          <a:xfrm>
            <a:off x="838201" y="1577532"/>
            <a:ext cx="10515599" cy="0"/>
          </a:xfrm>
          <a:prstGeom prst="line">
            <a:avLst/>
          </a:prstGeom>
        </p:spPr>
        <p:style>
          <a:lnRef idx="1">
            <a:schemeClr val="accent6"/>
          </a:lnRef>
          <a:fillRef idx="0">
            <a:schemeClr val="accent6"/>
          </a:fillRef>
          <a:effectRef idx="0">
            <a:schemeClr val="accent6"/>
          </a:effectRef>
          <a:fontRef idx="minor">
            <a:schemeClr val="tx1"/>
          </a:fontRef>
        </p:style>
      </p:cxnSp>
      <p:sp>
        <p:nvSpPr>
          <p:cNvPr id="9" name="Title 1"/>
          <p:cNvSpPr>
            <a:spLocks noGrp="1"/>
          </p:cNvSpPr>
          <p:nvPr>
            <p:ph type="title"/>
          </p:nvPr>
        </p:nvSpPr>
        <p:spPr>
          <a:xfrm>
            <a:off x="838201" y="251970"/>
            <a:ext cx="10515599" cy="1325563"/>
          </a:xfrm>
        </p:spPr>
        <p:txBody>
          <a:bodyPr anchor="b"/>
          <a:lstStyle>
            <a:lvl1pPr algn="l">
              <a:defRPr/>
            </a:lvl1pPr>
          </a:lstStyle>
          <a:p>
            <a:r>
              <a:rPr lang="en-US"/>
              <a:t>Click to edit Master title style</a:t>
            </a:r>
          </a:p>
        </p:txBody>
      </p:sp>
      <p:sp>
        <p:nvSpPr>
          <p:cNvPr id="6"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151192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EEB29C-5C12-46C4-BB2F-6685E7E5B4C8}"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2984421904"/>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EEB29C-5C12-46C4-BB2F-6685E7E5B4C8}"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15D994-0852-4F75-99F1-5016CE36A879}" type="slidenum">
              <a:rPr lang="en-US" smtClean="0"/>
              <a:pPr/>
              <a:t>‹#›</a:t>
            </a:fld>
            <a:endParaRPr lang="en-US"/>
          </a:p>
        </p:txBody>
      </p:sp>
    </p:spTree>
    <p:extLst>
      <p:ext uri="{BB962C8B-B14F-4D97-AF65-F5344CB8AC3E}">
        <p14:creationId xmlns:p14="http://schemas.microsoft.com/office/powerpoint/2010/main" val="3565684513"/>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65760" y="274637"/>
            <a:ext cx="11460480" cy="563563"/>
          </a:xfrm>
        </p:spPr>
        <p:txBody>
          <a:bodyPr/>
          <a:lstStyle>
            <a:lvl1pPr>
              <a:defRPr/>
            </a:lvl1pPr>
          </a:lstStyle>
          <a:p>
            <a:r>
              <a:rPr lang="en-US"/>
              <a:t>Click to edit Master title style</a:t>
            </a:r>
          </a:p>
        </p:txBody>
      </p:sp>
      <p:sp>
        <p:nvSpPr>
          <p:cNvPr id="10" name="Content Placeholder 2"/>
          <p:cNvSpPr>
            <a:spLocks noGrp="1"/>
          </p:cNvSpPr>
          <p:nvPr>
            <p:ph idx="11"/>
          </p:nvPr>
        </p:nvSpPr>
        <p:spPr>
          <a:xfrm>
            <a:off x="365760" y="1397000"/>
            <a:ext cx="5608320" cy="4876800"/>
          </a:xfrm>
        </p:spPr>
        <p:txBody>
          <a:bodyPr/>
          <a:lstStyle>
            <a:lvl1pPr>
              <a:defRPr sz="2400"/>
            </a:lvl1pPr>
            <a:lvl2pPr>
              <a:spcBef>
                <a:spcPts val="533"/>
              </a:spcBef>
              <a:defRPr sz="2133"/>
            </a:lvl2pPr>
            <a:lvl3pPr>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11" name="Content Placeholder 2"/>
          <p:cNvSpPr>
            <a:spLocks noGrp="1"/>
          </p:cNvSpPr>
          <p:nvPr>
            <p:ph idx="12"/>
          </p:nvPr>
        </p:nvSpPr>
        <p:spPr>
          <a:xfrm>
            <a:off x="6217920" y="1397000"/>
            <a:ext cx="5608320" cy="4876800"/>
          </a:xfrm>
        </p:spPr>
        <p:txBody>
          <a:bodyPr/>
          <a:lstStyle>
            <a:lvl1pPr>
              <a:defRPr sz="2400"/>
            </a:lvl1pPr>
            <a:lvl2pPr>
              <a:spcBef>
                <a:spcPts val="533"/>
              </a:spcBef>
              <a:defRPr sz="2133"/>
            </a:lvl2pPr>
            <a:lvl3pPr>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8" name="Slide Number Placeholder 5"/>
          <p:cNvSpPr>
            <a:spLocks noGrp="1"/>
          </p:cNvSpPr>
          <p:nvPr>
            <p:ph type="sldNum" sz="quarter" idx="4"/>
          </p:nvPr>
        </p:nvSpPr>
        <p:spPr>
          <a:xfrm>
            <a:off x="10972800" y="6350152"/>
            <a:ext cx="853440" cy="228449"/>
          </a:xfrm>
          <a:prstGeom prst="rect">
            <a:avLst/>
          </a:prstGeom>
        </p:spPr>
        <p:txBody>
          <a:bodyPr vert="horz" wrap="none" lIns="0" tIns="0" rIns="0" bIns="0" rtlCol="0" anchor="b" anchorCtr="0"/>
          <a:lstStyle>
            <a:lvl1pPr algn="r">
              <a:defRPr sz="1333">
                <a:solidFill>
                  <a:schemeClr val="tx1"/>
                </a:solidFill>
                <a:latin typeface="Arial" pitchFamily="34" charset="0"/>
                <a:cs typeface="Arial" pitchFamily="34" charset="0"/>
              </a:defRPr>
            </a:lvl1pPr>
          </a:lstStyle>
          <a:p>
            <a:fld id="{5315D994-0852-4F75-99F1-5016CE36A879}" type="slidenum">
              <a:rPr lang="en-US" smtClean="0"/>
              <a:pPr/>
              <a:t>‹#›</a:t>
            </a:fld>
            <a:endParaRPr lang="en-US"/>
          </a:p>
        </p:txBody>
      </p:sp>
    </p:spTree>
    <p:extLst>
      <p:ext uri="{BB962C8B-B14F-4D97-AF65-F5344CB8AC3E}">
        <p14:creationId xmlns:p14="http://schemas.microsoft.com/office/powerpoint/2010/main" val="28096656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14" y="0"/>
            <a:ext cx="12181172" cy="6858000"/>
          </a:xfrm>
          <a:prstGeom prst="rect">
            <a:avLst/>
          </a:prstGeom>
        </p:spPr>
      </p:pic>
      <p:sp>
        <p:nvSpPr>
          <p:cNvPr id="5" name="Rectangle 2"/>
          <p:cNvSpPr>
            <a:spLocks noGrp="1" noChangeArrowheads="1"/>
          </p:cNvSpPr>
          <p:nvPr userDrawn="1">
            <p:ph type="ctrTitle"/>
          </p:nvPr>
        </p:nvSpPr>
        <p:spPr>
          <a:xfrm>
            <a:off x="914400" y="1729672"/>
            <a:ext cx="10363200" cy="683329"/>
          </a:xfrm>
        </p:spPr>
        <p:txBody>
          <a:bodyPr wrap="square" lIns="0" anchor="b" anchorCtr="0">
            <a:spAutoFit/>
          </a:bodyPr>
          <a:lstStyle>
            <a:lvl1pPr algn="ctr">
              <a:defRPr sz="4267" b="1"/>
            </a:lvl1pPr>
          </a:lstStyle>
          <a:p>
            <a:r>
              <a:rPr lang="en-US"/>
              <a:t>Click to edit Master title style</a:t>
            </a:r>
          </a:p>
        </p:txBody>
      </p:sp>
      <p:sp>
        <p:nvSpPr>
          <p:cNvPr id="7" name="Text Placeholder 2"/>
          <p:cNvSpPr>
            <a:spLocks noGrp="1"/>
          </p:cNvSpPr>
          <p:nvPr userDrawn="1">
            <p:ph type="body" sz="quarter" idx="10" hasCustomPrompt="1"/>
          </p:nvPr>
        </p:nvSpPr>
        <p:spPr>
          <a:xfrm>
            <a:off x="711199" y="4988984"/>
            <a:ext cx="7802880" cy="365760"/>
          </a:xfrm>
        </p:spPr>
        <p:txBody>
          <a:bodyPr lIns="0" tIns="0" rIns="0" bIns="0" anchor="b" anchorCtr="0"/>
          <a:lstStyle>
            <a:lvl1pPr marL="0" indent="0" algn="l">
              <a:buNone/>
              <a:defRPr sz="2133">
                <a:latin typeface="Arial" panose="020B0604020202020204" pitchFamily="34" charset="0"/>
                <a:cs typeface="Arial" panose="020B0604020202020204" pitchFamily="34" charset="0"/>
              </a:defRPr>
            </a:lvl1pPr>
          </a:lstStyle>
          <a:p>
            <a:pPr lvl="0"/>
            <a:r>
              <a:rPr lang="en-US"/>
              <a:t>Click to edit Meeting Location</a:t>
            </a:r>
          </a:p>
        </p:txBody>
      </p:sp>
      <p:sp>
        <p:nvSpPr>
          <p:cNvPr id="8" name="Text Placeholder 6"/>
          <p:cNvSpPr>
            <a:spLocks noGrp="1"/>
          </p:cNvSpPr>
          <p:nvPr userDrawn="1">
            <p:ph type="body" sz="quarter" idx="11" hasCustomPrompt="1"/>
          </p:nvPr>
        </p:nvSpPr>
        <p:spPr>
          <a:xfrm>
            <a:off x="711199" y="5400040"/>
            <a:ext cx="7802880" cy="365760"/>
          </a:xfrm>
        </p:spPr>
        <p:txBody>
          <a:bodyPr lIns="0" tIns="0" rIns="0" bIns="0" anchor="t" anchorCtr="0"/>
          <a:lstStyle>
            <a:lvl1pPr marL="0" indent="0" algn="l">
              <a:buNone/>
              <a:defRPr sz="2133">
                <a:latin typeface="Arial" panose="020B0604020202020204" pitchFamily="34" charset="0"/>
                <a:cs typeface="Arial" panose="020B0604020202020204" pitchFamily="34" charset="0"/>
              </a:defRPr>
            </a:lvl1pPr>
          </a:lstStyle>
          <a:p>
            <a:pPr lvl="0"/>
            <a:r>
              <a:rPr lang="en-US"/>
              <a:t>Click to edit Month xx, 20xx</a:t>
            </a:r>
          </a:p>
        </p:txBody>
      </p:sp>
      <p:sp>
        <p:nvSpPr>
          <p:cNvPr id="10" name="Text Placeholder 9"/>
          <p:cNvSpPr>
            <a:spLocks noGrp="1"/>
          </p:cNvSpPr>
          <p:nvPr userDrawn="1">
            <p:ph type="body" sz="quarter" idx="12"/>
          </p:nvPr>
        </p:nvSpPr>
        <p:spPr>
          <a:xfrm>
            <a:off x="914400" y="2514601"/>
            <a:ext cx="10363200" cy="517001"/>
          </a:xfrm>
        </p:spPr>
        <p:txBody>
          <a:bodyPr lIns="0" tIns="0" rIns="0" bIns="0">
            <a:spAutoFit/>
          </a:bodyPr>
          <a:lstStyle>
            <a:lvl1pPr marL="0" indent="0" algn="ctr">
              <a:buNone/>
              <a:defRPr sz="3733"/>
            </a:lvl1pPr>
            <a:lvl2pPr marL="459306" indent="0">
              <a:buNone/>
              <a:defRPr/>
            </a:lvl2pPr>
            <a:lvl3pPr marL="1062540" indent="0">
              <a:buNone/>
              <a:defRPr/>
            </a:lvl3pPr>
            <a:lvl4pPr marL="1828754" indent="0">
              <a:buNone/>
              <a:defRPr/>
            </a:lvl4pPr>
            <a:lvl5pPr marL="2438339" indent="0">
              <a:buNone/>
              <a:defRPr/>
            </a:lvl5pPr>
          </a:lstStyle>
          <a:p>
            <a:pPr lvl="0"/>
            <a:r>
              <a:rPr lang="en-US"/>
              <a:t>Click to edit Master text styles</a:t>
            </a:r>
          </a:p>
        </p:txBody>
      </p:sp>
    </p:spTree>
    <p:extLst>
      <p:ext uri="{BB962C8B-B14F-4D97-AF65-F5344CB8AC3E}">
        <p14:creationId xmlns:p14="http://schemas.microsoft.com/office/powerpoint/2010/main" val="36564670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Bullete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7" name="Rectangle 3"/>
          <p:cNvSpPr>
            <a:spLocks noGrp="1" noChangeArrowheads="1"/>
          </p:cNvSpPr>
          <p:nvPr>
            <p:ph idx="1"/>
          </p:nvPr>
        </p:nvSpPr>
        <p:spPr bwMode="auto">
          <a:xfrm>
            <a:off x="365760" y="1397000"/>
            <a:ext cx="11460480" cy="4876800"/>
          </a:xfrm>
          <a:prstGeom prst="rect">
            <a:avLst/>
          </a:prstGeom>
          <a:noFill/>
          <a:ln w="9525">
            <a:noFill/>
            <a:miter lim="800000"/>
            <a:headEnd/>
            <a:tailEnd/>
          </a:ln>
          <a:effectLst/>
        </p:spPr>
        <p:txBody>
          <a:bodyPr vert="horz" wrap="square" lIns="45720" tIns="45720" rIns="4572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9" name="Slide Number Placeholder 5"/>
          <p:cNvSpPr>
            <a:spLocks noGrp="1"/>
          </p:cNvSpPr>
          <p:nvPr>
            <p:ph type="sldNum" sz="quarter" idx="4"/>
          </p:nvPr>
        </p:nvSpPr>
        <p:spPr>
          <a:xfrm>
            <a:off x="10972800" y="6350152"/>
            <a:ext cx="853440" cy="228449"/>
          </a:xfrm>
          <a:prstGeom prst="rect">
            <a:avLst/>
          </a:prstGeom>
        </p:spPr>
        <p:txBody>
          <a:bodyPr vert="horz" wrap="none" lIns="0" tIns="0" rIns="0" bIns="0" rtlCol="0" anchor="b" anchorCtr="0"/>
          <a:lstStyle>
            <a:lvl1pPr algn="r">
              <a:defRPr sz="1333">
                <a:solidFill>
                  <a:schemeClr val="tx1"/>
                </a:solidFill>
                <a:latin typeface="Arial" pitchFamily="34" charset="0"/>
                <a:cs typeface="Arial" pitchFamily="34" charset="0"/>
              </a:defRPr>
            </a:lvl1pPr>
          </a:lstStyle>
          <a:p>
            <a:fld id="{5315D994-0852-4F75-99F1-5016CE36A879}" type="slidenum">
              <a:rPr lang="en-US" smtClean="0"/>
              <a:pPr/>
              <a:t>‹#›</a:t>
            </a:fld>
            <a:endParaRPr lang="en-US"/>
          </a:p>
        </p:txBody>
      </p:sp>
    </p:spTree>
    <p:extLst>
      <p:ext uri="{BB962C8B-B14F-4D97-AF65-F5344CB8AC3E}">
        <p14:creationId xmlns:p14="http://schemas.microsoft.com/office/powerpoint/2010/main" val="10906530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5760" y="274637"/>
            <a:ext cx="11460480" cy="563563"/>
          </a:xfrm>
        </p:spPr>
        <p:txBody>
          <a:bodyPr/>
          <a:lstStyle>
            <a:lvl1pPr>
              <a:defRPr/>
            </a:lvl1pPr>
          </a:lstStyle>
          <a:p>
            <a:r>
              <a:rPr lang="en-US"/>
              <a:t>Click to edit Master title style</a:t>
            </a:r>
          </a:p>
        </p:txBody>
      </p:sp>
      <p:sp>
        <p:nvSpPr>
          <p:cNvPr id="12" name="Content Placeholder 2"/>
          <p:cNvSpPr>
            <a:spLocks noGrp="1"/>
          </p:cNvSpPr>
          <p:nvPr>
            <p:ph idx="11"/>
          </p:nvPr>
        </p:nvSpPr>
        <p:spPr>
          <a:xfrm>
            <a:off x="365760" y="3835400"/>
            <a:ext cx="5608320" cy="2438400"/>
          </a:xfrm>
        </p:spPr>
        <p:txBody>
          <a:bodyPr/>
          <a:lstStyle>
            <a:lvl1pPr>
              <a:defRPr sz="2400"/>
            </a:lvl1pPr>
            <a:lvl2pPr marL="731502" indent="-300559">
              <a:spcBef>
                <a:spcPts val="533"/>
              </a:spcBef>
              <a:defRPr sz="2133"/>
            </a:lvl2pPr>
            <a:lvl3pPr marL="1097253" indent="-302676">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8" name="Content Placeholder 2"/>
          <p:cNvSpPr>
            <a:spLocks noGrp="1"/>
          </p:cNvSpPr>
          <p:nvPr>
            <p:ph idx="16"/>
          </p:nvPr>
        </p:nvSpPr>
        <p:spPr>
          <a:xfrm>
            <a:off x="6217920" y="3835400"/>
            <a:ext cx="5608320" cy="2438400"/>
          </a:xfrm>
        </p:spPr>
        <p:txBody>
          <a:bodyPr/>
          <a:lstStyle>
            <a:lvl1pPr>
              <a:defRPr sz="2400"/>
            </a:lvl1pPr>
            <a:lvl2pPr marL="731502" indent="-300559">
              <a:spcBef>
                <a:spcPts val="533"/>
              </a:spcBef>
              <a:defRPr sz="2133"/>
            </a:lvl2pPr>
            <a:lvl3pPr marL="1097253" indent="-302676">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13" name="Slide Number Placeholder 5"/>
          <p:cNvSpPr>
            <a:spLocks noGrp="1"/>
          </p:cNvSpPr>
          <p:nvPr>
            <p:ph type="sldNum" sz="quarter" idx="4"/>
          </p:nvPr>
        </p:nvSpPr>
        <p:spPr>
          <a:xfrm>
            <a:off x="10972800" y="6350152"/>
            <a:ext cx="853440" cy="228449"/>
          </a:xfrm>
          <a:prstGeom prst="rect">
            <a:avLst/>
          </a:prstGeom>
        </p:spPr>
        <p:txBody>
          <a:bodyPr vert="horz" wrap="none" lIns="0" tIns="0" rIns="0" bIns="0" rtlCol="0" anchor="b" anchorCtr="0"/>
          <a:lstStyle>
            <a:lvl1pPr algn="r">
              <a:defRPr sz="1333">
                <a:solidFill>
                  <a:schemeClr val="tx1"/>
                </a:solidFill>
                <a:latin typeface="Arial" pitchFamily="34" charset="0"/>
                <a:cs typeface="Arial" pitchFamily="34" charset="0"/>
              </a:defRPr>
            </a:lvl1pPr>
          </a:lstStyle>
          <a:p>
            <a:fld id="{5315D994-0852-4F75-99F1-5016CE36A879}" type="slidenum">
              <a:rPr lang="en-US" smtClean="0"/>
              <a:pPr/>
              <a:t>‹#›</a:t>
            </a:fld>
            <a:endParaRPr lang="en-US"/>
          </a:p>
        </p:txBody>
      </p:sp>
      <p:sp>
        <p:nvSpPr>
          <p:cNvPr id="4" name="Content Placeholder 3"/>
          <p:cNvSpPr>
            <a:spLocks noGrp="1"/>
          </p:cNvSpPr>
          <p:nvPr>
            <p:ph sz="quarter" idx="17" hasCustomPrompt="1"/>
          </p:nvPr>
        </p:nvSpPr>
        <p:spPr>
          <a:xfrm>
            <a:off x="365761" y="1397000"/>
            <a:ext cx="5607049" cy="2336800"/>
          </a:xfrm>
        </p:spPr>
        <p:txBody>
          <a:bodyPr/>
          <a:lstStyle>
            <a:lvl1pPr marL="0" indent="0">
              <a:buNone/>
              <a:defRPr sz="2133" baseline="0"/>
            </a:lvl1pPr>
            <a:lvl2pPr marL="430943" indent="0">
              <a:buNone/>
              <a:defRPr/>
            </a:lvl2pPr>
            <a:lvl3pPr marL="792460" indent="0">
              <a:buNone/>
              <a:defRPr/>
            </a:lvl3pPr>
            <a:lvl4pPr marL="1828754" indent="0">
              <a:buNone/>
              <a:defRPr/>
            </a:lvl4pPr>
            <a:lvl5pPr marL="2438339" indent="0">
              <a:buNone/>
              <a:defRPr/>
            </a:lvl5pPr>
          </a:lstStyle>
          <a:p>
            <a:pPr lvl="0"/>
            <a:r>
              <a:rPr lang="en-US"/>
              <a:t>Picture, chart, graph</a:t>
            </a:r>
          </a:p>
        </p:txBody>
      </p:sp>
      <p:sp>
        <p:nvSpPr>
          <p:cNvPr id="11" name="Content Placeholder 3"/>
          <p:cNvSpPr>
            <a:spLocks noGrp="1"/>
          </p:cNvSpPr>
          <p:nvPr>
            <p:ph sz="quarter" idx="18" hasCustomPrompt="1"/>
          </p:nvPr>
        </p:nvSpPr>
        <p:spPr>
          <a:xfrm>
            <a:off x="6219192" y="1397000"/>
            <a:ext cx="5607049" cy="2336800"/>
          </a:xfrm>
        </p:spPr>
        <p:txBody>
          <a:bodyPr/>
          <a:lstStyle>
            <a:lvl1pPr marL="0" indent="0">
              <a:buNone/>
              <a:defRPr sz="2133" baseline="0"/>
            </a:lvl1pPr>
            <a:lvl2pPr marL="430943" indent="0">
              <a:buNone/>
              <a:defRPr/>
            </a:lvl2pPr>
            <a:lvl3pPr marL="792460" indent="0">
              <a:buNone/>
              <a:defRPr/>
            </a:lvl3pPr>
            <a:lvl4pPr marL="1828754" indent="0">
              <a:buNone/>
              <a:defRPr/>
            </a:lvl4pPr>
            <a:lvl5pPr marL="2438339" indent="0">
              <a:buNone/>
              <a:defRPr/>
            </a:lvl5pPr>
          </a:lstStyle>
          <a:p>
            <a:pPr lvl="0"/>
            <a:r>
              <a:rPr lang="en-US"/>
              <a:t>Picture, chart, graph</a:t>
            </a:r>
          </a:p>
        </p:txBody>
      </p:sp>
    </p:spTree>
    <p:extLst>
      <p:ext uri="{BB962C8B-B14F-4D97-AF65-F5344CB8AC3E}">
        <p14:creationId xmlns:p14="http://schemas.microsoft.com/office/powerpoint/2010/main" val="27630019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lt Three Content">
    <p:spTree>
      <p:nvGrpSpPr>
        <p:cNvPr id="1" name=""/>
        <p:cNvGrpSpPr/>
        <p:nvPr/>
      </p:nvGrpSpPr>
      <p:grpSpPr>
        <a:xfrm>
          <a:off x="0" y="0"/>
          <a:ext cx="0" cy="0"/>
          <a:chOff x="0" y="0"/>
          <a:chExt cx="0" cy="0"/>
        </a:xfrm>
      </p:grpSpPr>
      <p:sp>
        <p:nvSpPr>
          <p:cNvPr id="2" name="Title 1"/>
          <p:cNvSpPr>
            <a:spLocks noGrp="1"/>
          </p:cNvSpPr>
          <p:nvPr>
            <p:ph type="title"/>
          </p:nvPr>
        </p:nvSpPr>
        <p:spPr>
          <a:xfrm>
            <a:off x="365760" y="274637"/>
            <a:ext cx="11460480" cy="563563"/>
          </a:xfrm>
        </p:spPr>
        <p:txBody>
          <a:bodyPr/>
          <a:lstStyle>
            <a:lvl1pPr>
              <a:defRPr/>
            </a:lvl1pPr>
          </a:lstStyle>
          <a:p>
            <a:r>
              <a:rPr lang="en-US"/>
              <a:t>Click to edit Master title style</a:t>
            </a:r>
          </a:p>
        </p:txBody>
      </p:sp>
      <p:sp>
        <p:nvSpPr>
          <p:cNvPr id="13" name="Slide Number Placeholder 5"/>
          <p:cNvSpPr>
            <a:spLocks noGrp="1"/>
          </p:cNvSpPr>
          <p:nvPr>
            <p:ph type="sldNum" sz="quarter" idx="4"/>
          </p:nvPr>
        </p:nvSpPr>
        <p:spPr>
          <a:xfrm>
            <a:off x="10972800" y="6350152"/>
            <a:ext cx="853440" cy="228449"/>
          </a:xfrm>
          <a:prstGeom prst="rect">
            <a:avLst/>
          </a:prstGeom>
        </p:spPr>
        <p:txBody>
          <a:bodyPr vert="horz" wrap="none" lIns="0" tIns="0" rIns="0" bIns="0" rtlCol="0" anchor="b" anchorCtr="0"/>
          <a:lstStyle>
            <a:lvl1pPr algn="r">
              <a:defRPr sz="1333">
                <a:solidFill>
                  <a:schemeClr val="tx1"/>
                </a:solidFill>
                <a:latin typeface="Arial" pitchFamily="34" charset="0"/>
                <a:cs typeface="Arial" pitchFamily="34" charset="0"/>
              </a:defRPr>
            </a:lvl1pPr>
          </a:lstStyle>
          <a:p>
            <a:fld id="{5315D994-0852-4F75-99F1-5016CE36A879}" type="slidenum">
              <a:rPr lang="en-US" smtClean="0"/>
              <a:pPr/>
              <a:t>‹#›</a:t>
            </a:fld>
            <a:endParaRPr lang="en-US"/>
          </a:p>
        </p:txBody>
      </p:sp>
      <p:sp>
        <p:nvSpPr>
          <p:cNvPr id="7" name="Content Placeholder 2"/>
          <p:cNvSpPr>
            <a:spLocks noGrp="1"/>
          </p:cNvSpPr>
          <p:nvPr>
            <p:ph idx="11"/>
          </p:nvPr>
        </p:nvSpPr>
        <p:spPr>
          <a:xfrm>
            <a:off x="365760" y="3835400"/>
            <a:ext cx="5608320" cy="2438400"/>
          </a:xfrm>
        </p:spPr>
        <p:txBody>
          <a:bodyPr/>
          <a:lstStyle>
            <a:lvl1pPr>
              <a:defRPr sz="2400"/>
            </a:lvl1pPr>
            <a:lvl2pPr marL="731502" indent="-300559">
              <a:spcBef>
                <a:spcPts val="533"/>
              </a:spcBef>
              <a:defRPr sz="2133"/>
            </a:lvl2pPr>
            <a:lvl3pPr marL="1097253" indent="-302676">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9" name="Content Placeholder 2"/>
          <p:cNvSpPr>
            <a:spLocks noGrp="1"/>
          </p:cNvSpPr>
          <p:nvPr>
            <p:ph idx="15"/>
          </p:nvPr>
        </p:nvSpPr>
        <p:spPr>
          <a:xfrm>
            <a:off x="365760" y="1397000"/>
            <a:ext cx="5608320" cy="2340864"/>
          </a:xfrm>
        </p:spPr>
        <p:txBody>
          <a:bodyPr/>
          <a:lstStyle>
            <a:lvl1pPr>
              <a:defRPr sz="2400"/>
            </a:lvl1pPr>
            <a:lvl2pPr marL="731502" indent="-300559">
              <a:spcBef>
                <a:spcPts val="533"/>
              </a:spcBef>
              <a:defRPr sz="2133"/>
            </a:lvl2pPr>
            <a:lvl3pPr marL="1097253" indent="-302676">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quarter" idx="16" hasCustomPrompt="1"/>
          </p:nvPr>
        </p:nvSpPr>
        <p:spPr>
          <a:xfrm>
            <a:off x="6217920" y="1397000"/>
            <a:ext cx="5608320" cy="3657600"/>
          </a:xfrm>
        </p:spPr>
        <p:txBody>
          <a:bodyPr/>
          <a:lstStyle>
            <a:lvl1pPr marL="0" indent="0">
              <a:buNone/>
              <a:defRPr sz="2133" baseline="0"/>
            </a:lvl1pPr>
            <a:lvl2pPr marL="430943" indent="0">
              <a:buNone/>
              <a:defRPr/>
            </a:lvl2pPr>
            <a:lvl3pPr marL="792460" indent="0">
              <a:buNone/>
              <a:defRPr/>
            </a:lvl3pPr>
            <a:lvl4pPr marL="1828754" indent="0">
              <a:buNone/>
              <a:defRPr/>
            </a:lvl4pPr>
            <a:lvl5pPr marL="2438339" indent="0">
              <a:buNone/>
              <a:defRPr/>
            </a:lvl5pPr>
          </a:lstStyle>
          <a:p>
            <a:pPr lvl="0"/>
            <a:r>
              <a:rPr lang="en-US"/>
              <a:t>Content</a:t>
            </a:r>
          </a:p>
        </p:txBody>
      </p:sp>
    </p:spTree>
    <p:extLst>
      <p:ext uri="{BB962C8B-B14F-4D97-AF65-F5344CB8AC3E}">
        <p14:creationId xmlns:p14="http://schemas.microsoft.com/office/powerpoint/2010/main" val="11634132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a:xfrm>
            <a:off x="365760" y="274637"/>
            <a:ext cx="11460480" cy="563563"/>
          </a:xfrm>
        </p:spPr>
        <p:txBody>
          <a:bodyPr/>
          <a:lstStyle>
            <a:lvl1pPr>
              <a:defRPr/>
            </a:lvl1pPr>
          </a:lstStyle>
          <a:p>
            <a:r>
              <a:rPr lang="en-US"/>
              <a:t>Click to edit Master title style</a:t>
            </a:r>
          </a:p>
        </p:txBody>
      </p:sp>
      <p:sp>
        <p:nvSpPr>
          <p:cNvPr id="13" name="Content Placeholder 2"/>
          <p:cNvSpPr>
            <a:spLocks noGrp="1"/>
          </p:cNvSpPr>
          <p:nvPr>
            <p:ph idx="12"/>
          </p:nvPr>
        </p:nvSpPr>
        <p:spPr>
          <a:xfrm>
            <a:off x="365760" y="1397000"/>
            <a:ext cx="3657600" cy="4876800"/>
          </a:xfrm>
        </p:spPr>
        <p:txBody>
          <a:bodyPr/>
          <a:lstStyle>
            <a:lvl1pPr marL="219451" indent="-219451">
              <a:defRPr sz="2400"/>
            </a:lvl1pPr>
            <a:lvl2pPr marL="487668" indent="-219451">
              <a:spcBef>
                <a:spcPts val="533"/>
              </a:spcBef>
              <a:defRPr sz="2133"/>
            </a:lvl2pPr>
            <a:lvl3pPr marL="609585" indent="-219451">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8" name="Slide Number Placeholder 5"/>
          <p:cNvSpPr>
            <a:spLocks noGrp="1"/>
          </p:cNvSpPr>
          <p:nvPr>
            <p:ph type="sldNum" sz="quarter" idx="4"/>
          </p:nvPr>
        </p:nvSpPr>
        <p:spPr>
          <a:xfrm>
            <a:off x="10972800" y="6350152"/>
            <a:ext cx="853440" cy="228449"/>
          </a:xfrm>
          <a:prstGeom prst="rect">
            <a:avLst/>
          </a:prstGeom>
        </p:spPr>
        <p:txBody>
          <a:bodyPr vert="horz" wrap="none" lIns="0" tIns="0" rIns="0" bIns="0" rtlCol="0" anchor="b" anchorCtr="0"/>
          <a:lstStyle>
            <a:lvl1pPr algn="r">
              <a:defRPr sz="1333">
                <a:solidFill>
                  <a:schemeClr val="tx1"/>
                </a:solidFill>
                <a:latin typeface="Arial" pitchFamily="34" charset="0"/>
                <a:cs typeface="Arial" pitchFamily="34" charset="0"/>
              </a:defRPr>
            </a:lvl1pPr>
          </a:lstStyle>
          <a:p>
            <a:fld id="{5315D994-0852-4F75-99F1-5016CE36A879}" type="slidenum">
              <a:rPr lang="en-US" smtClean="0"/>
              <a:pPr/>
              <a:t>‹#›</a:t>
            </a:fld>
            <a:endParaRPr lang="en-US"/>
          </a:p>
        </p:txBody>
      </p:sp>
      <p:sp>
        <p:nvSpPr>
          <p:cNvPr id="7" name="Content Placeholder 2"/>
          <p:cNvSpPr>
            <a:spLocks noGrp="1"/>
          </p:cNvSpPr>
          <p:nvPr>
            <p:ph idx="15"/>
          </p:nvPr>
        </p:nvSpPr>
        <p:spPr>
          <a:xfrm>
            <a:off x="4267200" y="1397000"/>
            <a:ext cx="3657600" cy="4876800"/>
          </a:xfrm>
        </p:spPr>
        <p:txBody>
          <a:bodyPr/>
          <a:lstStyle>
            <a:lvl1pPr marL="219451" indent="-219451">
              <a:defRPr sz="2400"/>
            </a:lvl1pPr>
            <a:lvl2pPr marL="487668" indent="-219451">
              <a:spcBef>
                <a:spcPts val="533"/>
              </a:spcBef>
              <a:defRPr sz="2133"/>
            </a:lvl2pPr>
            <a:lvl3pPr marL="609585" indent="-219451">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9" name="Content Placeholder 2"/>
          <p:cNvSpPr>
            <a:spLocks noGrp="1"/>
          </p:cNvSpPr>
          <p:nvPr>
            <p:ph idx="16"/>
          </p:nvPr>
        </p:nvSpPr>
        <p:spPr>
          <a:xfrm>
            <a:off x="8168640" y="1397000"/>
            <a:ext cx="3657600" cy="4876800"/>
          </a:xfrm>
        </p:spPr>
        <p:txBody>
          <a:bodyPr/>
          <a:lstStyle>
            <a:lvl1pPr marL="219451" indent="-219451">
              <a:defRPr sz="2400"/>
            </a:lvl1pPr>
            <a:lvl2pPr marL="487668" indent="-219451">
              <a:spcBef>
                <a:spcPts val="533"/>
              </a:spcBef>
              <a:defRPr sz="2133"/>
            </a:lvl2pPr>
            <a:lvl3pPr marL="609585" indent="-219451">
              <a:spcBef>
                <a:spcPts val="533"/>
              </a:spcBef>
              <a:defRPr sz="18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968019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18" name="Content Placeholder 2"/>
          <p:cNvSpPr>
            <a:spLocks noGrp="1"/>
          </p:cNvSpPr>
          <p:nvPr>
            <p:ph idx="11"/>
          </p:nvPr>
        </p:nvSpPr>
        <p:spPr>
          <a:xfrm>
            <a:off x="365760" y="1397000"/>
            <a:ext cx="11460480" cy="2540000"/>
          </a:xfrm>
        </p:spPr>
        <p:txBody>
          <a:bodyPr/>
          <a:lstStyle>
            <a:lvl1pPr>
              <a:defRPr sz="2667"/>
            </a:lvl1pPr>
            <a:lvl2pPr>
              <a:spcBef>
                <a:spcPts val="533"/>
              </a:spcBef>
              <a:defRPr sz="2400"/>
            </a:lvl2pPr>
            <a:lvl3pPr>
              <a:spcBef>
                <a:spcPts val="533"/>
              </a:spcBef>
              <a:defRPr sz="2133"/>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19" name="Content Placeholder 2"/>
          <p:cNvSpPr>
            <a:spLocks noGrp="1"/>
          </p:cNvSpPr>
          <p:nvPr>
            <p:ph idx="12"/>
          </p:nvPr>
        </p:nvSpPr>
        <p:spPr>
          <a:xfrm>
            <a:off x="365760" y="4038600"/>
            <a:ext cx="5608320" cy="2235200"/>
          </a:xfrm>
        </p:spPr>
        <p:txBody>
          <a:bodyPr/>
          <a:lstStyle>
            <a:lvl1pPr>
              <a:defRPr sz="2667"/>
            </a:lvl1pPr>
            <a:lvl2pPr marL="731502" indent="-300559">
              <a:spcBef>
                <a:spcPts val="533"/>
              </a:spcBef>
              <a:defRPr sz="2400"/>
            </a:lvl2pPr>
            <a:lvl3pPr marL="1097253" indent="-302676">
              <a:spcBef>
                <a:spcPts val="533"/>
              </a:spcBef>
              <a:defRPr sz="2133"/>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20" name="Content Placeholder 2"/>
          <p:cNvSpPr>
            <a:spLocks noGrp="1"/>
          </p:cNvSpPr>
          <p:nvPr>
            <p:ph idx="13"/>
          </p:nvPr>
        </p:nvSpPr>
        <p:spPr>
          <a:xfrm>
            <a:off x="6217920" y="4038600"/>
            <a:ext cx="5608320" cy="2235200"/>
          </a:xfrm>
        </p:spPr>
        <p:txBody>
          <a:bodyPr/>
          <a:lstStyle>
            <a:lvl1pPr>
              <a:defRPr sz="2667"/>
            </a:lvl1pPr>
            <a:lvl2pPr marL="731502" indent="-300559">
              <a:spcBef>
                <a:spcPts val="533"/>
              </a:spcBef>
              <a:defRPr sz="2400"/>
            </a:lvl2pPr>
            <a:lvl3pPr marL="1097253" indent="-302676">
              <a:spcBef>
                <a:spcPts val="533"/>
              </a:spcBef>
              <a:defRPr sz="2133"/>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8" name="Slide Number Placeholder 5"/>
          <p:cNvSpPr>
            <a:spLocks noGrp="1"/>
          </p:cNvSpPr>
          <p:nvPr>
            <p:ph type="sldNum" sz="quarter" idx="4"/>
          </p:nvPr>
        </p:nvSpPr>
        <p:spPr>
          <a:xfrm>
            <a:off x="10972800" y="6350152"/>
            <a:ext cx="853440" cy="228449"/>
          </a:xfrm>
          <a:prstGeom prst="rect">
            <a:avLst/>
          </a:prstGeom>
        </p:spPr>
        <p:txBody>
          <a:bodyPr vert="horz" wrap="none" lIns="0" tIns="0" rIns="0" bIns="0" rtlCol="0" anchor="b" anchorCtr="0"/>
          <a:lstStyle>
            <a:lvl1pPr algn="r">
              <a:defRPr sz="1333">
                <a:solidFill>
                  <a:schemeClr val="tx1"/>
                </a:solidFill>
                <a:latin typeface="Arial" pitchFamily="34" charset="0"/>
                <a:cs typeface="Arial" pitchFamily="34" charset="0"/>
              </a:defRPr>
            </a:lvl1pPr>
          </a:lstStyle>
          <a:p>
            <a:fld id="{5315D994-0852-4F75-99F1-5016CE36A879}" type="slidenum">
              <a:rPr lang="en-US" smtClean="0"/>
              <a:pPr/>
              <a:t>‹#›</a:t>
            </a:fld>
            <a:endParaRPr lang="en-US"/>
          </a:p>
        </p:txBody>
      </p:sp>
    </p:spTree>
    <p:extLst>
      <p:ext uri="{BB962C8B-B14F-4D97-AF65-F5344CB8AC3E}">
        <p14:creationId xmlns:p14="http://schemas.microsoft.com/office/powerpoint/2010/main" val="18957783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p:cNvSpPr>
            <a:spLocks noGrp="1"/>
          </p:cNvSpPr>
          <p:nvPr>
            <p:ph type="title"/>
          </p:nvPr>
        </p:nvSpPr>
        <p:spPr>
          <a:xfrm>
            <a:off x="365760" y="274637"/>
            <a:ext cx="11460480" cy="563563"/>
          </a:xfrm>
        </p:spPr>
        <p:txBody>
          <a:bodyPr/>
          <a:lstStyle/>
          <a:p>
            <a:r>
              <a:rPr lang="en-US"/>
              <a:t>Click to edit Master title style</a:t>
            </a:r>
          </a:p>
        </p:txBody>
      </p:sp>
      <p:sp>
        <p:nvSpPr>
          <p:cNvPr id="9" name="Content Placeholder 2"/>
          <p:cNvSpPr>
            <a:spLocks noGrp="1"/>
          </p:cNvSpPr>
          <p:nvPr>
            <p:ph idx="14"/>
          </p:nvPr>
        </p:nvSpPr>
        <p:spPr>
          <a:xfrm>
            <a:off x="365760" y="1397000"/>
            <a:ext cx="2743200" cy="4876800"/>
          </a:xfrm>
        </p:spPr>
        <p:txBody>
          <a:bodyPr lIns="27432" tIns="27432" rIns="27432" bIns="27432"/>
          <a:lstStyle>
            <a:lvl1pPr marL="182875" indent="-182875">
              <a:defRPr sz="1867"/>
            </a:lvl1pPr>
            <a:lvl2pPr marL="365751" indent="-182875">
              <a:spcBef>
                <a:spcPts val="400"/>
              </a:spcBef>
              <a:defRPr sz="1600"/>
            </a:lvl2pPr>
            <a:lvl3pPr marL="548626" indent="-182875">
              <a:spcBef>
                <a:spcPts val="400"/>
              </a:spcBef>
              <a:defRPr sz="1467"/>
            </a:lvl3pPr>
            <a:lvl4pPr>
              <a:spcBef>
                <a:spcPts val="533"/>
              </a:spcBef>
              <a:defRPr sz="1867"/>
            </a:lvl4pPr>
            <a:lvl5pPr>
              <a:spcBef>
                <a:spcPts val="533"/>
              </a:spcBef>
              <a:defRPr sz="1600"/>
            </a:lvl5pPr>
          </a:lstStyle>
          <a:p>
            <a:pPr lvl="0"/>
            <a:r>
              <a:rPr lang="en-US"/>
              <a:t>Click to edit Master text styles</a:t>
            </a:r>
          </a:p>
          <a:p>
            <a:pPr lvl="1"/>
            <a:r>
              <a:rPr lang="en-US"/>
              <a:t>Second level</a:t>
            </a:r>
          </a:p>
          <a:p>
            <a:pPr lvl="2"/>
            <a:r>
              <a:rPr lang="en-US"/>
              <a:t>Third level</a:t>
            </a:r>
          </a:p>
        </p:txBody>
      </p:sp>
      <p:sp>
        <p:nvSpPr>
          <p:cNvPr id="10" name="Content Placeholder 2"/>
          <p:cNvSpPr>
            <a:spLocks noGrp="1"/>
          </p:cNvSpPr>
          <p:nvPr>
            <p:ph idx="15"/>
          </p:nvPr>
        </p:nvSpPr>
        <p:spPr>
          <a:xfrm>
            <a:off x="6177280" y="1397000"/>
            <a:ext cx="2743200" cy="4876800"/>
          </a:xfrm>
        </p:spPr>
        <p:txBody>
          <a:bodyPr lIns="27432" tIns="27432" rIns="27432" bIns="27432"/>
          <a:lstStyle>
            <a:lvl1pPr marL="219451" indent="-219451">
              <a:defRPr lang="en-US" sz="1867" dirty="0" smtClean="0">
                <a:solidFill>
                  <a:schemeClr val="tx1"/>
                </a:solidFill>
                <a:latin typeface="+mn-lt"/>
                <a:ea typeface="+mn-ea"/>
                <a:cs typeface="+mn-cs"/>
              </a:defRPr>
            </a:lvl1pPr>
            <a:lvl2pPr marL="411470" indent="-228594">
              <a:spcBef>
                <a:spcPts val="533"/>
              </a:spcBef>
              <a:defRPr lang="en-US" sz="1600" dirty="0" smtClean="0">
                <a:solidFill>
                  <a:schemeClr val="tx1"/>
                </a:solidFill>
                <a:latin typeface="+mn-lt"/>
              </a:defRPr>
            </a:lvl2pPr>
            <a:lvl3pPr marL="594345" indent="-228594">
              <a:spcBef>
                <a:spcPts val="533"/>
              </a:spcBef>
              <a:defRPr lang="en-US" sz="1467" dirty="0" smtClean="0">
                <a:solidFill>
                  <a:schemeClr val="tx1"/>
                </a:solidFill>
                <a:latin typeface="+mn-lt"/>
              </a:defRPr>
            </a:lvl3pPr>
            <a:lvl4pPr>
              <a:spcBef>
                <a:spcPts val="533"/>
              </a:spcBef>
              <a:defRPr sz="1867"/>
            </a:lvl4pPr>
            <a:lvl5pPr>
              <a:spcBef>
                <a:spcPts val="533"/>
              </a:spcBef>
              <a:defRPr sz="1600"/>
            </a:lvl5pPr>
          </a:lstStyle>
          <a:p>
            <a:pPr marL="182875" lvl="0" indent="-182875" algn="l" rtl="0" eaLnBrk="1" fontAlgn="base" hangingPunct="1">
              <a:spcBef>
                <a:spcPts val="0"/>
              </a:spcBef>
              <a:spcAft>
                <a:spcPct val="0"/>
              </a:spcAft>
              <a:buFont typeface="Arial" pitchFamily="34" charset="0"/>
              <a:buChar char="•"/>
            </a:pPr>
            <a:r>
              <a:rPr lang="en-US"/>
              <a:t>Click to edit Master text styles</a:t>
            </a:r>
          </a:p>
          <a:p>
            <a:pPr marL="182875" lvl="1" indent="-182875" algn="l" rtl="0" eaLnBrk="1" fontAlgn="base" hangingPunct="1">
              <a:spcBef>
                <a:spcPts val="0"/>
              </a:spcBef>
              <a:spcAft>
                <a:spcPct val="0"/>
              </a:spcAft>
              <a:buFont typeface="Arial" pitchFamily="34" charset="0"/>
              <a:buChar char="•"/>
            </a:pPr>
            <a:r>
              <a:rPr lang="en-US"/>
              <a:t>Second level</a:t>
            </a:r>
          </a:p>
          <a:p>
            <a:pPr marL="182875" lvl="2" indent="-182875" algn="l" rtl="0" eaLnBrk="1" fontAlgn="base" hangingPunct="1">
              <a:spcBef>
                <a:spcPts val="0"/>
              </a:spcBef>
              <a:spcAft>
                <a:spcPct val="0"/>
              </a:spcAft>
              <a:buFont typeface="Arial" pitchFamily="34" charset="0"/>
              <a:buChar char="•"/>
            </a:pPr>
            <a:r>
              <a:rPr lang="en-US"/>
              <a:t>Third level</a:t>
            </a:r>
          </a:p>
        </p:txBody>
      </p:sp>
      <p:sp>
        <p:nvSpPr>
          <p:cNvPr id="11" name="Content Placeholder 2"/>
          <p:cNvSpPr>
            <a:spLocks noGrp="1"/>
          </p:cNvSpPr>
          <p:nvPr>
            <p:ph idx="16"/>
          </p:nvPr>
        </p:nvSpPr>
        <p:spPr>
          <a:xfrm>
            <a:off x="9083040" y="1397000"/>
            <a:ext cx="2743200" cy="4876800"/>
          </a:xfrm>
        </p:spPr>
        <p:txBody>
          <a:bodyPr lIns="27432" tIns="27432" rIns="27432" bIns="27432"/>
          <a:lstStyle>
            <a:lvl1pPr marL="219451" indent="-219451">
              <a:defRPr lang="en-US" sz="1867" dirty="0" smtClean="0">
                <a:solidFill>
                  <a:schemeClr val="tx1"/>
                </a:solidFill>
                <a:latin typeface="+mn-lt"/>
                <a:ea typeface="+mn-ea"/>
                <a:cs typeface="+mn-cs"/>
              </a:defRPr>
            </a:lvl1pPr>
            <a:lvl2pPr marL="411470" indent="-228594">
              <a:spcBef>
                <a:spcPts val="533"/>
              </a:spcBef>
              <a:defRPr lang="en-US" sz="1600" dirty="0" smtClean="0">
                <a:solidFill>
                  <a:schemeClr val="tx1"/>
                </a:solidFill>
                <a:latin typeface="+mn-lt"/>
              </a:defRPr>
            </a:lvl2pPr>
            <a:lvl3pPr marL="594345" indent="-228594">
              <a:spcBef>
                <a:spcPts val="533"/>
              </a:spcBef>
              <a:defRPr lang="en-US" sz="1467" dirty="0" smtClean="0">
                <a:solidFill>
                  <a:schemeClr val="tx1"/>
                </a:solidFill>
                <a:latin typeface="+mn-lt"/>
              </a:defRPr>
            </a:lvl3pPr>
            <a:lvl4pPr>
              <a:spcBef>
                <a:spcPts val="533"/>
              </a:spcBef>
              <a:defRPr sz="1867"/>
            </a:lvl4pPr>
            <a:lvl5pPr>
              <a:spcBef>
                <a:spcPts val="533"/>
              </a:spcBef>
              <a:defRPr sz="1600"/>
            </a:lvl5pPr>
          </a:lstStyle>
          <a:p>
            <a:pPr marL="182875" lvl="0" indent="-182875" algn="l" rtl="0" eaLnBrk="1" fontAlgn="base" hangingPunct="1">
              <a:spcBef>
                <a:spcPts val="0"/>
              </a:spcBef>
              <a:spcAft>
                <a:spcPct val="0"/>
              </a:spcAft>
              <a:buFont typeface="Arial" pitchFamily="34" charset="0"/>
              <a:buChar char="•"/>
            </a:pPr>
            <a:r>
              <a:rPr lang="en-US"/>
              <a:t>Click to edit Master text styles</a:t>
            </a:r>
          </a:p>
          <a:p>
            <a:pPr marL="182875" lvl="1" indent="-182875" algn="l" rtl="0" eaLnBrk="1" fontAlgn="base" hangingPunct="1">
              <a:spcBef>
                <a:spcPts val="0"/>
              </a:spcBef>
              <a:spcAft>
                <a:spcPct val="0"/>
              </a:spcAft>
              <a:buFont typeface="Arial" pitchFamily="34" charset="0"/>
              <a:buChar char="•"/>
            </a:pPr>
            <a:r>
              <a:rPr lang="en-US"/>
              <a:t>Second level</a:t>
            </a:r>
          </a:p>
          <a:p>
            <a:pPr marL="182875" lvl="2" indent="-182875" algn="l" rtl="0" eaLnBrk="1" fontAlgn="base" hangingPunct="1">
              <a:spcBef>
                <a:spcPts val="0"/>
              </a:spcBef>
              <a:spcAft>
                <a:spcPct val="0"/>
              </a:spcAft>
              <a:buFont typeface="Arial" pitchFamily="34" charset="0"/>
              <a:buChar char="•"/>
            </a:pPr>
            <a:r>
              <a:rPr lang="en-US"/>
              <a:t>Third level</a:t>
            </a:r>
          </a:p>
        </p:txBody>
      </p:sp>
      <p:sp>
        <p:nvSpPr>
          <p:cNvPr id="12" name="Content Placeholder 2"/>
          <p:cNvSpPr>
            <a:spLocks noGrp="1"/>
          </p:cNvSpPr>
          <p:nvPr>
            <p:ph idx="17"/>
          </p:nvPr>
        </p:nvSpPr>
        <p:spPr>
          <a:xfrm>
            <a:off x="3271520" y="1397000"/>
            <a:ext cx="2743200" cy="4876800"/>
          </a:xfrm>
        </p:spPr>
        <p:txBody>
          <a:bodyPr lIns="27432" tIns="27432" rIns="27432" bIns="27432"/>
          <a:lstStyle>
            <a:lvl1pPr marL="219451" indent="-219451">
              <a:defRPr lang="en-US" sz="1867" dirty="0" smtClean="0">
                <a:solidFill>
                  <a:schemeClr val="tx1"/>
                </a:solidFill>
                <a:latin typeface="+mn-lt"/>
                <a:ea typeface="+mn-ea"/>
                <a:cs typeface="+mn-cs"/>
              </a:defRPr>
            </a:lvl1pPr>
            <a:lvl2pPr marL="411470" indent="-228594">
              <a:spcBef>
                <a:spcPts val="533"/>
              </a:spcBef>
              <a:defRPr lang="en-US" sz="1600" dirty="0" smtClean="0">
                <a:solidFill>
                  <a:schemeClr val="tx1"/>
                </a:solidFill>
                <a:latin typeface="+mn-lt"/>
              </a:defRPr>
            </a:lvl2pPr>
            <a:lvl3pPr marL="594345" indent="-228594" algn="l" rtl="0" eaLnBrk="1" fontAlgn="base" hangingPunct="1">
              <a:spcBef>
                <a:spcPts val="400"/>
              </a:spcBef>
              <a:spcAft>
                <a:spcPct val="0"/>
              </a:spcAft>
              <a:defRPr lang="en-US" sz="1467" dirty="0" smtClean="0">
                <a:solidFill>
                  <a:schemeClr val="tx1"/>
                </a:solidFill>
                <a:latin typeface="+mn-lt"/>
              </a:defRPr>
            </a:lvl3pPr>
            <a:lvl4pPr>
              <a:spcBef>
                <a:spcPts val="533"/>
              </a:spcBef>
              <a:defRPr sz="1867"/>
            </a:lvl4pPr>
            <a:lvl5pPr>
              <a:spcBef>
                <a:spcPts val="533"/>
              </a:spcBef>
              <a:defRPr sz="1600"/>
            </a:lvl5pPr>
          </a:lstStyle>
          <a:p>
            <a:pPr marL="182875" lvl="0" indent="-182875" algn="l" rtl="0" eaLnBrk="1" fontAlgn="base" hangingPunct="1">
              <a:spcBef>
                <a:spcPts val="0"/>
              </a:spcBef>
              <a:spcAft>
                <a:spcPct val="0"/>
              </a:spcAft>
              <a:buFont typeface="Arial" pitchFamily="34" charset="0"/>
              <a:buChar char="•"/>
            </a:pPr>
            <a:r>
              <a:rPr lang="en-US"/>
              <a:t>Click to edit Master text styles</a:t>
            </a:r>
          </a:p>
          <a:p>
            <a:pPr marL="182875" lvl="1" indent="-182875" algn="l" rtl="0" eaLnBrk="1" fontAlgn="base" hangingPunct="1">
              <a:spcBef>
                <a:spcPts val="0"/>
              </a:spcBef>
              <a:spcAft>
                <a:spcPct val="0"/>
              </a:spcAft>
              <a:buFont typeface="Arial" pitchFamily="34" charset="0"/>
              <a:buChar char="•"/>
            </a:pPr>
            <a:r>
              <a:rPr lang="en-US"/>
              <a:t>Second level</a:t>
            </a:r>
          </a:p>
          <a:p>
            <a:pPr marL="182875" lvl="2" indent="-182875" algn="l" rtl="0" eaLnBrk="1" fontAlgn="base" hangingPunct="1">
              <a:spcBef>
                <a:spcPts val="0"/>
              </a:spcBef>
              <a:spcAft>
                <a:spcPct val="0"/>
              </a:spcAft>
              <a:buFont typeface="Arial" pitchFamily="34" charset="0"/>
              <a:buChar char="•"/>
            </a:pPr>
            <a:r>
              <a:rPr lang="en-US"/>
              <a:t>Third level</a:t>
            </a:r>
          </a:p>
        </p:txBody>
      </p:sp>
      <p:sp>
        <p:nvSpPr>
          <p:cNvPr id="13" name="Slide Number Placeholder 5"/>
          <p:cNvSpPr>
            <a:spLocks noGrp="1"/>
          </p:cNvSpPr>
          <p:nvPr>
            <p:ph type="sldNum" sz="quarter" idx="4"/>
          </p:nvPr>
        </p:nvSpPr>
        <p:spPr>
          <a:xfrm>
            <a:off x="10972800" y="6350152"/>
            <a:ext cx="853440" cy="228449"/>
          </a:xfrm>
          <a:prstGeom prst="rect">
            <a:avLst/>
          </a:prstGeom>
        </p:spPr>
        <p:txBody>
          <a:bodyPr vert="horz" wrap="none" lIns="0" tIns="0" rIns="0" bIns="0" rtlCol="0" anchor="b" anchorCtr="0"/>
          <a:lstStyle>
            <a:lvl1pPr algn="r">
              <a:defRPr sz="1333">
                <a:solidFill>
                  <a:schemeClr val="tx1"/>
                </a:solidFill>
                <a:latin typeface="Arial" pitchFamily="34" charset="0"/>
                <a:cs typeface="Arial" pitchFamily="34" charset="0"/>
              </a:defRPr>
            </a:lvl1pPr>
          </a:lstStyle>
          <a:p>
            <a:fld id="{5315D994-0852-4F75-99F1-5016CE36A879}" type="slidenum">
              <a:rPr lang="en-US" smtClean="0"/>
              <a:pPr/>
              <a:t>‹#›</a:t>
            </a:fld>
            <a:endParaRPr lang="en-US"/>
          </a:p>
        </p:txBody>
      </p:sp>
    </p:spTree>
    <p:extLst>
      <p:ext uri="{BB962C8B-B14F-4D97-AF65-F5344CB8AC3E}">
        <p14:creationId xmlns:p14="http://schemas.microsoft.com/office/powerpoint/2010/main" val="4208581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cxnSp>
        <p:nvCxnSpPr>
          <p:cNvPr id="7" name="Straight Connector 6"/>
          <p:cNvCxnSpPr/>
          <p:nvPr userDrawn="1"/>
        </p:nvCxnSpPr>
        <p:spPr>
          <a:xfrm>
            <a:off x="838201" y="1577532"/>
            <a:ext cx="10515599" cy="0"/>
          </a:xfrm>
          <a:prstGeom prst="line">
            <a:avLst/>
          </a:prstGeom>
        </p:spPr>
        <p:style>
          <a:lnRef idx="1">
            <a:schemeClr val="accent6"/>
          </a:lnRef>
          <a:fillRef idx="0">
            <a:schemeClr val="accent6"/>
          </a:fillRef>
          <a:effectRef idx="0">
            <a:schemeClr val="accent6"/>
          </a:effectRef>
          <a:fontRef idx="minor">
            <a:schemeClr val="tx1"/>
          </a:fontRef>
        </p:style>
      </p:cxnSp>
      <p:sp>
        <p:nvSpPr>
          <p:cNvPr id="8" name="Title 1"/>
          <p:cNvSpPr>
            <a:spLocks noGrp="1"/>
          </p:cNvSpPr>
          <p:nvPr>
            <p:ph type="title"/>
          </p:nvPr>
        </p:nvSpPr>
        <p:spPr>
          <a:xfrm>
            <a:off x="838201" y="251970"/>
            <a:ext cx="10515599" cy="1325563"/>
          </a:xfrm>
        </p:spPr>
        <p:txBody>
          <a:bodyPr anchor="b"/>
          <a:lstStyle>
            <a:lvl1pPr algn="l">
              <a:defRPr/>
            </a:lvl1pPr>
          </a:lstStyle>
          <a:p>
            <a:r>
              <a:rPr lang="en-US"/>
              <a:t>Click to edit Master title style</a:t>
            </a:r>
          </a:p>
        </p:txBody>
      </p:sp>
      <p:sp>
        <p:nvSpPr>
          <p:cNvPr id="9"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22418217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365760" y="274637"/>
            <a:ext cx="11460480" cy="563563"/>
          </a:xfrm>
        </p:spPr>
        <p:txBody>
          <a:bodyPr/>
          <a:lstStyle/>
          <a:p>
            <a:r>
              <a:rPr lang="en-US"/>
              <a:t>Click to edit Master title style</a:t>
            </a:r>
          </a:p>
        </p:txBody>
      </p:sp>
      <p:sp>
        <p:nvSpPr>
          <p:cNvPr id="10" name="Content Placeholder 2"/>
          <p:cNvSpPr>
            <a:spLocks noGrp="1"/>
          </p:cNvSpPr>
          <p:nvPr>
            <p:ph idx="15"/>
          </p:nvPr>
        </p:nvSpPr>
        <p:spPr>
          <a:xfrm>
            <a:off x="6177280" y="3591560"/>
            <a:ext cx="2743200" cy="2682240"/>
          </a:xfrm>
        </p:spPr>
        <p:txBody>
          <a:bodyPr lIns="27432" tIns="27432" rIns="27432" bIns="27432"/>
          <a:lstStyle>
            <a:lvl1pPr marL="219451" indent="-219451">
              <a:defRPr lang="en-US" sz="1867" dirty="0" smtClean="0">
                <a:solidFill>
                  <a:schemeClr val="tx1"/>
                </a:solidFill>
                <a:latin typeface="+mn-lt"/>
                <a:ea typeface="+mn-ea"/>
                <a:cs typeface="+mn-cs"/>
              </a:defRPr>
            </a:lvl1pPr>
            <a:lvl2pPr marL="411470" indent="-228594">
              <a:spcBef>
                <a:spcPts val="533"/>
              </a:spcBef>
              <a:defRPr lang="en-US" sz="1600" dirty="0" smtClean="0">
                <a:solidFill>
                  <a:schemeClr val="tx1"/>
                </a:solidFill>
                <a:latin typeface="+mn-lt"/>
              </a:defRPr>
            </a:lvl2pPr>
            <a:lvl3pPr marL="594345" indent="-228594">
              <a:spcBef>
                <a:spcPts val="533"/>
              </a:spcBef>
              <a:defRPr lang="en-US" sz="1467" dirty="0" smtClean="0">
                <a:solidFill>
                  <a:schemeClr val="tx1"/>
                </a:solidFill>
                <a:latin typeface="+mn-lt"/>
              </a:defRPr>
            </a:lvl3pPr>
            <a:lvl4pPr>
              <a:spcBef>
                <a:spcPts val="533"/>
              </a:spcBef>
              <a:defRPr sz="1867"/>
            </a:lvl4pPr>
            <a:lvl5pPr>
              <a:spcBef>
                <a:spcPts val="533"/>
              </a:spcBef>
              <a:defRPr sz="1600"/>
            </a:lvl5pPr>
          </a:lstStyle>
          <a:p>
            <a:pPr marL="182875" lvl="0" indent="-182875" algn="l" rtl="0" eaLnBrk="1" fontAlgn="base" hangingPunct="1">
              <a:spcBef>
                <a:spcPts val="0"/>
              </a:spcBef>
              <a:spcAft>
                <a:spcPct val="0"/>
              </a:spcAft>
              <a:buFont typeface="Arial" pitchFamily="34" charset="0"/>
              <a:buChar char="•"/>
            </a:pPr>
            <a:r>
              <a:rPr lang="en-US"/>
              <a:t>Click to edit Master text styles</a:t>
            </a:r>
          </a:p>
          <a:p>
            <a:pPr marL="182875" lvl="1" indent="-182875" algn="l" rtl="0" eaLnBrk="1" fontAlgn="base" hangingPunct="1">
              <a:spcBef>
                <a:spcPts val="0"/>
              </a:spcBef>
              <a:spcAft>
                <a:spcPct val="0"/>
              </a:spcAft>
              <a:buFont typeface="Arial" pitchFamily="34" charset="0"/>
              <a:buChar char="•"/>
            </a:pPr>
            <a:r>
              <a:rPr lang="en-US"/>
              <a:t>Second level</a:t>
            </a:r>
          </a:p>
          <a:p>
            <a:pPr marL="182875" lvl="2" indent="-182875" algn="l" rtl="0" eaLnBrk="1" fontAlgn="base" hangingPunct="1">
              <a:spcBef>
                <a:spcPts val="0"/>
              </a:spcBef>
              <a:spcAft>
                <a:spcPct val="0"/>
              </a:spcAft>
              <a:buFont typeface="Arial" pitchFamily="34" charset="0"/>
              <a:buChar char="•"/>
            </a:pPr>
            <a:r>
              <a:rPr lang="en-US"/>
              <a:t>Third level</a:t>
            </a:r>
          </a:p>
        </p:txBody>
      </p:sp>
      <p:sp>
        <p:nvSpPr>
          <p:cNvPr id="11" name="Content Placeholder 2"/>
          <p:cNvSpPr>
            <a:spLocks noGrp="1"/>
          </p:cNvSpPr>
          <p:nvPr>
            <p:ph idx="16"/>
          </p:nvPr>
        </p:nvSpPr>
        <p:spPr>
          <a:xfrm>
            <a:off x="9083040" y="3591560"/>
            <a:ext cx="2743200" cy="2682240"/>
          </a:xfrm>
        </p:spPr>
        <p:txBody>
          <a:bodyPr lIns="27432" tIns="27432" rIns="27432" bIns="27432"/>
          <a:lstStyle>
            <a:lvl1pPr marL="219451" indent="-219451">
              <a:defRPr lang="en-US" sz="1867" dirty="0" smtClean="0">
                <a:solidFill>
                  <a:schemeClr val="tx1"/>
                </a:solidFill>
                <a:latin typeface="+mn-lt"/>
                <a:ea typeface="+mn-ea"/>
                <a:cs typeface="+mn-cs"/>
              </a:defRPr>
            </a:lvl1pPr>
            <a:lvl2pPr marL="411470" indent="-228594">
              <a:spcBef>
                <a:spcPts val="533"/>
              </a:spcBef>
              <a:defRPr lang="en-US" sz="1600" dirty="0" smtClean="0">
                <a:solidFill>
                  <a:schemeClr val="tx1"/>
                </a:solidFill>
                <a:latin typeface="+mn-lt"/>
              </a:defRPr>
            </a:lvl2pPr>
            <a:lvl3pPr marL="594345" indent="-228594">
              <a:spcBef>
                <a:spcPts val="533"/>
              </a:spcBef>
              <a:defRPr lang="en-US" sz="1467" dirty="0" smtClean="0">
                <a:solidFill>
                  <a:schemeClr val="tx1"/>
                </a:solidFill>
                <a:latin typeface="+mn-lt"/>
              </a:defRPr>
            </a:lvl3pPr>
            <a:lvl4pPr>
              <a:spcBef>
                <a:spcPts val="533"/>
              </a:spcBef>
              <a:defRPr sz="1867"/>
            </a:lvl4pPr>
            <a:lvl5pPr>
              <a:spcBef>
                <a:spcPts val="533"/>
              </a:spcBef>
              <a:defRPr sz="1600"/>
            </a:lvl5pPr>
          </a:lstStyle>
          <a:p>
            <a:pPr marL="182875" lvl="0" indent="-182875" algn="l" rtl="0" eaLnBrk="1" fontAlgn="base" hangingPunct="1">
              <a:spcBef>
                <a:spcPts val="0"/>
              </a:spcBef>
              <a:spcAft>
                <a:spcPct val="0"/>
              </a:spcAft>
              <a:buFont typeface="Arial" pitchFamily="34" charset="0"/>
              <a:buChar char="•"/>
            </a:pPr>
            <a:r>
              <a:rPr lang="en-US"/>
              <a:t>Click to edit Master text styles</a:t>
            </a:r>
          </a:p>
          <a:p>
            <a:pPr marL="182875" lvl="1" indent="-182875" algn="l" rtl="0" eaLnBrk="1" fontAlgn="base" hangingPunct="1">
              <a:spcBef>
                <a:spcPts val="0"/>
              </a:spcBef>
              <a:spcAft>
                <a:spcPct val="0"/>
              </a:spcAft>
              <a:buFont typeface="Arial" pitchFamily="34" charset="0"/>
              <a:buChar char="•"/>
            </a:pPr>
            <a:r>
              <a:rPr lang="en-US"/>
              <a:t>Second level</a:t>
            </a:r>
          </a:p>
          <a:p>
            <a:pPr marL="182875" lvl="2" indent="-182875" algn="l" rtl="0" eaLnBrk="1" fontAlgn="base" hangingPunct="1">
              <a:spcBef>
                <a:spcPts val="0"/>
              </a:spcBef>
              <a:spcAft>
                <a:spcPct val="0"/>
              </a:spcAft>
              <a:buFont typeface="Arial" pitchFamily="34" charset="0"/>
              <a:buChar char="•"/>
            </a:pPr>
            <a:r>
              <a:rPr lang="en-US"/>
              <a:t>Third level</a:t>
            </a:r>
          </a:p>
        </p:txBody>
      </p:sp>
      <p:sp>
        <p:nvSpPr>
          <p:cNvPr id="12" name="Content Placeholder 2"/>
          <p:cNvSpPr>
            <a:spLocks noGrp="1"/>
          </p:cNvSpPr>
          <p:nvPr>
            <p:ph idx="17"/>
          </p:nvPr>
        </p:nvSpPr>
        <p:spPr>
          <a:xfrm>
            <a:off x="3271520" y="3591560"/>
            <a:ext cx="2743200" cy="2682240"/>
          </a:xfrm>
        </p:spPr>
        <p:txBody>
          <a:bodyPr lIns="27432" tIns="27432" rIns="27432" bIns="27432"/>
          <a:lstStyle>
            <a:lvl1pPr marL="219451" indent="-219451">
              <a:defRPr lang="en-US" sz="1867" dirty="0" smtClean="0">
                <a:solidFill>
                  <a:schemeClr val="tx1"/>
                </a:solidFill>
                <a:latin typeface="+mn-lt"/>
                <a:ea typeface="+mn-ea"/>
                <a:cs typeface="+mn-cs"/>
              </a:defRPr>
            </a:lvl1pPr>
            <a:lvl2pPr marL="411470" indent="-228594">
              <a:spcBef>
                <a:spcPts val="533"/>
              </a:spcBef>
              <a:defRPr lang="en-US" sz="1600" dirty="0" smtClean="0">
                <a:solidFill>
                  <a:schemeClr val="tx1"/>
                </a:solidFill>
                <a:latin typeface="+mn-lt"/>
              </a:defRPr>
            </a:lvl2pPr>
            <a:lvl3pPr marL="594345" indent="-228594">
              <a:spcBef>
                <a:spcPts val="533"/>
              </a:spcBef>
              <a:defRPr lang="en-US" sz="1467" dirty="0" smtClean="0">
                <a:solidFill>
                  <a:schemeClr val="tx1"/>
                </a:solidFill>
                <a:latin typeface="+mn-lt"/>
              </a:defRPr>
            </a:lvl3pPr>
            <a:lvl4pPr>
              <a:spcBef>
                <a:spcPts val="533"/>
              </a:spcBef>
              <a:defRPr sz="1867"/>
            </a:lvl4pPr>
            <a:lvl5pPr>
              <a:spcBef>
                <a:spcPts val="533"/>
              </a:spcBef>
              <a:defRPr sz="1600"/>
            </a:lvl5pPr>
          </a:lstStyle>
          <a:p>
            <a:pPr marL="182875" lvl="0" indent="-182875" algn="l" rtl="0" eaLnBrk="1" fontAlgn="base" hangingPunct="1">
              <a:spcBef>
                <a:spcPts val="0"/>
              </a:spcBef>
              <a:spcAft>
                <a:spcPct val="0"/>
              </a:spcAft>
              <a:buFont typeface="Arial" pitchFamily="34" charset="0"/>
              <a:buChar char="•"/>
            </a:pPr>
            <a:r>
              <a:rPr lang="en-US"/>
              <a:t>Click to edit Master text styles</a:t>
            </a:r>
          </a:p>
          <a:p>
            <a:pPr marL="182875" lvl="1" indent="-182875" algn="l" rtl="0" eaLnBrk="1" fontAlgn="base" hangingPunct="1">
              <a:spcBef>
                <a:spcPts val="0"/>
              </a:spcBef>
              <a:spcAft>
                <a:spcPct val="0"/>
              </a:spcAft>
              <a:buFont typeface="Arial" pitchFamily="34" charset="0"/>
              <a:buChar char="•"/>
            </a:pPr>
            <a:r>
              <a:rPr lang="en-US"/>
              <a:t>Second level</a:t>
            </a:r>
          </a:p>
          <a:p>
            <a:pPr marL="182875" lvl="2" indent="-182875" algn="l" rtl="0" eaLnBrk="1" fontAlgn="base" hangingPunct="1">
              <a:spcBef>
                <a:spcPts val="0"/>
              </a:spcBef>
              <a:spcAft>
                <a:spcPct val="0"/>
              </a:spcAft>
              <a:buFont typeface="Arial" pitchFamily="34" charset="0"/>
              <a:buChar char="•"/>
            </a:pPr>
            <a:r>
              <a:rPr lang="en-US"/>
              <a:t>Third level</a:t>
            </a:r>
          </a:p>
        </p:txBody>
      </p:sp>
      <p:sp>
        <p:nvSpPr>
          <p:cNvPr id="13" name="Slide Number Placeholder 5"/>
          <p:cNvSpPr>
            <a:spLocks noGrp="1"/>
          </p:cNvSpPr>
          <p:nvPr>
            <p:ph type="sldNum" sz="quarter" idx="4"/>
          </p:nvPr>
        </p:nvSpPr>
        <p:spPr>
          <a:xfrm>
            <a:off x="10972800" y="6350152"/>
            <a:ext cx="853440" cy="228449"/>
          </a:xfrm>
          <a:prstGeom prst="rect">
            <a:avLst/>
          </a:prstGeom>
        </p:spPr>
        <p:txBody>
          <a:bodyPr vert="horz" wrap="none" lIns="0" tIns="0" rIns="0" bIns="0" rtlCol="0" anchor="b" anchorCtr="0"/>
          <a:lstStyle>
            <a:lvl1pPr algn="r">
              <a:defRPr sz="1333">
                <a:solidFill>
                  <a:schemeClr val="tx1"/>
                </a:solidFill>
                <a:latin typeface="Arial" pitchFamily="34" charset="0"/>
                <a:cs typeface="Arial" pitchFamily="34" charset="0"/>
              </a:defRPr>
            </a:lvl1pPr>
          </a:lstStyle>
          <a:p>
            <a:fld id="{5315D994-0852-4F75-99F1-5016CE36A879}" type="slidenum">
              <a:rPr lang="en-US" smtClean="0"/>
              <a:pPr/>
              <a:t>‹#›</a:t>
            </a:fld>
            <a:endParaRPr lang="en-US"/>
          </a:p>
        </p:txBody>
      </p:sp>
      <p:sp>
        <p:nvSpPr>
          <p:cNvPr id="18" name="Content Placeholder 2"/>
          <p:cNvSpPr>
            <a:spLocks noGrp="1"/>
          </p:cNvSpPr>
          <p:nvPr>
            <p:ph idx="14"/>
          </p:nvPr>
        </p:nvSpPr>
        <p:spPr>
          <a:xfrm>
            <a:off x="365760" y="3591560"/>
            <a:ext cx="2743200" cy="2682240"/>
          </a:xfrm>
        </p:spPr>
        <p:txBody>
          <a:bodyPr lIns="27432" tIns="27432" rIns="27432" bIns="27432"/>
          <a:lstStyle>
            <a:lvl1pPr marL="182875" indent="-182875">
              <a:defRPr lang="en-US" sz="1867" dirty="0" smtClean="0">
                <a:solidFill>
                  <a:schemeClr val="tx1"/>
                </a:solidFill>
                <a:latin typeface="+mn-lt"/>
                <a:ea typeface="+mn-ea"/>
                <a:cs typeface="+mn-cs"/>
              </a:defRPr>
            </a:lvl1pPr>
            <a:lvl2pPr marL="365751" indent="-182875">
              <a:spcBef>
                <a:spcPts val="400"/>
              </a:spcBef>
              <a:defRPr lang="en-US" sz="1600" dirty="0" smtClean="0">
                <a:solidFill>
                  <a:schemeClr val="tx1"/>
                </a:solidFill>
                <a:latin typeface="+mn-lt"/>
              </a:defRPr>
            </a:lvl2pPr>
            <a:lvl3pPr marL="548626" indent="-182875">
              <a:spcBef>
                <a:spcPts val="400"/>
              </a:spcBef>
              <a:defRPr lang="en-US" sz="1467" dirty="0" smtClean="0">
                <a:solidFill>
                  <a:schemeClr val="tx1"/>
                </a:solidFill>
                <a:latin typeface="+mn-lt"/>
              </a:defRPr>
            </a:lvl3pPr>
            <a:lvl4pPr>
              <a:spcBef>
                <a:spcPts val="533"/>
              </a:spcBef>
              <a:defRPr sz="1867"/>
            </a:lvl4pPr>
            <a:lvl5pPr>
              <a:spcBef>
                <a:spcPts val="533"/>
              </a:spcBef>
              <a:defRPr sz="1600"/>
            </a:lvl5pPr>
          </a:lstStyle>
          <a:p>
            <a:pPr marL="182875" lvl="0" indent="-182875" algn="l" rtl="0" eaLnBrk="1" fontAlgn="base" hangingPunct="1">
              <a:spcBef>
                <a:spcPts val="0"/>
              </a:spcBef>
              <a:spcAft>
                <a:spcPct val="0"/>
              </a:spcAft>
              <a:buFont typeface="Arial" pitchFamily="34" charset="0"/>
              <a:buChar char="•"/>
            </a:pPr>
            <a:r>
              <a:rPr lang="en-US"/>
              <a:t>Click to edit Master text styles</a:t>
            </a:r>
          </a:p>
          <a:p>
            <a:pPr marL="182875" lvl="1" indent="-182875" algn="l" rtl="0" eaLnBrk="1" fontAlgn="base" hangingPunct="1">
              <a:spcBef>
                <a:spcPts val="0"/>
              </a:spcBef>
              <a:spcAft>
                <a:spcPct val="0"/>
              </a:spcAft>
              <a:buFont typeface="Arial" pitchFamily="34" charset="0"/>
              <a:buChar char="•"/>
            </a:pPr>
            <a:r>
              <a:rPr lang="en-US"/>
              <a:t>Second level</a:t>
            </a:r>
          </a:p>
          <a:p>
            <a:pPr marL="182875" lvl="2" indent="-182875" algn="l" rtl="0" eaLnBrk="1" fontAlgn="base" hangingPunct="1">
              <a:spcBef>
                <a:spcPts val="0"/>
              </a:spcBef>
              <a:spcAft>
                <a:spcPct val="0"/>
              </a:spcAft>
              <a:buFont typeface="Arial" pitchFamily="34" charset="0"/>
              <a:buChar char="•"/>
            </a:pPr>
            <a:r>
              <a:rPr lang="en-US"/>
              <a:t>Third level</a:t>
            </a:r>
          </a:p>
        </p:txBody>
      </p:sp>
      <p:sp>
        <p:nvSpPr>
          <p:cNvPr id="4" name="Content Placeholder 3"/>
          <p:cNvSpPr>
            <a:spLocks noGrp="1"/>
          </p:cNvSpPr>
          <p:nvPr>
            <p:ph sz="quarter" idx="22" hasCustomPrompt="1"/>
          </p:nvPr>
        </p:nvSpPr>
        <p:spPr>
          <a:xfrm>
            <a:off x="365760" y="1397000"/>
            <a:ext cx="2743200" cy="2093384"/>
          </a:xfrm>
        </p:spPr>
        <p:txBody>
          <a:bodyPr/>
          <a:lstStyle>
            <a:lvl1pPr marL="0" indent="0">
              <a:buNone/>
              <a:defRPr sz="2133"/>
            </a:lvl1pPr>
            <a:lvl2pPr marL="430943" indent="0">
              <a:buNone/>
              <a:defRPr/>
            </a:lvl2pPr>
            <a:lvl3pPr marL="792460" indent="0">
              <a:buNone/>
              <a:defRPr/>
            </a:lvl3pPr>
            <a:lvl4pPr marL="1828754" indent="0">
              <a:buNone/>
              <a:defRPr/>
            </a:lvl4pPr>
            <a:lvl5pPr marL="2438339" indent="0">
              <a:buNone/>
              <a:defRPr/>
            </a:lvl5pPr>
          </a:lstStyle>
          <a:p>
            <a:pPr lvl="0"/>
            <a:r>
              <a:rPr lang="en-US"/>
              <a:t>Content</a:t>
            </a:r>
          </a:p>
        </p:txBody>
      </p:sp>
      <p:sp>
        <p:nvSpPr>
          <p:cNvPr id="17" name="Content Placeholder 3"/>
          <p:cNvSpPr>
            <a:spLocks noGrp="1"/>
          </p:cNvSpPr>
          <p:nvPr>
            <p:ph sz="quarter" idx="23" hasCustomPrompt="1"/>
          </p:nvPr>
        </p:nvSpPr>
        <p:spPr>
          <a:xfrm>
            <a:off x="3271520" y="1397000"/>
            <a:ext cx="2743200" cy="2093384"/>
          </a:xfrm>
        </p:spPr>
        <p:txBody>
          <a:bodyPr/>
          <a:lstStyle>
            <a:lvl1pPr marL="0" indent="0">
              <a:buNone/>
              <a:defRPr sz="2133"/>
            </a:lvl1pPr>
            <a:lvl2pPr marL="430943" indent="0">
              <a:buNone/>
              <a:defRPr/>
            </a:lvl2pPr>
            <a:lvl3pPr marL="792460" indent="0">
              <a:buNone/>
              <a:defRPr/>
            </a:lvl3pPr>
            <a:lvl4pPr marL="1828754" indent="0">
              <a:buNone/>
              <a:defRPr/>
            </a:lvl4pPr>
            <a:lvl5pPr marL="2438339" indent="0">
              <a:buNone/>
              <a:defRPr/>
            </a:lvl5pPr>
          </a:lstStyle>
          <a:p>
            <a:pPr lvl="0"/>
            <a:r>
              <a:rPr lang="en-US"/>
              <a:t>Content</a:t>
            </a:r>
          </a:p>
        </p:txBody>
      </p:sp>
      <p:sp>
        <p:nvSpPr>
          <p:cNvPr id="19" name="Content Placeholder 3"/>
          <p:cNvSpPr>
            <a:spLocks noGrp="1"/>
          </p:cNvSpPr>
          <p:nvPr>
            <p:ph sz="quarter" idx="24" hasCustomPrompt="1"/>
          </p:nvPr>
        </p:nvSpPr>
        <p:spPr>
          <a:xfrm>
            <a:off x="6177280" y="1397000"/>
            <a:ext cx="2743200" cy="2093384"/>
          </a:xfrm>
        </p:spPr>
        <p:txBody>
          <a:bodyPr/>
          <a:lstStyle>
            <a:lvl1pPr marL="0" indent="0">
              <a:buNone/>
              <a:defRPr sz="2133"/>
            </a:lvl1pPr>
            <a:lvl2pPr marL="430943" indent="0">
              <a:buNone/>
              <a:defRPr/>
            </a:lvl2pPr>
            <a:lvl3pPr marL="792460" indent="0">
              <a:buNone/>
              <a:defRPr/>
            </a:lvl3pPr>
            <a:lvl4pPr marL="1828754" indent="0">
              <a:buNone/>
              <a:defRPr/>
            </a:lvl4pPr>
            <a:lvl5pPr marL="2438339" indent="0">
              <a:buNone/>
              <a:defRPr/>
            </a:lvl5pPr>
          </a:lstStyle>
          <a:p>
            <a:pPr lvl="0"/>
            <a:r>
              <a:rPr lang="en-US"/>
              <a:t>Content</a:t>
            </a:r>
          </a:p>
        </p:txBody>
      </p:sp>
      <p:sp>
        <p:nvSpPr>
          <p:cNvPr id="20" name="Content Placeholder 3"/>
          <p:cNvSpPr>
            <a:spLocks noGrp="1"/>
          </p:cNvSpPr>
          <p:nvPr>
            <p:ph sz="quarter" idx="25" hasCustomPrompt="1"/>
          </p:nvPr>
        </p:nvSpPr>
        <p:spPr>
          <a:xfrm>
            <a:off x="9083040" y="1397000"/>
            <a:ext cx="2743200" cy="2093384"/>
          </a:xfrm>
        </p:spPr>
        <p:txBody>
          <a:bodyPr/>
          <a:lstStyle>
            <a:lvl1pPr marL="0" indent="0">
              <a:buNone/>
              <a:defRPr sz="2133"/>
            </a:lvl1pPr>
            <a:lvl2pPr marL="430943" indent="0">
              <a:buNone/>
              <a:defRPr/>
            </a:lvl2pPr>
            <a:lvl3pPr marL="792460" indent="0">
              <a:buNone/>
              <a:defRPr/>
            </a:lvl3pPr>
            <a:lvl4pPr marL="1828754" indent="0">
              <a:buNone/>
              <a:defRPr/>
            </a:lvl4pPr>
            <a:lvl5pPr marL="2438339" indent="0">
              <a:buNone/>
              <a:defRPr/>
            </a:lvl5pPr>
          </a:lstStyle>
          <a:p>
            <a:pPr lvl="0"/>
            <a:r>
              <a:rPr lang="en-US"/>
              <a:t>Content</a:t>
            </a:r>
          </a:p>
        </p:txBody>
      </p:sp>
    </p:spTree>
    <p:extLst>
      <p:ext uri="{BB962C8B-B14F-4D97-AF65-F5344CB8AC3E}">
        <p14:creationId xmlns:p14="http://schemas.microsoft.com/office/powerpoint/2010/main" val="12965583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6106-0A7C-46A3-A199-60E317C3BE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E57BDD-605A-4CA9-9002-A486D5F2A2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926E94-9D2D-4485-8FC1-4DF58BD9650E}"/>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5" name="Footer Placeholder 4">
            <a:extLst>
              <a:ext uri="{FF2B5EF4-FFF2-40B4-BE49-F238E27FC236}">
                <a16:creationId xmlns:a16="http://schemas.microsoft.com/office/drawing/2014/main" id="{0017AAFE-34CF-45AA-84D5-C4984403B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1F188-84D3-4CE1-9413-2419441CC303}"/>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33410700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4AACB-5554-45C7-B598-07DE147DB6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E13D4A-8478-408A-B363-ECF4E3D1C8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6B711B-A9DA-4E43-AD94-CEC0DCBE1790}"/>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5" name="Footer Placeholder 4">
            <a:extLst>
              <a:ext uri="{FF2B5EF4-FFF2-40B4-BE49-F238E27FC236}">
                <a16:creationId xmlns:a16="http://schemas.microsoft.com/office/drawing/2014/main" id="{6140715B-B47E-4C9D-A6F6-4441218A05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FD9759-3B45-4F5C-82EA-2F45C04CB06A}"/>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41261917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B490-3953-464A-ACC1-EDD4BAFF11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998F00-3419-4944-AB80-A95459307A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27B80-AC5F-4F3D-9D7F-B57462012774}"/>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5" name="Footer Placeholder 4">
            <a:extLst>
              <a:ext uri="{FF2B5EF4-FFF2-40B4-BE49-F238E27FC236}">
                <a16:creationId xmlns:a16="http://schemas.microsoft.com/office/drawing/2014/main" id="{36849DEC-CC35-4CF7-8C41-21AA9C7563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CCBD4-CB9E-4E92-A3B3-3F5B6BBB29A0}"/>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16736755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CFB4-5CAB-4DB8-8132-CA0379E3E7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AAECAD-CAC6-485E-91F0-0BFBE5822D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465536-46AC-41D2-806F-6DECDA9786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5E49A2-4236-406D-B784-E4C00E317806}"/>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6" name="Footer Placeholder 5">
            <a:extLst>
              <a:ext uri="{FF2B5EF4-FFF2-40B4-BE49-F238E27FC236}">
                <a16:creationId xmlns:a16="http://schemas.microsoft.com/office/drawing/2014/main" id="{A5783F9D-3CC3-4D5D-84FC-9BD2302A44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069F11-1F1F-4D8B-B493-862A19932D3F}"/>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127623353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7CD08-6467-4B29-85B1-1B50ACD004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32BEA9-EAA2-488B-BC32-87108AD921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D88B33-3B75-475F-AAF0-EDF095DC16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C89337-0B28-466B-A461-AB70E255F4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871C6C-F964-4A06-BBCC-5FCE90B6DD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EB3EC4-DA19-4993-86FC-2BCE280F72FD}"/>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8" name="Footer Placeholder 7">
            <a:extLst>
              <a:ext uri="{FF2B5EF4-FFF2-40B4-BE49-F238E27FC236}">
                <a16:creationId xmlns:a16="http://schemas.microsoft.com/office/drawing/2014/main" id="{FAA49A63-2553-473E-BAB3-C049EC7197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E8D0AB-19B4-4998-AEA6-567B1DCA68B7}"/>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1934538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A1898-0BCD-4292-AB56-CD66E65BE3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4C79FD-09C6-4D24-8EFE-1F391821E600}"/>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4" name="Footer Placeholder 3">
            <a:extLst>
              <a:ext uri="{FF2B5EF4-FFF2-40B4-BE49-F238E27FC236}">
                <a16:creationId xmlns:a16="http://schemas.microsoft.com/office/drawing/2014/main" id="{1B2EB348-96F0-4677-861E-DFCD73B686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BBACA1-A7AC-45BE-B90E-B60CBD529D06}"/>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8748389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B79BF4-30A6-4FA7-9B52-8ABAA6B3BE8F}"/>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3" name="Footer Placeholder 2">
            <a:extLst>
              <a:ext uri="{FF2B5EF4-FFF2-40B4-BE49-F238E27FC236}">
                <a16:creationId xmlns:a16="http://schemas.microsoft.com/office/drawing/2014/main" id="{DC26E779-7BB5-49A5-B758-D57EED674F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E87E0C-C7AE-4B60-BC78-A09443F3E511}"/>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6754508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EECB4-5C9B-4419-AEA1-097058CB34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5F5659-C6BC-48BB-871B-9097F1F9EE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180E63-B683-49C5-8751-88E914073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46EBFB-3A77-4D93-843B-DA8DC8888C13}"/>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6" name="Footer Placeholder 5">
            <a:extLst>
              <a:ext uri="{FF2B5EF4-FFF2-40B4-BE49-F238E27FC236}">
                <a16:creationId xmlns:a16="http://schemas.microsoft.com/office/drawing/2014/main" id="{322F23B2-5275-4044-A4EA-E9944287A2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6AB318-C17D-448B-B8AC-86A03BE9C1D8}"/>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36659749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8CE93-7319-4C48-B768-982294216B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C048BB-CE13-4D5C-898C-872EACBEB1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BFCE18-1F32-491B-B307-B5A5B9431B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5E5039-681E-4376-BFAB-D621E713BB24}"/>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6" name="Footer Placeholder 5">
            <a:extLst>
              <a:ext uri="{FF2B5EF4-FFF2-40B4-BE49-F238E27FC236}">
                <a16:creationId xmlns:a16="http://schemas.microsoft.com/office/drawing/2014/main" id="{B44BD37D-2CEC-4EEC-98B6-E60B96556F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98091F-967A-4E20-B252-E67AB9D76C21}"/>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891398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839789" y="1681163"/>
            <a:ext cx="5157787" cy="823912"/>
          </a:xfrm>
        </p:spPr>
        <p:txBody>
          <a:bodyPr anchor="ctr"/>
          <a:lstStyle>
            <a:lvl1pPr marL="0" indent="0" algn="ctr">
              <a:buNone/>
              <a:defRPr sz="2400" b="0">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72201" y="1681163"/>
            <a:ext cx="5183188" cy="823912"/>
          </a:xfrm>
        </p:spPr>
        <p:txBody>
          <a:bodyPr anchor="ctr"/>
          <a:lstStyle>
            <a:lvl1pPr marL="0" indent="0" algn="ctr">
              <a:buNone/>
              <a:defRPr sz="2400" b="0">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cxnSp>
        <p:nvCxnSpPr>
          <p:cNvPr id="9" name="Straight Connector 8"/>
          <p:cNvCxnSpPr/>
          <p:nvPr userDrawn="1"/>
        </p:nvCxnSpPr>
        <p:spPr>
          <a:xfrm>
            <a:off x="838201" y="1577532"/>
            <a:ext cx="10515599" cy="0"/>
          </a:xfrm>
          <a:prstGeom prst="line">
            <a:avLst/>
          </a:prstGeom>
        </p:spPr>
        <p:style>
          <a:lnRef idx="1">
            <a:schemeClr val="accent6"/>
          </a:lnRef>
          <a:fillRef idx="0">
            <a:schemeClr val="accent6"/>
          </a:fillRef>
          <a:effectRef idx="0">
            <a:schemeClr val="accent6"/>
          </a:effectRef>
          <a:fontRef idx="minor">
            <a:schemeClr val="tx1"/>
          </a:fontRef>
        </p:style>
      </p:cxnSp>
      <p:sp>
        <p:nvSpPr>
          <p:cNvPr id="10" name="Title 1"/>
          <p:cNvSpPr>
            <a:spLocks noGrp="1"/>
          </p:cNvSpPr>
          <p:nvPr>
            <p:ph type="title"/>
          </p:nvPr>
        </p:nvSpPr>
        <p:spPr>
          <a:xfrm>
            <a:off x="838201" y="251970"/>
            <a:ext cx="10515599" cy="1325563"/>
          </a:xfrm>
        </p:spPr>
        <p:txBody>
          <a:bodyPr anchor="b"/>
          <a:lstStyle>
            <a:lvl1pPr algn="l">
              <a:defRPr/>
            </a:lvl1pPr>
          </a:lstStyle>
          <a:p>
            <a:r>
              <a:rPr lang="en-US"/>
              <a:t>Click to edit Master title style</a:t>
            </a:r>
          </a:p>
        </p:txBody>
      </p:sp>
      <p:sp>
        <p:nvSpPr>
          <p:cNvPr id="11" name="Slide Number Placeholder 5"/>
          <p:cNvSpPr>
            <a:spLocks noGrp="1"/>
          </p:cNvSpPr>
          <p:nvPr>
            <p:ph type="sldNum" sz="quarter" idx="10"/>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36027747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21273-1EAD-44A8-8522-DFA3FF01020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73E4C4-1A48-49CB-9558-0FBE630C5E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EE4E83-7232-441C-94F2-54B9023CDBF1}"/>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5" name="Footer Placeholder 4">
            <a:extLst>
              <a:ext uri="{FF2B5EF4-FFF2-40B4-BE49-F238E27FC236}">
                <a16:creationId xmlns:a16="http://schemas.microsoft.com/office/drawing/2014/main" id="{A299CAA0-486A-49FD-96C1-8F037B371D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816927-8275-44ED-8B6F-1249E81D7F98}"/>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17184864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4A8C68-8340-46FA-BFB2-50C3BF73466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40DFD4-F455-4195-BB82-B52312F9FF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5FDAF1-6883-4998-B864-6F3DCC551D9E}"/>
              </a:ext>
            </a:extLst>
          </p:cNvPr>
          <p:cNvSpPr>
            <a:spLocks noGrp="1"/>
          </p:cNvSpPr>
          <p:nvPr>
            <p:ph type="dt" sz="half" idx="10"/>
          </p:nvPr>
        </p:nvSpPr>
        <p:spPr/>
        <p:txBody>
          <a:bodyPr/>
          <a:lstStyle/>
          <a:p>
            <a:fld id="{F8B24C1F-2B58-4993-8262-62827DD5DDA6}" type="datetimeFigureOut">
              <a:rPr lang="en-US" smtClean="0"/>
              <a:t>11/13/2020</a:t>
            </a:fld>
            <a:endParaRPr lang="en-US"/>
          </a:p>
        </p:txBody>
      </p:sp>
      <p:sp>
        <p:nvSpPr>
          <p:cNvPr id="5" name="Footer Placeholder 4">
            <a:extLst>
              <a:ext uri="{FF2B5EF4-FFF2-40B4-BE49-F238E27FC236}">
                <a16:creationId xmlns:a16="http://schemas.microsoft.com/office/drawing/2014/main" id="{AA77BE8B-4416-4E05-9BC2-087809F327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7512E8-D829-434D-8872-0E6E9BE22F2B}"/>
              </a:ext>
            </a:extLst>
          </p:cNvPr>
          <p:cNvSpPr>
            <a:spLocks noGrp="1"/>
          </p:cNvSpPr>
          <p:nvPr>
            <p:ph type="sldNum" sz="quarter" idx="12"/>
          </p:nvPr>
        </p:nvSpPr>
        <p:spPr/>
        <p:txBody>
          <a:bodyPr/>
          <a:lstStyle/>
          <a:p>
            <a:fld id="{DC6A9147-A16E-4566-9585-CAA911F8AABD}" type="slidenum">
              <a:rPr lang="en-US" smtClean="0"/>
              <a:t>‹#›</a:t>
            </a:fld>
            <a:endParaRPr lang="en-US"/>
          </a:p>
        </p:txBody>
      </p:sp>
    </p:spTree>
    <p:extLst>
      <p:ext uri="{BB962C8B-B14F-4D97-AF65-F5344CB8AC3E}">
        <p14:creationId xmlns:p14="http://schemas.microsoft.com/office/powerpoint/2010/main" val="16297094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1507067" y="2404534"/>
            <a:ext cx="7766936" cy="1646302"/>
          </a:xfrm>
        </p:spPr>
        <p:txBody>
          <a:bodyPr anchor="b">
            <a:noAutofit/>
          </a:bodyPr>
          <a:lstStyle>
            <a:lvl1pPr algn="r">
              <a:defRPr sz="5400">
                <a:solidFill>
                  <a:srgbClr val="4A66AC"/>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a:prstGeom prst="rect">
            <a:avLst/>
          </a:prstGeo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188603" y="6504125"/>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pic>
        <p:nvPicPr>
          <p:cNvPr id="9" name="Picture 8">
            <a:extLst>
              <a:ext uri="{FF2B5EF4-FFF2-40B4-BE49-F238E27FC236}">
                <a16:creationId xmlns:a16="http://schemas.microsoft.com/office/drawing/2014/main" id="{6CEC4A0F-0613-4B77-898D-8A2E308EAF1B}"/>
              </a:ext>
            </a:extLst>
          </p:cNvPr>
          <p:cNvPicPr>
            <a:picLocks noChangeAspect="1"/>
          </p:cNvPicPr>
          <p:nvPr/>
        </p:nvPicPr>
        <p:blipFill>
          <a:blip r:embed="rId2"/>
          <a:stretch>
            <a:fillRect/>
          </a:stretch>
        </p:blipFill>
        <p:spPr>
          <a:xfrm>
            <a:off x="995621" y="229211"/>
            <a:ext cx="2330903" cy="1230763"/>
          </a:xfrm>
          <a:prstGeom prst="rect">
            <a:avLst/>
          </a:prstGeom>
        </p:spPr>
      </p:pic>
      <p:cxnSp>
        <p:nvCxnSpPr>
          <p:cNvPr id="20" name="Straight Connector 19">
            <a:extLst>
              <a:ext uri="{FF2B5EF4-FFF2-40B4-BE49-F238E27FC236}">
                <a16:creationId xmlns:a16="http://schemas.microsoft.com/office/drawing/2014/main" id="{BDEDAF9D-9C4A-4EA4-BB0A-65AAE4AA91EB}"/>
              </a:ext>
            </a:extLst>
          </p:cNvPr>
          <p:cNvCxnSpPr>
            <a:cxnSpLocks/>
            <a:endCxn id="37" idx="2"/>
          </p:cNvCxnSpPr>
          <p:nvPr userDrawn="1"/>
        </p:nvCxnSpPr>
        <p:spPr>
          <a:xfrm>
            <a:off x="10468993" y="-8467"/>
            <a:ext cx="626949" cy="686646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5CED4404-BC19-479E-A13D-2FACDBD85AA4}"/>
              </a:ext>
            </a:extLst>
          </p:cNvPr>
          <p:cNvCxnSpPr>
            <a:cxnSpLocks/>
          </p:cNvCxnSpPr>
          <p:nvPr userDrawn="1"/>
        </p:nvCxnSpPr>
        <p:spPr>
          <a:xfrm flipH="1">
            <a:off x="9762067" y="3681413"/>
            <a:ext cx="2426758" cy="3268133"/>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860065E6-AAA9-4F49-ACBA-BE2BE35702F8}"/>
              </a:ext>
            </a:extLst>
          </p:cNvPr>
          <p:cNvSpPr/>
          <p:nvPr userDrawn="1"/>
        </p:nvSpPr>
        <p:spPr>
          <a:xfrm>
            <a:off x="10380133" y="-8467"/>
            <a:ext cx="1808692"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5">
            <a:extLst>
              <a:ext uri="{FF2B5EF4-FFF2-40B4-BE49-F238E27FC236}">
                <a16:creationId xmlns:a16="http://schemas.microsoft.com/office/drawing/2014/main" id="{4396721F-C486-4392-9974-362E8A1C8516}"/>
              </a:ext>
            </a:extLst>
          </p:cNvPr>
          <p:cNvSpPr/>
          <p:nvPr userDrawn="1"/>
        </p:nvSpPr>
        <p:spPr>
          <a:xfrm>
            <a:off x="10635178" y="-8467"/>
            <a:ext cx="1556821"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32">
            <a:extLst>
              <a:ext uri="{FF2B5EF4-FFF2-40B4-BE49-F238E27FC236}">
                <a16:creationId xmlns:a16="http://schemas.microsoft.com/office/drawing/2014/main" id="{945E5C2E-029D-48D5-8B18-CBE4B11EE285}"/>
              </a:ext>
            </a:extLst>
          </p:cNvPr>
          <p:cNvSpPr/>
          <p:nvPr userDrawn="1"/>
        </p:nvSpPr>
        <p:spPr>
          <a:xfrm>
            <a:off x="10231558" y="3048000"/>
            <a:ext cx="1960442"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7">
            <a:extLst>
              <a:ext uri="{FF2B5EF4-FFF2-40B4-BE49-F238E27FC236}">
                <a16:creationId xmlns:a16="http://schemas.microsoft.com/office/drawing/2014/main" id="{D33A6CF4-7503-404F-8990-64D65AA82804}"/>
              </a:ext>
            </a:extLst>
          </p:cNvPr>
          <p:cNvSpPr/>
          <p:nvPr userDrawn="1"/>
        </p:nvSpPr>
        <p:spPr>
          <a:xfrm>
            <a:off x="10472166" y="-8467"/>
            <a:ext cx="1716660"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8">
            <a:extLst>
              <a:ext uri="{FF2B5EF4-FFF2-40B4-BE49-F238E27FC236}">
                <a16:creationId xmlns:a16="http://schemas.microsoft.com/office/drawing/2014/main" id="{4EBAE9AE-811E-4824-B4D0-9A6254A1B39E}"/>
              </a:ext>
            </a:extLst>
          </p:cNvPr>
          <p:cNvSpPr/>
          <p:nvPr userDrawn="1"/>
        </p:nvSpPr>
        <p:spPr>
          <a:xfrm>
            <a:off x="11412930" y="-8467"/>
            <a:ext cx="7758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3DBBA7B8-2603-4ECE-8AFA-F89BC67C7B5C}"/>
              </a:ext>
            </a:extLst>
          </p:cNvPr>
          <p:cNvSpPr/>
          <p:nvPr userDrawn="1"/>
        </p:nvSpPr>
        <p:spPr>
          <a:xfrm>
            <a:off x="11437149" y="-8467"/>
            <a:ext cx="75167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13F43963-17BA-4197-8683-6FBD511CA15F}"/>
              </a:ext>
            </a:extLst>
          </p:cNvPr>
          <p:cNvSpPr/>
          <p:nvPr userDrawn="1"/>
        </p:nvSpPr>
        <p:spPr>
          <a:xfrm>
            <a:off x="11095942" y="3589867"/>
            <a:ext cx="1092883"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594048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77334" y="2160589"/>
            <a:ext cx="8596668" cy="388077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2215EFC5-0A8B-4129-B1A5-BF7EB2AD3434}"/>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0" name="Footer Placeholder 4">
            <a:extLst>
              <a:ext uri="{FF2B5EF4-FFF2-40B4-BE49-F238E27FC236}">
                <a16:creationId xmlns:a16="http://schemas.microsoft.com/office/drawing/2014/main" id="{9D1E7D21-E9C0-483D-9003-135078DCFA5C}"/>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12469183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a:prstGeom prst="rect">
            <a:avLst/>
          </a:prstGeo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10" name="Picture 9">
            <a:extLst>
              <a:ext uri="{FF2B5EF4-FFF2-40B4-BE49-F238E27FC236}">
                <a16:creationId xmlns:a16="http://schemas.microsoft.com/office/drawing/2014/main" id="{CCD43528-F224-46F7-BBD4-72BE3E928608}"/>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1" name="Footer Placeholder 4">
            <a:extLst>
              <a:ext uri="{FF2B5EF4-FFF2-40B4-BE49-F238E27FC236}">
                <a16:creationId xmlns:a16="http://schemas.microsoft.com/office/drawing/2014/main" id="{235598B8-508D-473A-8F16-2D7F6A96CFAC}"/>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4594334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D087032-A6BB-4788-9E22-8D732CF89028}"/>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0" name="Footer Placeholder 4">
            <a:extLst>
              <a:ext uri="{FF2B5EF4-FFF2-40B4-BE49-F238E27FC236}">
                <a16:creationId xmlns:a16="http://schemas.microsoft.com/office/drawing/2014/main" id="{BCAF67DB-0A8F-4E37-94D8-E3654A769453}"/>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12884212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a:prstGeom prst="rect">
            <a:avLst/>
          </a:prstGeo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a:prstGeom prst="rect">
            <a:avLst/>
          </a:prstGeo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a:prstGeom prst="rect">
            <a:avLst/>
          </a:prstGeo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a:prstGeom prst="rect">
            <a:avLst/>
          </a:prstGeo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8162DB31-5B77-4D0C-B1B3-9E2B35E7207A}"/>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2" name="Footer Placeholder 4">
            <a:extLst>
              <a:ext uri="{FF2B5EF4-FFF2-40B4-BE49-F238E27FC236}">
                <a16:creationId xmlns:a16="http://schemas.microsoft.com/office/drawing/2014/main" id="{935F3F0D-ECCE-4CFF-9A32-8CDE5BCB2306}"/>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22750147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1321724"/>
            <a:ext cx="8596668" cy="608676"/>
          </a:xfrm>
        </p:spPr>
        <p:txBody>
          <a:bodyPr/>
          <a:lstStyle/>
          <a:p>
            <a:r>
              <a:rPr lang="en-US"/>
              <a:t>Click to edit Master title style</a:t>
            </a:r>
          </a:p>
        </p:txBody>
      </p:sp>
      <p:pic>
        <p:nvPicPr>
          <p:cNvPr id="7" name="Picture 6">
            <a:extLst>
              <a:ext uri="{FF2B5EF4-FFF2-40B4-BE49-F238E27FC236}">
                <a16:creationId xmlns:a16="http://schemas.microsoft.com/office/drawing/2014/main" id="{6E7AD4EE-6F93-4DEB-9B41-6A89A62A25DB}"/>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8" name="Footer Placeholder 4">
            <a:extLst>
              <a:ext uri="{FF2B5EF4-FFF2-40B4-BE49-F238E27FC236}">
                <a16:creationId xmlns:a16="http://schemas.microsoft.com/office/drawing/2014/main" id="{4B5F743E-01A1-4360-B825-A560EC5BEB04}"/>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33585595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F94125-23CD-41A2-B7BB-2EDD14454AA6}"/>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7" name="Footer Placeholder 4">
            <a:extLst>
              <a:ext uri="{FF2B5EF4-FFF2-40B4-BE49-F238E27FC236}">
                <a16:creationId xmlns:a16="http://schemas.microsoft.com/office/drawing/2014/main" id="{A7ED8CDE-AD6B-4A48-9D7F-41FF78E37C34}"/>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25698487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a:prstGeom prst="rect">
            <a:avLst/>
          </a:prstGeo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a:prstGeom prst="rect">
            <a:avLst/>
          </a:prstGeo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pic>
        <p:nvPicPr>
          <p:cNvPr id="9" name="Picture 8">
            <a:extLst>
              <a:ext uri="{FF2B5EF4-FFF2-40B4-BE49-F238E27FC236}">
                <a16:creationId xmlns:a16="http://schemas.microsoft.com/office/drawing/2014/main" id="{0F4C1A3B-28DD-42AF-B475-6B96C00AC1C5}"/>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0" name="Footer Placeholder 4">
            <a:extLst>
              <a:ext uri="{FF2B5EF4-FFF2-40B4-BE49-F238E27FC236}">
                <a16:creationId xmlns:a16="http://schemas.microsoft.com/office/drawing/2014/main" id="{F8AA2620-0655-421C-B2BA-51C47DA66A30}"/>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1500056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4396" y="122955"/>
            <a:ext cx="1371891" cy="1371890"/>
          </a:xfrm>
          <a:prstGeom prst="rect">
            <a:avLst/>
          </a:prstGeom>
          <a:noFill/>
          <a:ln>
            <a:noFill/>
          </a:ln>
        </p:spPr>
      </p:pic>
      <p:cxnSp>
        <p:nvCxnSpPr>
          <p:cNvPr id="5" name="Straight Connector 4"/>
          <p:cNvCxnSpPr/>
          <p:nvPr userDrawn="1"/>
        </p:nvCxnSpPr>
        <p:spPr>
          <a:xfrm>
            <a:off x="838201" y="1577532"/>
            <a:ext cx="10515599" cy="0"/>
          </a:xfrm>
          <a:prstGeom prst="line">
            <a:avLst/>
          </a:prstGeom>
        </p:spPr>
        <p:style>
          <a:lnRef idx="1">
            <a:schemeClr val="accent6"/>
          </a:lnRef>
          <a:fillRef idx="0">
            <a:schemeClr val="accent6"/>
          </a:fillRef>
          <a:effectRef idx="0">
            <a:schemeClr val="accent6"/>
          </a:effectRef>
          <a:fontRef idx="minor">
            <a:schemeClr val="tx1"/>
          </a:fontRef>
        </p:style>
      </p:cxnSp>
      <p:sp>
        <p:nvSpPr>
          <p:cNvPr id="6" name="Title 1"/>
          <p:cNvSpPr>
            <a:spLocks noGrp="1"/>
          </p:cNvSpPr>
          <p:nvPr>
            <p:ph type="title"/>
          </p:nvPr>
        </p:nvSpPr>
        <p:spPr>
          <a:xfrm>
            <a:off x="838201" y="251970"/>
            <a:ext cx="10515599" cy="1325563"/>
          </a:xfrm>
        </p:spPr>
        <p:txBody>
          <a:bodyPr anchor="b"/>
          <a:lstStyle>
            <a:lvl1pPr algn="l">
              <a:defRPr/>
            </a:lvl1pPr>
          </a:lstStyle>
          <a:p>
            <a:r>
              <a:rPr lang="en-US"/>
              <a:t>Click to edit Master title style</a:t>
            </a:r>
          </a:p>
        </p:txBody>
      </p:sp>
      <p:sp>
        <p:nvSpPr>
          <p:cNvPr id="7"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72658847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a:prstGeom prst="rect">
            <a:avLst/>
          </a:prstGeo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a:prstGeom prst="rect">
            <a:avLst/>
          </a:prstGeo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9" name="Picture 8">
            <a:extLst>
              <a:ext uri="{FF2B5EF4-FFF2-40B4-BE49-F238E27FC236}">
                <a16:creationId xmlns:a16="http://schemas.microsoft.com/office/drawing/2014/main" id="{68E09180-9155-4623-B94E-98622A066CC9}"/>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0" name="Footer Placeholder 4">
            <a:extLst>
              <a:ext uri="{FF2B5EF4-FFF2-40B4-BE49-F238E27FC236}">
                <a16:creationId xmlns:a16="http://schemas.microsoft.com/office/drawing/2014/main" id="{BDDEE621-3BF4-49DA-A7D8-961DC6B3A978}"/>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34390457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a:prstGeom prst="rect">
            <a:avLst/>
          </a:prstGeo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a:extLst>
              <a:ext uri="{FF2B5EF4-FFF2-40B4-BE49-F238E27FC236}">
                <a16:creationId xmlns:a16="http://schemas.microsoft.com/office/drawing/2014/main" id="{5BCFC075-1AD8-4B05-9AF5-8511B30F7313}"/>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9" name="Footer Placeholder 4">
            <a:extLst>
              <a:ext uri="{FF2B5EF4-FFF2-40B4-BE49-F238E27FC236}">
                <a16:creationId xmlns:a16="http://schemas.microsoft.com/office/drawing/2014/main" id="{9EB06369-A986-40FE-AFE9-5BDBC8BD4F4C}"/>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28020855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a:prstGeom prst="rect">
            <a:avLst/>
          </a:prstGeo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a:prstGeom prst="rect">
            <a:avLst/>
          </a:prstGeo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pic>
        <p:nvPicPr>
          <p:cNvPr id="11" name="Picture 10">
            <a:extLst>
              <a:ext uri="{FF2B5EF4-FFF2-40B4-BE49-F238E27FC236}">
                <a16:creationId xmlns:a16="http://schemas.microsoft.com/office/drawing/2014/main" id="{26D752BF-7B34-49B9-968A-012BC806C1B5}"/>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2" name="Footer Placeholder 4">
            <a:extLst>
              <a:ext uri="{FF2B5EF4-FFF2-40B4-BE49-F238E27FC236}">
                <a16:creationId xmlns:a16="http://schemas.microsoft.com/office/drawing/2014/main" id="{04EEF443-3589-486D-83C0-46E33A91DF6C}"/>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20306135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a:prstGeom prst="rect">
            <a:avLst/>
          </a:prstGeo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a:extLst>
              <a:ext uri="{FF2B5EF4-FFF2-40B4-BE49-F238E27FC236}">
                <a16:creationId xmlns:a16="http://schemas.microsoft.com/office/drawing/2014/main" id="{9DD00E36-350C-47BD-9E34-D1A65E7833D1}"/>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9" name="Footer Placeholder 4">
            <a:extLst>
              <a:ext uri="{FF2B5EF4-FFF2-40B4-BE49-F238E27FC236}">
                <a16:creationId xmlns:a16="http://schemas.microsoft.com/office/drawing/2014/main" id="{3D0BAAF0-31D0-4AA1-AFBF-9BB684CAEC4B}"/>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15957200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a:prstGeom prst="rect">
            <a:avLst/>
          </a:prstGeo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a:prstGeom prst="rect">
            <a:avLst/>
          </a:prstGeo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pic>
        <p:nvPicPr>
          <p:cNvPr id="11" name="Picture 10">
            <a:extLst>
              <a:ext uri="{FF2B5EF4-FFF2-40B4-BE49-F238E27FC236}">
                <a16:creationId xmlns:a16="http://schemas.microsoft.com/office/drawing/2014/main" id="{E9EDF334-4994-4F5E-8DAA-86AF47BBF6DE}"/>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2" name="Footer Placeholder 4">
            <a:extLst>
              <a:ext uri="{FF2B5EF4-FFF2-40B4-BE49-F238E27FC236}">
                <a16:creationId xmlns:a16="http://schemas.microsoft.com/office/drawing/2014/main" id="{990AED1C-CC61-4091-AF39-9700C9C1E7F6}"/>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26921335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a:prstGeom prst="rect">
            <a:avLst/>
          </a:prstGeo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a:prstGeom prst="rect">
            <a:avLst/>
          </a:prstGeo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261535D3-DB02-4FA2-906B-B367B8145176}"/>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10" name="Footer Placeholder 4">
            <a:extLst>
              <a:ext uri="{FF2B5EF4-FFF2-40B4-BE49-F238E27FC236}">
                <a16:creationId xmlns:a16="http://schemas.microsoft.com/office/drawing/2014/main" id="{3443AFDF-F6EA-4E4E-A32B-0EF30085C288}"/>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38606155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77334" y="2160589"/>
            <a:ext cx="8596668" cy="388077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A4A89684-0C1C-4AEE-B0E1-9D7A76D93070}"/>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9" name="Footer Placeholder 4">
            <a:extLst>
              <a:ext uri="{FF2B5EF4-FFF2-40B4-BE49-F238E27FC236}">
                <a16:creationId xmlns:a16="http://schemas.microsoft.com/office/drawing/2014/main" id="{D806761B-C4DC-46E2-8D3D-F620EC2E202A}"/>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385671299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EBF1FDF2-73D0-4A40-9384-EC631026B7E3}"/>
              </a:ext>
            </a:extLst>
          </p:cNvPr>
          <p:cNvPicPr>
            <a:picLocks noChangeAspect="1"/>
          </p:cNvPicPr>
          <p:nvPr userDrawn="1"/>
        </p:nvPicPr>
        <p:blipFill>
          <a:blip r:embed="rId2"/>
          <a:stretch>
            <a:fillRect/>
          </a:stretch>
        </p:blipFill>
        <p:spPr>
          <a:xfrm>
            <a:off x="160049" y="180434"/>
            <a:ext cx="2330903" cy="1230763"/>
          </a:xfrm>
          <a:prstGeom prst="rect">
            <a:avLst/>
          </a:prstGeom>
        </p:spPr>
      </p:pic>
      <p:sp>
        <p:nvSpPr>
          <p:cNvPr id="9" name="Footer Placeholder 4">
            <a:extLst>
              <a:ext uri="{FF2B5EF4-FFF2-40B4-BE49-F238E27FC236}">
                <a16:creationId xmlns:a16="http://schemas.microsoft.com/office/drawing/2014/main" id="{B41E0C49-7D3B-4AE4-BE65-8FA228D46095}"/>
              </a:ext>
            </a:extLst>
          </p:cNvPr>
          <p:cNvSpPr>
            <a:spLocks noGrp="1"/>
          </p:cNvSpPr>
          <p:nvPr>
            <p:ph type="ftr" sz="quarter" idx="11"/>
          </p:nvPr>
        </p:nvSpPr>
        <p:spPr>
          <a:xfrm>
            <a:off x="535737" y="6529526"/>
            <a:ext cx="8251825" cy="422475"/>
          </a:xfrm>
          <a:prstGeom prst="rect">
            <a:avLst/>
          </a:prstGeom>
        </p:spPr>
        <p:txBody>
          <a:bodyPr/>
          <a:lstStyle>
            <a:lvl1pPr>
              <a:defRPr sz="1400" b="1">
                <a:solidFill>
                  <a:srgbClr val="4A66AC"/>
                </a:solidFill>
              </a:defRPr>
            </a:lvl1pPr>
          </a:lstStyle>
          <a:p>
            <a:r>
              <a:rPr lang="en-US" altLang="en-US"/>
              <a:t>2019 Annual Fall Meeting   ~   October 11-12   ~   Philadelphia, Pennsylvania   ~   www.appd.org</a:t>
            </a:r>
            <a:endParaRPr lang="fr-FR" altLang="en-US"/>
          </a:p>
        </p:txBody>
      </p:sp>
    </p:spTree>
    <p:extLst>
      <p:ext uri="{BB962C8B-B14F-4D97-AF65-F5344CB8AC3E}">
        <p14:creationId xmlns:p14="http://schemas.microsoft.com/office/powerpoint/2010/main" val="3548286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48A87A34-81AB-432B-8DAE-1953F412C126}" type="datetimeFigureOut">
              <a:rPr lang="en-US" smtClean="0"/>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598055301"/>
      </p:ext>
    </p:extLst>
  </p:cSld>
  <p:clrMapOvr>
    <a:overrideClrMapping bg1="dk1" tx1="lt1" bg2="dk2" tx2="lt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3437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No Seal)">
    <p:spTree>
      <p:nvGrpSpPr>
        <p:cNvPr id="1" name=""/>
        <p:cNvGrpSpPr/>
        <p:nvPr/>
      </p:nvGrpSpPr>
      <p:grpSpPr>
        <a:xfrm>
          <a:off x="0" y="0"/>
          <a:ext cx="0" cy="0"/>
          <a:chOff x="0" y="0"/>
          <a:chExt cx="0" cy="0"/>
        </a:xfrm>
      </p:grpSpPr>
      <p:cxnSp>
        <p:nvCxnSpPr>
          <p:cNvPr id="3" name="Straight Connector 2"/>
          <p:cNvCxnSpPr/>
          <p:nvPr userDrawn="1"/>
        </p:nvCxnSpPr>
        <p:spPr>
          <a:xfrm>
            <a:off x="838201" y="1577532"/>
            <a:ext cx="10515599" cy="0"/>
          </a:xfrm>
          <a:prstGeom prst="line">
            <a:avLst/>
          </a:prstGeom>
        </p:spPr>
        <p:style>
          <a:lnRef idx="1">
            <a:schemeClr val="accent6"/>
          </a:lnRef>
          <a:fillRef idx="0">
            <a:schemeClr val="accent6"/>
          </a:fillRef>
          <a:effectRef idx="0">
            <a:schemeClr val="accent6"/>
          </a:effectRef>
          <a:fontRef idx="minor">
            <a:schemeClr val="tx1"/>
          </a:fontRef>
        </p:style>
      </p:cxnSp>
      <p:sp>
        <p:nvSpPr>
          <p:cNvPr id="5" name="Title 1"/>
          <p:cNvSpPr>
            <a:spLocks noGrp="1"/>
          </p:cNvSpPr>
          <p:nvPr>
            <p:ph type="title"/>
          </p:nvPr>
        </p:nvSpPr>
        <p:spPr>
          <a:xfrm>
            <a:off x="838201" y="251970"/>
            <a:ext cx="10515599" cy="1325563"/>
          </a:xfrm>
        </p:spPr>
        <p:txBody>
          <a:bodyPr anchor="b"/>
          <a:lstStyle>
            <a:lvl1pPr algn="l">
              <a:defRPr/>
            </a:lvl1pPr>
          </a:lstStyle>
          <a:p>
            <a:r>
              <a:rPr lang="en-US"/>
              <a:t>Click to edit Master title style</a:t>
            </a:r>
          </a:p>
        </p:txBody>
      </p:sp>
      <p:sp>
        <p:nvSpPr>
          <p:cNvPr id="4" name="Slide Number Placeholder 5"/>
          <p:cNvSpPr>
            <a:spLocks noGrp="1"/>
          </p:cNvSpPr>
          <p:nvPr>
            <p:ph type="sldNum" sz="quarter" idx="4"/>
          </p:nvPr>
        </p:nvSpPr>
        <p:spPr>
          <a:xfrm>
            <a:off x="9318267" y="73400"/>
            <a:ext cx="2743200" cy="291726"/>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Tree>
    <p:extLst>
      <p:ext uri="{BB962C8B-B14F-4D97-AF65-F5344CB8AC3E}">
        <p14:creationId xmlns:p14="http://schemas.microsoft.com/office/powerpoint/2010/main" val="1212315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804445125"/>
      </p:ext>
    </p:extLst>
  </p:cSld>
  <p:clrMapOvr>
    <a:overrideClrMapping bg1="dk1" tx1="lt1" bg2="dk2" tx2="lt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48A87A34-81AB-432B-8DAE-1953F412C126}" type="datetimeFigureOut">
              <a:rPr lang="en-US" smtClean="0"/>
              <a:t>11/13/2020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7436178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F2EF5DAB-AAAB-4335-A4C1-9712386841BC}" type="datetime1">
              <a:rPr lang="en-US" smtClean="0"/>
              <a:pPr/>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34834644"/>
      </p:ext>
    </p:extLst>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11/13/2020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5611976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43536203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48A87A34-81AB-432B-8DAE-1953F412C126}" type="datetimeFigureOut">
              <a:rPr lang="en-US" smtClean="0"/>
              <a:t>11/13/2020</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662922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8A87A34-81AB-432B-8DAE-1953F412C126}" type="datetimeFigureOut">
              <a:rPr lang="en-US" smtClean="0"/>
              <a:pPr/>
              <a:t>11/13/2020</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2251197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25053889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1678678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image" Target="../media/image3.png"/><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5.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image" Target="../media/image7.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theme" Target="../theme/theme7.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8.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ChangeArrowheads="1"/>
          </p:cNvSpPr>
          <p:nvPr userDrawn="1"/>
        </p:nvSpPr>
        <p:spPr bwMode="auto">
          <a:xfrm>
            <a:off x="0" y="0"/>
            <a:ext cx="12192000" cy="1295400"/>
          </a:xfrm>
          <a:prstGeom prst="rect">
            <a:avLst/>
          </a:prstGeom>
          <a:solidFill>
            <a:schemeClr val="tx1"/>
          </a:solidFill>
          <a:ln w="9525">
            <a:solidFill>
              <a:schemeClr val="tx1"/>
            </a:solidFill>
            <a:miter lim="800000"/>
            <a:headEnd/>
            <a:tailEnd/>
          </a:ln>
          <a:effectLst/>
        </p:spPr>
        <p:txBody>
          <a:bodyPr wrap="none" anchor="ctr"/>
          <a:lstStyle/>
          <a:p>
            <a:pPr algn="ctr"/>
            <a:endParaRPr lang="en-US" sz="1800">
              <a:solidFill>
                <a:srgbClr val="FFFFFF"/>
              </a:solidFill>
            </a:endParaRPr>
          </a:p>
        </p:txBody>
      </p:sp>
      <p:sp>
        <p:nvSpPr>
          <p:cNvPr id="49155" name="Rectangle 3"/>
          <p:cNvSpPr>
            <a:spLocks noGrp="1" noChangeArrowheads="1"/>
          </p:cNvSpPr>
          <p:nvPr>
            <p:ph type="title"/>
          </p:nvPr>
        </p:nvSpPr>
        <p:spPr bwMode="auto">
          <a:xfrm>
            <a:off x="1828800" y="304801"/>
            <a:ext cx="8534400" cy="868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9157" name="Rectangle 5"/>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FFFFFF"/>
              </a:solidFill>
            </a:endParaRPr>
          </a:p>
        </p:txBody>
      </p:sp>
      <p:sp>
        <p:nvSpPr>
          <p:cNvPr id="49158" name="Rectangle 6"/>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FFFFFF"/>
              </a:solidFill>
            </a:endParaRPr>
          </a:p>
        </p:txBody>
      </p:sp>
      <p:sp>
        <p:nvSpPr>
          <p:cNvPr id="49159" name="Rectangle 7"/>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A38A555-F26F-45E6-8F16-1B339D90EBE8}" type="slidenum">
              <a:rPr lang="en-US">
                <a:solidFill>
                  <a:srgbClr val="FFFFFF"/>
                </a:solidFill>
              </a:rPr>
              <a:pPr/>
              <a:t>‹#›</a:t>
            </a:fld>
            <a:endParaRPr lang="en-US">
              <a:solidFill>
                <a:srgbClr val="FFFFFF"/>
              </a:solidFill>
            </a:endParaRPr>
          </a:p>
        </p:txBody>
      </p:sp>
      <p:sp>
        <p:nvSpPr>
          <p:cNvPr id="49160" name="Line 8"/>
          <p:cNvSpPr>
            <a:spLocks noChangeShapeType="1"/>
          </p:cNvSpPr>
          <p:nvPr userDrawn="1"/>
        </p:nvSpPr>
        <p:spPr bwMode="auto">
          <a:xfrm>
            <a:off x="0" y="1295400"/>
            <a:ext cx="12192000" cy="0"/>
          </a:xfrm>
          <a:prstGeom prst="line">
            <a:avLst/>
          </a:prstGeom>
          <a:noFill/>
          <a:ln w="12700">
            <a:solidFill>
              <a:srgbClr val="FFE701"/>
            </a:solidFill>
            <a:round/>
            <a:headEnd/>
            <a:tailEnd/>
          </a:ln>
          <a:effectLst/>
        </p:spPr>
        <p:txBody>
          <a:bodyPr/>
          <a:lstStyle/>
          <a:p>
            <a:endParaRPr lang="en-US" sz="1800">
              <a:solidFill>
                <a:srgbClr val="FFFFFF"/>
              </a:solidFill>
            </a:endParaRPr>
          </a:p>
        </p:txBody>
      </p:sp>
      <p:pic>
        <p:nvPicPr>
          <p:cNvPr id="49162" name="Picture 10" descr="UMHS-200-light"/>
          <p:cNvPicPr>
            <a:picLocks noChangeAspect="1" noChangeArrowheads="1"/>
          </p:cNvPicPr>
          <p:nvPr userDrawn="1"/>
        </p:nvPicPr>
        <p:blipFill>
          <a:blip r:embed="rId3" cstate="print"/>
          <a:stretch>
            <a:fillRect/>
          </a:stretch>
        </p:blipFill>
        <p:spPr bwMode="auto">
          <a:xfrm>
            <a:off x="42472" y="142878"/>
            <a:ext cx="1756559" cy="1014413"/>
          </a:xfrm>
          <a:prstGeom prst="rect">
            <a:avLst/>
          </a:prstGeom>
          <a:noFill/>
        </p:spPr>
      </p:pic>
      <p:pic>
        <p:nvPicPr>
          <p:cNvPr id="49163" name="Picture 11"/>
          <p:cNvPicPr>
            <a:picLocks noChangeAspect="1" noChangeArrowheads="1"/>
          </p:cNvPicPr>
          <p:nvPr userDrawn="1"/>
        </p:nvPicPr>
        <p:blipFill>
          <a:blip r:embed="rId4" cstate="print"/>
          <a:srcRect/>
          <a:stretch>
            <a:fillRect/>
          </a:stretch>
        </p:blipFill>
        <p:spPr bwMode="auto">
          <a:xfrm>
            <a:off x="10632019" y="82550"/>
            <a:ext cx="1272116" cy="1136650"/>
          </a:xfrm>
          <a:prstGeom prst="rect">
            <a:avLst/>
          </a:prstGeom>
          <a:noFill/>
        </p:spPr>
      </p:pic>
    </p:spTree>
    <p:extLst>
      <p:ext uri="{BB962C8B-B14F-4D97-AF65-F5344CB8AC3E}">
        <p14:creationId xmlns:p14="http://schemas.microsoft.com/office/powerpoint/2010/main" val="890436790"/>
      </p:ext>
    </p:extLst>
  </p:cSld>
  <p:clrMap bg1="dk2" tx1="lt1" bg2="dk1" tx2="lt2" accent1="accent1" accent2="accent2" accent3="accent3" accent4="accent4" accent5="accent5" accent6="accent6" hlink="hlink" folHlink="folHlink"/>
  <p:sldLayoutIdLst>
    <p:sldLayoutId id="2147483674" r:id="rId1"/>
  </p:sldLayoutIdLst>
  <p:txStyles>
    <p:titleStyle>
      <a:lvl1pPr algn="ctr" rtl="0" fontAlgn="base">
        <a:spcBef>
          <a:spcPct val="0"/>
        </a:spcBef>
        <a:spcAft>
          <a:spcPct val="0"/>
        </a:spcAft>
        <a:defRPr sz="3600">
          <a:solidFill>
            <a:srgbClr val="000000"/>
          </a:solidFill>
          <a:latin typeface="+mj-lt"/>
          <a:ea typeface="+mj-ea"/>
          <a:cs typeface="+mj-cs"/>
        </a:defRPr>
      </a:lvl1pPr>
      <a:lvl2pPr algn="ctr" rtl="0" fontAlgn="base">
        <a:spcBef>
          <a:spcPct val="0"/>
        </a:spcBef>
        <a:spcAft>
          <a:spcPct val="0"/>
        </a:spcAft>
        <a:defRPr sz="3600">
          <a:solidFill>
            <a:srgbClr val="000000"/>
          </a:solidFill>
          <a:latin typeface="Arial" charset="0"/>
          <a:cs typeface="Arial" charset="0"/>
        </a:defRPr>
      </a:lvl2pPr>
      <a:lvl3pPr algn="ctr" rtl="0" fontAlgn="base">
        <a:spcBef>
          <a:spcPct val="0"/>
        </a:spcBef>
        <a:spcAft>
          <a:spcPct val="0"/>
        </a:spcAft>
        <a:defRPr sz="3600">
          <a:solidFill>
            <a:srgbClr val="000000"/>
          </a:solidFill>
          <a:latin typeface="Arial" charset="0"/>
          <a:cs typeface="Arial" charset="0"/>
        </a:defRPr>
      </a:lvl3pPr>
      <a:lvl4pPr algn="ctr" rtl="0" fontAlgn="base">
        <a:spcBef>
          <a:spcPct val="0"/>
        </a:spcBef>
        <a:spcAft>
          <a:spcPct val="0"/>
        </a:spcAft>
        <a:defRPr sz="3600">
          <a:solidFill>
            <a:srgbClr val="000000"/>
          </a:solidFill>
          <a:latin typeface="Arial" charset="0"/>
          <a:cs typeface="Arial" charset="0"/>
        </a:defRPr>
      </a:lvl4pPr>
      <a:lvl5pPr algn="ctr" rtl="0" fontAlgn="base">
        <a:spcBef>
          <a:spcPct val="0"/>
        </a:spcBef>
        <a:spcAft>
          <a:spcPct val="0"/>
        </a:spcAft>
        <a:defRPr sz="3600">
          <a:solidFill>
            <a:srgbClr val="000000"/>
          </a:solidFill>
          <a:latin typeface="Arial" charset="0"/>
          <a:cs typeface="Arial" charset="0"/>
        </a:defRPr>
      </a:lvl5pPr>
      <a:lvl6pPr marL="457200" algn="ctr" rtl="0" fontAlgn="base">
        <a:spcBef>
          <a:spcPct val="0"/>
        </a:spcBef>
        <a:spcAft>
          <a:spcPct val="0"/>
        </a:spcAft>
        <a:defRPr sz="3600">
          <a:solidFill>
            <a:srgbClr val="000000"/>
          </a:solidFill>
          <a:latin typeface="Arial" charset="0"/>
          <a:cs typeface="Arial" charset="0"/>
        </a:defRPr>
      </a:lvl6pPr>
      <a:lvl7pPr marL="914400" algn="ctr" rtl="0" fontAlgn="base">
        <a:spcBef>
          <a:spcPct val="0"/>
        </a:spcBef>
        <a:spcAft>
          <a:spcPct val="0"/>
        </a:spcAft>
        <a:defRPr sz="3600">
          <a:solidFill>
            <a:srgbClr val="000000"/>
          </a:solidFill>
          <a:latin typeface="Arial" charset="0"/>
          <a:cs typeface="Arial" charset="0"/>
        </a:defRPr>
      </a:lvl7pPr>
      <a:lvl8pPr marL="1371600" algn="ctr" rtl="0" fontAlgn="base">
        <a:spcBef>
          <a:spcPct val="0"/>
        </a:spcBef>
        <a:spcAft>
          <a:spcPct val="0"/>
        </a:spcAft>
        <a:defRPr sz="3600">
          <a:solidFill>
            <a:srgbClr val="000000"/>
          </a:solidFill>
          <a:latin typeface="Arial" charset="0"/>
          <a:cs typeface="Arial" charset="0"/>
        </a:defRPr>
      </a:lvl8pPr>
      <a:lvl9pPr marL="1828800" algn="ctr" rtl="0" fontAlgn="base">
        <a:spcBef>
          <a:spcPct val="0"/>
        </a:spcBef>
        <a:spcAft>
          <a:spcPct val="0"/>
        </a:spcAft>
        <a:defRPr sz="3600">
          <a:solidFill>
            <a:srgbClr val="000000"/>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381318-961A-4BB0-AE3C-667AD8A1CCFC}" type="datetimeFigureOut">
              <a:rPr lang="en-US" smtClean="0"/>
              <a:pPr/>
              <a:t>11/13/2020</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784275-97E0-4DA2-91BD-271C1642A189}" type="slidenum">
              <a:rPr lang="en-US" smtClean="0"/>
              <a:pPr/>
              <a:t>‹#›</a:t>
            </a:fld>
            <a:endParaRPr lang="en-US"/>
          </a:p>
        </p:txBody>
      </p:sp>
      <p:sp>
        <p:nvSpPr>
          <p:cNvPr id="7" name="Rectangle 6"/>
          <p:cNvSpPr/>
          <p:nvPr userDrawn="1"/>
        </p:nvSpPr>
        <p:spPr>
          <a:xfrm>
            <a:off x="0" y="6326307"/>
            <a:ext cx="12192000" cy="539236"/>
          </a:xfrm>
          <a:prstGeom prst="rect">
            <a:avLst/>
          </a:prstGeom>
          <a:solidFill>
            <a:srgbClr val="A526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6326307"/>
            <a:ext cx="12192000" cy="539236"/>
          </a:xfrm>
          <a:prstGeom prst="rect">
            <a:avLst/>
          </a:prstGeom>
          <a:solidFill>
            <a:srgbClr val="3C84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userDrawn="1"/>
        </p:nvPicPr>
        <p:blipFill>
          <a:blip r:embed="rId19" cstate="email">
            <a:extLst>
              <a:ext uri="{28A0092B-C50C-407E-A947-70E740481C1C}">
                <a14:useLocalDpi xmlns:a14="http://schemas.microsoft.com/office/drawing/2010/main" val="0"/>
              </a:ext>
            </a:extLst>
          </a:blip>
          <a:stretch>
            <a:fillRect/>
          </a:stretch>
        </p:blipFill>
        <p:spPr>
          <a:xfrm>
            <a:off x="7657107" y="6385574"/>
            <a:ext cx="4207019" cy="420702"/>
          </a:xfrm>
          <a:prstGeom prst="rect">
            <a:avLst/>
          </a:prstGeom>
        </p:spPr>
      </p:pic>
    </p:spTree>
    <p:extLst>
      <p:ext uri="{BB962C8B-B14F-4D97-AF65-F5344CB8AC3E}">
        <p14:creationId xmlns:p14="http://schemas.microsoft.com/office/powerpoint/2010/main" val="374530907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Lst>
  <p:txStyles>
    <p:title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DE044E-779A-41BF-B983-46726023B82A}" type="datetimeFigureOut">
              <a:rPr lang="en-US" smtClean="0"/>
              <a:t>11/13/2020</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945A8-81AF-4EFA-86E1-92478093904D}" type="slidenum">
              <a:rPr lang="en-US" smtClean="0"/>
              <a:t>‹#›</a:t>
            </a:fld>
            <a:endParaRPr lang="en-US"/>
          </a:p>
        </p:txBody>
      </p:sp>
    </p:spTree>
    <p:extLst>
      <p:ext uri="{BB962C8B-B14F-4D97-AF65-F5344CB8AC3E}">
        <p14:creationId xmlns:p14="http://schemas.microsoft.com/office/powerpoint/2010/main" val="220888202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9CE47C-8FCE-40F6-A182-62D3C3B29C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03DF68-4250-464C-A810-812B9CD2EB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4A6C4F-96CF-4EF0-ACD8-659C779A9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27455-19AE-4F27-9753-1D5973F81AE8}" type="datetimeFigureOut">
              <a:rPr lang="en-US" smtClean="0"/>
              <a:t>11/13/2020</a:t>
            </a:fld>
            <a:endParaRPr lang="en-US"/>
          </a:p>
        </p:txBody>
      </p:sp>
      <p:sp>
        <p:nvSpPr>
          <p:cNvPr id="5" name="Footer Placeholder 4">
            <a:extLst>
              <a:ext uri="{FF2B5EF4-FFF2-40B4-BE49-F238E27FC236}">
                <a16:creationId xmlns:a16="http://schemas.microsoft.com/office/drawing/2014/main" id="{C687694D-F004-4A84-8564-320E28B207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353A43A-1526-4F86-A975-909A1D28B9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E1A4E-FE89-4EBF-8A38-EDFE43EF9B2E}" type="slidenum">
              <a:rPr lang="en-US" smtClean="0"/>
              <a:t>‹#›</a:t>
            </a:fld>
            <a:endParaRPr lang="en-US"/>
          </a:p>
        </p:txBody>
      </p:sp>
    </p:spTree>
    <p:extLst>
      <p:ext uri="{BB962C8B-B14F-4D97-AF65-F5344CB8AC3E}">
        <p14:creationId xmlns:p14="http://schemas.microsoft.com/office/powerpoint/2010/main" val="165080184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EB29C-5C12-46C4-BB2F-6685E7E5B4C8}" type="datetimeFigureOut">
              <a:rPr lang="en-US" smtClean="0"/>
              <a:t>11/13/2020</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15D994-0852-4F75-99F1-5016CE36A879}" type="slidenum">
              <a:rPr lang="en-US" smtClean="0"/>
              <a:pPr/>
              <a:t>‹#›</a:t>
            </a:fld>
            <a:endParaRPr lang="en-US"/>
          </a:p>
        </p:txBody>
      </p:sp>
      <p:pic>
        <p:nvPicPr>
          <p:cNvPr id="7" name="Picture 6">
            <a:extLst>
              <a:ext uri="{FF2B5EF4-FFF2-40B4-BE49-F238E27FC236}">
                <a16:creationId xmlns:a16="http://schemas.microsoft.com/office/drawing/2014/main" id="{FE4E29B4-4437-4068-8AE3-B040B956F944}"/>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5414" y="0"/>
            <a:ext cx="12181172" cy="6858000"/>
          </a:xfrm>
          <a:prstGeom prst="rect">
            <a:avLst/>
          </a:prstGeom>
        </p:spPr>
      </p:pic>
    </p:spTree>
    <p:extLst>
      <p:ext uri="{BB962C8B-B14F-4D97-AF65-F5344CB8AC3E}">
        <p14:creationId xmlns:p14="http://schemas.microsoft.com/office/powerpoint/2010/main" val="6134597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CD052B-82BE-477F-A31A-4F2E15D61F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DC1463-205C-47FA-8216-AC919A810C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C0ABEC-19BC-42DF-A889-FE645A352B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24C1F-2B58-4993-8262-62827DD5DDA6}" type="datetimeFigureOut">
              <a:rPr lang="en-US" smtClean="0"/>
              <a:t>11/13/2020</a:t>
            </a:fld>
            <a:endParaRPr lang="en-US"/>
          </a:p>
        </p:txBody>
      </p:sp>
      <p:sp>
        <p:nvSpPr>
          <p:cNvPr id="5" name="Footer Placeholder 4">
            <a:extLst>
              <a:ext uri="{FF2B5EF4-FFF2-40B4-BE49-F238E27FC236}">
                <a16:creationId xmlns:a16="http://schemas.microsoft.com/office/drawing/2014/main" id="{37659018-325F-4F49-B868-6C329B9116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FC4C25-53F6-4FC3-BAB2-09B489620A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6A9147-A16E-4566-9585-CAA911F8AABD}" type="slidenum">
              <a:rPr lang="en-US" smtClean="0"/>
              <a:t>‹#›</a:t>
            </a:fld>
            <a:endParaRPr lang="en-US"/>
          </a:p>
        </p:txBody>
      </p:sp>
    </p:spTree>
    <p:extLst>
      <p:ext uri="{BB962C8B-B14F-4D97-AF65-F5344CB8AC3E}">
        <p14:creationId xmlns:p14="http://schemas.microsoft.com/office/powerpoint/2010/main" val="352638081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0" name="Straight Connector 19"/>
          <p:cNvCxnSpPr>
            <a:cxnSpLocks/>
            <a:endCxn id="28" idx="2"/>
          </p:cNvCxnSpPr>
          <p:nvPr/>
        </p:nvCxnSpPr>
        <p:spPr>
          <a:xfrm>
            <a:off x="10468993" y="-8467"/>
            <a:ext cx="626949" cy="686646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a:cxnSpLocks/>
          </p:cNvCxnSpPr>
          <p:nvPr/>
        </p:nvCxnSpPr>
        <p:spPr>
          <a:xfrm flipH="1">
            <a:off x="9762067" y="3681413"/>
            <a:ext cx="2426758" cy="3268133"/>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10380133" y="-8467"/>
            <a:ext cx="1808692"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10635178" y="-8467"/>
            <a:ext cx="1556821"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10231558" y="3048000"/>
            <a:ext cx="1960442"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10472166" y="-8467"/>
            <a:ext cx="1716660"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1412930" y="-8467"/>
            <a:ext cx="7758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1437149" y="-8467"/>
            <a:ext cx="75167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1095942" y="3589867"/>
            <a:ext cx="1092883"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81163" y="2764366"/>
            <a:ext cx="8596668" cy="1320800"/>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3775662518"/>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F2EF5DAB-AAAB-4335-A4C1-9712386841BC}" type="datetime1">
              <a:rPr lang="en-US" smtClean="0"/>
              <a:pPr/>
              <a:t>11/13/2020</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1393950186"/>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diagramLayout" Target="../diagrams/layout1.xml"/><Relationship Id="rId7" Type="http://schemas.openxmlformats.org/officeDocument/2006/relationships/image" Target="../media/image30.jpeg"/><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0.jpeg"/><Relationship Id="rId4" Type="http://schemas.openxmlformats.org/officeDocument/2006/relationships/diagramQuickStyle" Target="../diagrams/quickStyle1.xml"/><Relationship Id="rId9" Type="http://schemas.openxmlformats.org/officeDocument/2006/relationships/image" Target="../media/image11.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10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8.xml"/><Relationship Id="rId1" Type="http://schemas.openxmlformats.org/officeDocument/2006/relationships/slideLayout" Target="../slideLayouts/slideLayout94.xml"/><Relationship Id="rId4" Type="http://schemas.openxmlformats.org/officeDocument/2006/relationships/image" Target="../media/image92.png"/></Relationships>
</file>

<file path=ppt/slides/_rels/slide10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9.xml"/><Relationship Id="rId1" Type="http://schemas.openxmlformats.org/officeDocument/2006/relationships/slideLayout" Target="../slideLayouts/slideLayout94.xml"/><Relationship Id="rId5" Type="http://schemas.openxmlformats.org/officeDocument/2006/relationships/image" Target="../media/image92.png"/><Relationship Id="rId4" Type="http://schemas.microsoft.com/office/2007/relationships/hdphoto" Target="../media/hdphoto1.wdp"/></Relationships>
</file>

<file path=ppt/slides/_rels/slide10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4.png"/><Relationship Id="rId1" Type="http://schemas.openxmlformats.org/officeDocument/2006/relationships/slideLayout" Target="../slideLayouts/slideLayout94.xml"/></Relationships>
</file>

<file path=ppt/slides/_rels/slide10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0.xml"/><Relationship Id="rId1" Type="http://schemas.openxmlformats.org/officeDocument/2006/relationships/slideLayout" Target="../slideLayouts/slideLayout89.xml"/><Relationship Id="rId5" Type="http://schemas.openxmlformats.org/officeDocument/2006/relationships/image" Target="../media/image96.png"/><Relationship Id="rId4" Type="http://schemas.openxmlformats.org/officeDocument/2006/relationships/hyperlink" Target="https://www.aanp.org/about/all-about-nps/np-fact-sheet" TargetMode="External"/></Relationships>
</file>

<file path=ppt/slides/_rels/slide10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1.xml"/><Relationship Id="rId1" Type="http://schemas.openxmlformats.org/officeDocument/2006/relationships/slideLayout" Target="../slideLayouts/slideLayout94.xml"/><Relationship Id="rId4" Type="http://schemas.openxmlformats.org/officeDocument/2006/relationships/image" Target="../media/image96.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42.xml"/></Relationships>
</file>

<file path=ppt/slides/_rels/slide10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1.xml"/></Relationships>
</file>

<file path=ppt/slides/_rels/slide10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31.xml"/><Relationship Id="rId5" Type="http://schemas.openxmlformats.org/officeDocument/2006/relationships/image" Target="../media/image101.png"/><Relationship Id="rId4" Type="http://schemas.openxmlformats.org/officeDocument/2006/relationships/image" Target="../media/image100.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10.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1.xml"/></Relationships>
</file>

<file path=ppt/slides/_rels/slide11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1.xml"/></Relationships>
</file>

<file path=ppt/slides/_rels/slide11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1.xml"/></Relationships>
</file>

<file path=ppt/slides/_rels/slide11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3.xml"/><Relationship Id="rId1" Type="http://schemas.openxmlformats.org/officeDocument/2006/relationships/slideLayout" Target="../slideLayouts/slideLayout31.xml"/><Relationship Id="rId4" Type="http://schemas.openxmlformats.org/officeDocument/2006/relationships/image" Target="../media/image102.emf"/></Relationships>
</file>

<file path=ppt/slides/_rels/slide11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1.xml"/></Relationships>
</file>

<file path=ppt/slides/_rels/slide11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44.xml"/><Relationship Id="rId1" Type="http://schemas.openxmlformats.org/officeDocument/2006/relationships/slideLayout" Target="../slideLayouts/slideLayout30.xml"/></Relationships>
</file>

<file path=ppt/slides/_rels/slide11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45.xml"/><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46.xml"/><Relationship Id="rId1" Type="http://schemas.openxmlformats.org/officeDocument/2006/relationships/slideLayout" Target="../slideLayouts/slideLayout30.xml"/></Relationships>
</file>

<file path=ppt/slides/_rels/slide11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7.xml"/><Relationship Id="rId1" Type="http://schemas.openxmlformats.org/officeDocument/2006/relationships/slideLayout" Target="../slideLayouts/slideLayout31.xml"/></Relationships>
</file>

<file path=ppt/slides/_rels/slide119.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48.xml"/><Relationship Id="rId1" Type="http://schemas.openxmlformats.org/officeDocument/2006/relationships/slideLayout" Target="../slideLayouts/slideLayout35.xml"/><Relationship Id="rId4" Type="http://schemas.openxmlformats.org/officeDocument/2006/relationships/image" Target="../media/image100.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2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9.xml"/><Relationship Id="rId1" Type="http://schemas.openxmlformats.org/officeDocument/2006/relationships/slideLayout" Target="../slideLayouts/slideLayout35.xml"/></Relationships>
</file>

<file path=ppt/slides/_rels/slide121.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notesSlide" Target="../notesSlides/notesSlide50.xml"/><Relationship Id="rId1" Type="http://schemas.openxmlformats.org/officeDocument/2006/relationships/slideLayout" Target="../slideLayouts/slideLayout35.xml"/></Relationships>
</file>

<file path=ppt/slides/_rels/slide12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1.xml"/><Relationship Id="rId1" Type="http://schemas.openxmlformats.org/officeDocument/2006/relationships/slideLayout" Target="../slideLayouts/slideLayout36.xml"/></Relationships>
</file>

<file path=ppt/slides/_rels/slide123.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slideLayout" Target="../slideLayouts/slideLayout36.xml"/><Relationship Id="rId5" Type="http://schemas.openxmlformats.org/officeDocument/2006/relationships/image" Target="../media/image109.emf"/><Relationship Id="rId4" Type="http://schemas.openxmlformats.org/officeDocument/2006/relationships/image" Target="../media/image101.png"/></Relationships>
</file>

<file path=ppt/slides/_rels/slide12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1.xml"/></Relationships>
</file>

<file path=ppt/slides/_rels/slide12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42.xml"/></Relationships>
</file>

<file path=ppt/slides/_rels/slide126.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52.xml"/><Relationship Id="rId1" Type="http://schemas.openxmlformats.org/officeDocument/2006/relationships/slideLayout" Target="../slideLayouts/slideLayout52.xml"/></Relationships>
</file>

<file path=ppt/slides/_rels/slide127.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1.xml"/></Relationships>
</file>

<file path=ppt/slides/_rels/slide1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2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3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3.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8.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39.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4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4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4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2.xml"/></Relationships>
</file>

<file path=ppt/slides/_rels/slide14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4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55.xml"/><Relationship Id="rId16" Type="http://schemas.openxmlformats.org/officeDocument/2006/relationships/image" Target="../media/image26.png"/><Relationship Id="rId1" Type="http://schemas.openxmlformats.org/officeDocument/2006/relationships/slideLayout" Target="../slideLayouts/slideLayout20.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jpe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6.xml"/><Relationship Id="rId1" Type="http://schemas.openxmlformats.org/officeDocument/2006/relationships/slideLayout" Target="../slideLayouts/slideLayout20.xml"/><Relationship Id="rId6" Type="http://schemas.openxmlformats.org/officeDocument/2006/relationships/image" Target="../media/image113.png"/><Relationship Id="rId5" Type="http://schemas.openxmlformats.org/officeDocument/2006/relationships/hyperlink" Target="https://amspdc.org/workforce" TargetMode="External"/><Relationship Id="rId4" Type="http://schemas.openxmlformats.org/officeDocument/2006/relationships/image" Target="../media/image11.png"/></Relationships>
</file>

<file path=ppt/slides/_rels/slide1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7.xml"/><Relationship Id="rId1" Type="http://schemas.openxmlformats.org/officeDocument/2006/relationships/slideLayout" Target="../slideLayouts/slideLayout20.xml"/><Relationship Id="rId6" Type="http://schemas.openxmlformats.org/officeDocument/2006/relationships/image" Target="../media/image114.png"/><Relationship Id="rId5" Type="http://schemas.openxmlformats.org/officeDocument/2006/relationships/hyperlink" Target="https://amspdc.org/workforce" TargetMode="External"/><Relationship Id="rId4" Type="http://schemas.openxmlformats.org/officeDocument/2006/relationships/image" Target="../media/image11.png"/></Relationships>
</file>

<file path=ppt/slides/_rels/slide14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8.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4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9.xml"/><Relationship Id="rId1" Type="http://schemas.openxmlformats.org/officeDocument/2006/relationships/slideLayout" Target="../slideLayouts/slideLayout4.xml"/><Relationship Id="rId5" Type="http://schemas.openxmlformats.org/officeDocument/2006/relationships/image" Target="../media/image115.jpe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0.xml"/><Relationship Id="rId5" Type="http://schemas.openxmlformats.org/officeDocument/2006/relationships/image" Target="../media/image32.jpe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0.xml"/><Relationship Id="rId5" Type="http://schemas.openxmlformats.org/officeDocument/2006/relationships/image" Target="../media/image33.jpe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21" Type="http://schemas.openxmlformats.org/officeDocument/2006/relationships/image" Target="../media/image11.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17.xml"/><Relationship Id="rId16" Type="http://schemas.openxmlformats.org/officeDocument/2006/relationships/image" Target="../media/image26.png"/><Relationship Id="rId20" Type="http://schemas.openxmlformats.org/officeDocument/2006/relationships/image" Target="../media/image10.jpeg"/><Relationship Id="rId1" Type="http://schemas.openxmlformats.org/officeDocument/2006/relationships/slideLayout" Target="../slideLayouts/slideLayout20.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jpe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21" Type="http://schemas.openxmlformats.org/officeDocument/2006/relationships/image" Target="../media/image11.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26.png"/><Relationship Id="rId20" Type="http://schemas.openxmlformats.org/officeDocument/2006/relationships/image" Target="../media/image10.jpeg"/><Relationship Id="rId1" Type="http://schemas.openxmlformats.org/officeDocument/2006/relationships/slideLayout" Target="../slideLayouts/slideLayout20.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jpe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3.xml"/></Relationships>
</file>

<file path=ppt/slides/_rels/slide4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88.xml"/><Relationship Id="rId6" Type="http://schemas.openxmlformats.org/officeDocument/2006/relationships/image" Target="../media/image37.png"/><Relationship Id="rId11" Type="http://schemas.openxmlformats.org/officeDocument/2006/relationships/image" Target="../media/image42.jpe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9.xml"/></Relationships>
</file>

<file path=ppt/slides/_rels/slide4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89.xml"/><Relationship Id="rId6" Type="http://schemas.openxmlformats.org/officeDocument/2006/relationships/image" Target="../media/image37.png"/><Relationship Id="rId11" Type="http://schemas.openxmlformats.org/officeDocument/2006/relationships/image" Target="../media/image42.jpe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9.xml"/></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7.xml"/><Relationship Id="rId1" Type="http://schemas.openxmlformats.org/officeDocument/2006/relationships/slideLayout" Target="../slideLayouts/slideLayout89.xml"/></Relationships>
</file>

<file path=ppt/slides/_rels/slide5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8.xml"/><Relationship Id="rId1" Type="http://schemas.openxmlformats.org/officeDocument/2006/relationships/slideLayout" Target="../slideLayouts/slideLayout8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89.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94.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94.xml"/></Relationships>
</file>

<file path=ppt/slides/_rels/slide64.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89.xml"/></Relationships>
</file>

<file path=ppt/slides/_rels/slide6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89.xml"/><Relationship Id="rId4" Type="http://schemas.openxmlformats.org/officeDocument/2006/relationships/chart" Target="../charts/chart2.xml"/></Relationships>
</file>

<file path=ppt/slides/_rels/slide6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6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9.xml"/></Relationships>
</file>

<file path=ppt/slides/_rels/slide6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9.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8.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9.xml"/></Relationships>
</file>

<file path=ppt/slides/_rels/slide72.xml.rels><?xml version="1.0" encoding="UTF-8" standalone="yes"?>
<Relationships xmlns="http://schemas.openxmlformats.org/package/2006/relationships"><Relationship Id="rId8" Type="http://schemas.openxmlformats.org/officeDocument/2006/relationships/image" Target="../media/image65.jpeg"/><Relationship Id="rId13" Type="http://schemas.openxmlformats.org/officeDocument/2006/relationships/image" Target="../media/image70.png"/><Relationship Id="rId18" Type="http://schemas.openxmlformats.org/officeDocument/2006/relationships/image" Target="../media/image75.png"/><Relationship Id="rId26" Type="http://schemas.openxmlformats.org/officeDocument/2006/relationships/image" Target="../media/image83.png"/><Relationship Id="rId3" Type="http://schemas.openxmlformats.org/officeDocument/2006/relationships/image" Target="../media/image60.png"/><Relationship Id="rId21" Type="http://schemas.openxmlformats.org/officeDocument/2006/relationships/image" Target="../media/image78.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5" Type="http://schemas.openxmlformats.org/officeDocument/2006/relationships/image" Target="../media/image82.png"/><Relationship Id="rId2" Type="http://schemas.openxmlformats.org/officeDocument/2006/relationships/notesSlide" Target="../notesSlides/notesSlide31.xml"/><Relationship Id="rId16" Type="http://schemas.openxmlformats.org/officeDocument/2006/relationships/image" Target="../media/image73.png"/><Relationship Id="rId20" Type="http://schemas.openxmlformats.org/officeDocument/2006/relationships/image" Target="../media/image77.png"/><Relationship Id="rId29" Type="http://schemas.openxmlformats.org/officeDocument/2006/relationships/image" Target="../media/image59.png"/><Relationship Id="rId1" Type="http://schemas.openxmlformats.org/officeDocument/2006/relationships/slideLayout" Target="../slideLayouts/slideLayout94.xml"/><Relationship Id="rId6" Type="http://schemas.openxmlformats.org/officeDocument/2006/relationships/image" Target="../media/image63.png"/><Relationship Id="rId11" Type="http://schemas.openxmlformats.org/officeDocument/2006/relationships/image" Target="../media/image68.png"/><Relationship Id="rId24" Type="http://schemas.openxmlformats.org/officeDocument/2006/relationships/image" Target="../media/image81.pn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80.png"/><Relationship Id="rId28" Type="http://schemas.openxmlformats.org/officeDocument/2006/relationships/image" Target="../media/image85.png"/><Relationship Id="rId10" Type="http://schemas.openxmlformats.org/officeDocument/2006/relationships/image" Target="../media/image67.png"/><Relationship Id="rId19" Type="http://schemas.openxmlformats.org/officeDocument/2006/relationships/image" Target="../media/image76.png"/><Relationship Id="rId4" Type="http://schemas.openxmlformats.org/officeDocument/2006/relationships/image" Target="../media/image61.png"/><Relationship Id="rId9" Type="http://schemas.openxmlformats.org/officeDocument/2006/relationships/image" Target="../media/image66.jpeg"/><Relationship Id="rId14" Type="http://schemas.openxmlformats.org/officeDocument/2006/relationships/image" Target="../media/image71.png"/><Relationship Id="rId22" Type="http://schemas.openxmlformats.org/officeDocument/2006/relationships/image" Target="../media/image79.png"/><Relationship Id="rId27" Type="http://schemas.openxmlformats.org/officeDocument/2006/relationships/image" Target="../media/image84.png"/><Relationship Id="rId30" Type="http://schemas.openxmlformats.org/officeDocument/2006/relationships/image" Target="../media/image86.png"/></Relationships>
</file>

<file path=ppt/slides/_rels/slide7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8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88.png"/><Relationship Id="rId1" Type="http://schemas.openxmlformats.org/officeDocument/2006/relationships/slideLayout" Target="../slideLayouts/slideLayout93.xml"/></Relationships>
</file>

<file path=ppt/slides/_rels/slide8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9.xml"/></Relationships>
</file>

<file path=ppt/slides/_rels/slide8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89.xml"/></Relationships>
</file>

<file path=ppt/slides/_rels/slide8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9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93.xml"/></Relationships>
</file>

<file path=ppt/slides/_rels/slide8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9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9.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9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3.xml"/><Relationship Id="rId1" Type="http://schemas.openxmlformats.org/officeDocument/2006/relationships/slideLayout" Target="../slideLayouts/slideLayout89.xml"/></Relationships>
</file>

<file path=ppt/slides/_rels/slide9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34.xml"/><Relationship Id="rId1" Type="http://schemas.openxmlformats.org/officeDocument/2006/relationships/slideLayout" Target="../slideLayouts/slideLayout89.xml"/></Relationships>
</file>

<file path=ppt/slides/_rels/slide9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5.xml"/><Relationship Id="rId1" Type="http://schemas.openxmlformats.org/officeDocument/2006/relationships/slideLayout" Target="../slideLayouts/slideLayout94.xml"/></Relationships>
</file>

<file path=ppt/slides/_rels/slide9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6.xml"/><Relationship Id="rId1" Type="http://schemas.openxmlformats.org/officeDocument/2006/relationships/slideLayout" Target="../slideLayouts/slideLayout89.xml"/></Relationships>
</file>

<file path=ppt/slides/_rels/slide9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7.xml"/><Relationship Id="rId1" Type="http://schemas.openxmlformats.org/officeDocument/2006/relationships/slideLayout" Target="../slideLayouts/slideLayout9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0456" y="944548"/>
            <a:ext cx="10991087" cy="6272783"/>
          </a:xfrm>
        </p:spPr>
        <p:txBody>
          <a:bodyPr>
            <a:normAutofit fontScale="90000"/>
          </a:bodyPr>
          <a:lstStyle/>
          <a:p>
            <a:pPr algn="ctr"/>
            <a:r>
              <a:rPr lang="en-US" sz="5400" dirty="0">
                <a:latin typeface="+mn-lt"/>
                <a:ea typeface="Arial" charset="0"/>
                <a:cs typeface="Arial"/>
              </a:rPr>
              <a:t>Pediatrics 2025:</a:t>
            </a:r>
            <a:br>
              <a:rPr lang="en-US" sz="5400" dirty="0">
                <a:latin typeface="+mn-lt"/>
                <a:ea typeface="Arial" charset="0"/>
                <a:cs typeface="Arial" charset="0"/>
              </a:rPr>
            </a:br>
            <a:r>
              <a:rPr lang="en-US" sz="5400" dirty="0">
                <a:latin typeface="+mn-lt"/>
                <a:ea typeface="Arial" charset="0"/>
                <a:cs typeface="Arial"/>
              </a:rPr>
              <a:t>The AMSPDC Workforce Initiative</a:t>
            </a:r>
            <a:br>
              <a:rPr lang="en-US" sz="5400" dirty="0">
                <a:latin typeface="+mn-lt"/>
                <a:ea typeface="Arial" charset="0"/>
                <a:cs typeface="Arial" charset="0"/>
              </a:rPr>
            </a:br>
            <a:br>
              <a:rPr lang="en-US" sz="5400" dirty="0">
                <a:latin typeface="+mn-lt"/>
                <a:ea typeface="Arial" charset="0"/>
                <a:cs typeface="Arial" charset="0"/>
              </a:rPr>
            </a:br>
            <a:r>
              <a:rPr lang="en-US" sz="5400" dirty="0">
                <a:latin typeface="+mn-lt"/>
                <a:ea typeface="Arial" charset="0"/>
                <a:cs typeface="Arial"/>
              </a:rPr>
              <a:t>October 23, 2020</a:t>
            </a:r>
            <a:br>
              <a:rPr lang="en-US" sz="5400" dirty="0">
                <a:latin typeface="+mn-lt"/>
                <a:ea typeface="Arial" charset="0"/>
                <a:cs typeface="Arial" charset="0"/>
              </a:rPr>
            </a:br>
            <a:r>
              <a:rPr lang="en-US" sz="5400" dirty="0">
                <a:latin typeface="+mn-lt"/>
                <a:ea typeface="Arial" charset="0"/>
                <a:cs typeface="Arial"/>
              </a:rPr>
              <a:t>1:30pm – 5:30pm ET</a:t>
            </a:r>
            <a:br>
              <a:rPr lang="en-US" sz="5400" dirty="0">
                <a:latin typeface="+mn-lt"/>
                <a:ea typeface="Arial" charset="0"/>
                <a:cs typeface="Arial" charset="0"/>
              </a:rPr>
            </a:br>
            <a:r>
              <a:rPr lang="en-US" sz="5400" dirty="0">
                <a:latin typeface="+mn-lt"/>
                <a:ea typeface="Arial" charset="0"/>
                <a:cs typeface="Arial"/>
              </a:rPr>
              <a:t>Summit # 2</a:t>
            </a:r>
            <a:br>
              <a:rPr lang="en-US" sz="5400" dirty="0">
                <a:latin typeface="+mn-lt"/>
                <a:ea typeface="Arial" charset="0"/>
                <a:cs typeface="Arial" charset="0"/>
              </a:rPr>
            </a:br>
            <a:br>
              <a:rPr lang="en-US" sz="5400" dirty="0">
                <a:latin typeface="+mn-lt"/>
                <a:ea typeface="Arial" charset="0"/>
                <a:cs typeface="Arial" charset="0"/>
              </a:rPr>
            </a:br>
            <a:r>
              <a:rPr lang="en-US" sz="5400" dirty="0">
                <a:latin typeface="+mn-lt"/>
                <a:ea typeface="Arial" charset="0"/>
                <a:cs typeface="Arial"/>
              </a:rPr>
              <a:t>We will begin momentarily.</a:t>
            </a:r>
            <a:br>
              <a:rPr lang="en-US" sz="5400" dirty="0">
                <a:latin typeface="+mn-lt"/>
                <a:ea typeface="Arial" charset="0"/>
                <a:cs typeface="Arial" charset="0"/>
              </a:rPr>
            </a:br>
            <a:br>
              <a:rPr lang="en-US" sz="5400" dirty="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0657" y="5097451"/>
            <a:ext cx="1447800" cy="1540561"/>
          </a:xfrm>
          <a:prstGeom prst="rect">
            <a:avLst/>
          </a:prstGeom>
          <a:noFill/>
          <a:ln>
            <a:noFill/>
          </a:ln>
        </p:spPr>
      </p:pic>
      <p:pic>
        <p:nvPicPr>
          <p:cNvPr id="1028" name="Picture 4" descr="Twitter Logo transparent PNG - StickPNG">
            <a:extLst>
              <a:ext uri="{FF2B5EF4-FFF2-40B4-BE49-F238E27FC236}">
                <a16:creationId xmlns:a16="http://schemas.microsoft.com/office/drawing/2014/main" id="{38654B66-DDB2-4595-AE11-5DCA47AC07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9821" y="5094417"/>
            <a:ext cx="1178476" cy="9931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E9E6C18-978D-444B-8DD5-C793AD03C5A5}"/>
              </a:ext>
            </a:extLst>
          </p:cNvPr>
          <p:cNvSpPr txBox="1"/>
          <p:nvPr/>
        </p:nvSpPr>
        <p:spPr>
          <a:xfrm>
            <a:off x="9570876" y="5913452"/>
            <a:ext cx="269385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95959"/>
                </a:solidFill>
                <a:effectLst/>
                <a:uLnTx/>
                <a:uFillTx/>
                <a:latin typeface="Franklin Gothic Book"/>
                <a:ea typeface="+mn-ea"/>
                <a:cs typeface="+mn-cs"/>
              </a:rPr>
              <a:t>@AMSPDC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95959"/>
                </a:solidFill>
                <a:effectLst/>
                <a:uLnTx/>
                <a:uFillTx/>
                <a:latin typeface="Franklin Gothic Book"/>
                <a:ea typeface="+mn-ea"/>
                <a:cs typeface="+mn-cs"/>
              </a:rPr>
              <a:t>#Peds2025Workforce</a:t>
            </a:r>
          </a:p>
        </p:txBody>
      </p:sp>
      <p:pic>
        <p:nvPicPr>
          <p:cNvPr id="3" name="audio_db55c33547">
            <a:hlinkClick r:id="" action="ppaction://media"/>
            <a:extLst>
              <a:ext uri="{FF2B5EF4-FFF2-40B4-BE49-F238E27FC236}">
                <a16:creationId xmlns:a16="http://schemas.microsoft.com/office/drawing/2014/main" id="{688A242C-71BA-4629-8DD3-A1C864AF42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92010" y="3978716"/>
            <a:ext cx="487363" cy="487363"/>
          </a:xfrm>
          <a:prstGeom prst="rect">
            <a:avLst/>
          </a:prstGeom>
        </p:spPr>
      </p:pic>
    </p:spTree>
    <p:extLst>
      <p:ext uri="{BB962C8B-B14F-4D97-AF65-F5344CB8AC3E}">
        <p14:creationId xmlns:p14="http://schemas.microsoft.com/office/powerpoint/2010/main" val="1815204896"/>
      </p:ext>
    </p:extLst>
  </p:cSld>
  <p:clrMapOvr>
    <a:masterClrMapping/>
  </p:clrMapOvr>
  <mc:AlternateContent xmlns:mc="http://schemas.openxmlformats.org/markup-compatibility/2006" xmlns:p14="http://schemas.microsoft.com/office/powerpoint/2010/main">
    <mc:Choice Requires="p14">
      <p:transition spd="slow" p14:dur="30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2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Workforce Pipeline</a:t>
            </a:r>
          </a:p>
        </p:txBody>
      </p:sp>
      <p:graphicFrame>
        <p:nvGraphicFramePr>
          <p:cNvPr id="5" name="Diagram 4"/>
          <p:cNvGraphicFramePr/>
          <p:nvPr>
            <p:extLst>
              <p:ext uri="{D42A27DB-BD31-4B8C-83A1-F6EECF244321}">
                <p14:modId xmlns:p14="http://schemas.microsoft.com/office/powerpoint/2010/main" val="3836989181"/>
              </p:ext>
            </p:extLst>
          </p:nvPr>
        </p:nvGraphicFramePr>
        <p:xfrm>
          <a:off x="3012517" y="1501839"/>
          <a:ext cx="6096000" cy="4756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4" name="Group 23"/>
          <p:cNvGrpSpPr/>
          <p:nvPr/>
        </p:nvGrpSpPr>
        <p:grpSpPr>
          <a:xfrm>
            <a:off x="2103051" y="3491006"/>
            <a:ext cx="2119168" cy="845125"/>
            <a:chOff x="535997" y="3764027"/>
            <a:chExt cx="2119168" cy="845125"/>
          </a:xfrm>
        </p:grpSpPr>
        <p:sp>
          <p:nvSpPr>
            <p:cNvPr id="7" name="Flowchart: Terminator 6"/>
            <p:cNvSpPr/>
            <p:nvPr/>
          </p:nvSpPr>
          <p:spPr>
            <a:xfrm>
              <a:off x="535997" y="3764027"/>
              <a:ext cx="1376218" cy="508000"/>
            </a:xfrm>
            <a:prstGeom prst="flowChartTerminato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 70% </a:t>
              </a:r>
              <a:b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make decision</a:t>
              </a:r>
            </a:p>
          </p:txBody>
        </p:sp>
        <p:cxnSp>
          <p:nvCxnSpPr>
            <p:cNvPr id="9" name="Curved Connector 8"/>
            <p:cNvCxnSpPr/>
            <p:nvPr/>
          </p:nvCxnSpPr>
          <p:spPr>
            <a:xfrm>
              <a:off x="2045565" y="4221442"/>
              <a:ext cx="609600" cy="38771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7479835" y="2822906"/>
            <a:ext cx="3011342" cy="734292"/>
            <a:chOff x="6012585" y="3150237"/>
            <a:chExt cx="3011342" cy="734292"/>
          </a:xfrm>
        </p:grpSpPr>
        <p:cxnSp>
          <p:nvCxnSpPr>
            <p:cNvPr id="12" name="Curved Connector 11"/>
            <p:cNvCxnSpPr/>
            <p:nvPr/>
          </p:nvCxnSpPr>
          <p:spPr>
            <a:xfrm flipH="1">
              <a:off x="6012585" y="3496819"/>
              <a:ext cx="609600" cy="38771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Flowchart: Terminator 12"/>
            <p:cNvSpPr/>
            <p:nvPr/>
          </p:nvSpPr>
          <p:spPr>
            <a:xfrm>
              <a:off x="6752064" y="3150237"/>
              <a:ext cx="2271863" cy="508000"/>
            </a:xfrm>
            <a:prstGeom prst="flowChartTerminato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 fewer MD graduates selecting Pediatrics</a:t>
              </a:r>
            </a:p>
          </p:txBody>
        </p:sp>
      </p:grpSp>
      <p:grpSp>
        <p:nvGrpSpPr>
          <p:cNvPr id="22" name="Group 21"/>
          <p:cNvGrpSpPr/>
          <p:nvPr/>
        </p:nvGrpSpPr>
        <p:grpSpPr>
          <a:xfrm>
            <a:off x="7776735" y="3659569"/>
            <a:ext cx="2618939" cy="655460"/>
            <a:chOff x="6252734" y="3805697"/>
            <a:chExt cx="2618939" cy="655460"/>
          </a:xfrm>
        </p:grpSpPr>
        <p:sp>
          <p:nvSpPr>
            <p:cNvPr id="11" name="Flowchart: Terminator 10"/>
            <p:cNvSpPr/>
            <p:nvPr/>
          </p:nvSpPr>
          <p:spPr>
            <a:xfrm>
              <a:off x="7060481" y="3805697"/>
              <a:ext cx="1811192" cy="508000"/>
            </a:xfrm>
            <a:prstGeom prst="flowChartTerminator">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 Growth of osteopathic schools</a:t>
              </a:r>
            </a:p>
          </p:txBody>
        </p:sp>
        <p:cxnSp>
          <p:nvCxnSpPr>
            <p:cNvPr id="14" name="Curved Connector 13"/>
            <p:cNvCxnSpPr>
              <a:cxnSpLocks/>
            </p:cNvCxnSpPr>
            <p:nvPr/>
          </p:nvCxnSpPr>
          <p:spPr>
            <a:xfrm rot="10800000" flipV="1">
              <a:off x="6252734" y="4313697"/>
              <a:ext cx="914973" cy="14746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7084292" y="1576494"/>
            <a:ext cx="2751863" cy="816187"/>
            <a:chOff x="5560291" y="1815049"/>
            <a:chExt cx="2751863" cy="816187"/>
          </a:xfrm>
        </p:grpSpPr>
        <p:sp>
          <p:nvSpPr>
            <p:cNvPr id="15" name="Flowchart: Terminator 14"/>
            <p:cNvSpPr/>
            <p:nvPr/>
          </p:nvSpPr>
          <p:spPr>
            <a:xfrm>
              <a:off x="6252733" y="1815049"/>
              <a:ext cx="2059421" cy="508000"/>
            </a:xfrm>
            <a:prstGeom prst="flowChartTermina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Critical shortage of some subspecialties</a:t>
              </a:r>
            </a:p>
          </p:txBody>
        </p:sp>
        <p:cxnSp>
          <p:nvCxnSpPr>
            <p:cNvPr id="16" name="Curved Connector 15"/>
            <p:cNvCxnSpPr/>
            <p:nvPr/>
          </p:nvCxnSpPr>
          <p:spPr>
            <a:xfrm flipH="1">
              <a:off x="5560291" y="2243526"/>
              <a:ext cx="609600" cy="38771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2591655" y="1590951"/>
            <a:ext cx="2760381" cy="702864"/>
            <a:chOff x="1067654" y="1814040"/>
            <a:chExt cx="2760381" cy="702864"/>
          </a:xfrm>
        </p:grpSpPr>
        <p:sp>
          <p:nvSpPr>
            <p:cNvPr id="17" name="Flowchart: Terminator 16"/>
            <p:cNvSpPr/>
            <p:nvPr/>
          </p:nvSpPr>
          <p:spPr>
            <a:xfrm>
              <a:off x="1067654" y="1814040"/>
              <a:ext cx="2059421" cy="508000"/>
            </a:xfrm>
            <a:prstGeom prst="flowChartTermina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Fewer physician scientists</a:t>
              </a:r>
            </a:p>
          </p:txBody>
        </p:sp>
        <p:cxnSp>
          <p:nvCxnSpPr>
            <p:cNvPr id="18" name="Curved Connector 17"/>
            <p:cNvCxnSpPr/>
            <p:nvPr/>
          </p:nvCxnSpPr>
          <p:spPr>
            <a:xfrm>
              <a:off x="3218435" y="2129194"/>
              <a:ext cx="609600" cy="38771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2323472" y="2530818"/>
            <a:ext cx="3039963" cy="574204"/>
            <a:chOff x="799472" y="2530818"/>
            <a:chExt cx="3039963" cy="574204"/>
          </a:xfrm>
        </p:grpSpPr>
        <p:sp>
          <p:nvSpPr>
            <p:cNvPr id="19" name="Flowchart: Terminator 18"/>
            <p:cNvSpPr/>
            <p:nvPr/>
          </p:nvSpPr>
          <p:spPr>
            <a:xfrm>
              <a:off x="799472" y="2597022"/>
              <a:ext cx="2059421" cy="508000"/>
            </a:xfrm>
            <a:prstGeom prst="flowChartTerminator">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panose="020F0502020204030204"/>
                  <a:ea typeface="+mn-ea"/>
                  <a:cs typeface="+mn-cs"/>
                </a:rPr>
                <a:t>Relatively rapidly growing subspecialties</a:t>
              </a:r>
            </a:p>
          </p:txBody>
        </p:sp>
        <p:cxnSp>
          <p:nvCxnSpPr>
            <p:cNvPr id="20" name="Curved Connector 19"/>
            <p:cNvCxnSpPr/>
            <p:nvPr/>
          </p:nvCxnSpPr>
          <p:spPr>
            <a:xfrm flipV="1">
              <a:off x="2985072" y="2530818"/>
              <a:ext cx="854363" cy="50975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3074" name="Picture 2" descr="OUSD's new “Equity Index” Excludes Black Students | Parents United for  Public Schools">
            <a:extLst>
              <a:ext uri="{FF2B5EF4-FFF2-40B4-BE49-F238E27FC236}">
                <a16:creationId xmlns:a16="http://schemas.microsoft.com/office/drawing/2014/main" id="{180781C6-61CA-49C1-803D-5290B8EE3F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113" y="209553"/>
            <a:ext cx="1821474" cy="17655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at do you call the disease caused by the novel coronavirus? Covid-19">
            <a:extLst>
              <a:ext uri="{FF2B5EF4-FFF2-40B4-BE49-F238E27FC236}">
                <a16:creationId xmlns:a16="http://schemas.microsoft.com/office/drawing/2014/main" id="{D4196939-78A3-4D0F-B5C9-828BBE9CE5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40253" y="82523"/>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78AF5E3-96EB-4959-B807-E76AF1257B0A}"/>
              </a:ext>
            </a:extLst>
          </p:cNvPr>
          <p:cNvSpPr txBox="1"/>
          <p:nvPr/>
        </p:nvSpPr>
        <p:spPr>
          <a:xfrm>
            <a:off x="9606970" y="6107464"/>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pic>
        <p:nvPicPr>
          <p:cNvPr id="4" name="Picture 4" descr="Twitter Logo transparent PNG - StickPNG">
            <a:extLst>
              <a:ext uri="{FF2B5EF4-FFF2-40B4-BE49-F238E27FC236}">
                <a16:creationId xmlns:a16="http://schemas.microsoft.com/office/drawing/2014/main" id="{B6E05EFE-F460-458D-B629-7DB60E071D5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5475" y="6021794"/>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9D004C96-C260-4236-95FA-D51A485FACE9}"/>
              </a:ext>
            </a:extLst>
          </p:cNvPr>
          <p:cNvSpPr txBox="1"/>
          <p:nvPr/>
        </p:nvSpPr>
        <p:spPr>
          <a:xfrm>
            <a:off x="767268" y="6352724"/>
            <a:ext cx="6163056" cy="369332"/>
          </a:xfrm>
          <a:prstGeom prst="rect">
            <a:avLst/>
          </a:prstGeom>
          <a:noFill/>
        </p:spPr>
        <p:txBody>
          <a:bodyPr wrap="square">
            <a:spAutoFit/>
          </a:bodyPr>
          <a:lstStyle/>
          <a:p>
            <a:r>
              <a:rPr lang="en-US" sz="1800">
                <a:latin typeface="+mn-lt"/>
                <a:ea typeface="Arial" charset="0"/>
                <a:cs typeface="Arial" charset="0"/>
              </a:rPr>
              <a:t> Pediatrics 2025: The AMSPDC Workforce Initiative </a:t>
            </a:r>
            <a:endParaRPr lang="en-US"/>
          </a:p>
        </p:txBody>
      </p:sp>
      <p:pic>
        <p:nvPicPr>
          <p:cNvPr id="8" name="Picture 7">
            <a:extLst>
              <a:ext uri="{FF2B5EF4-FFF2-40B4-BE49-F238E27FC236}">
                <a16:creationId xmlns:a16="http://schemas.microsoft.com/office/drawing/2014/main" id="{CD8FFC88-9E22-489C-927D-8EA53261C402}"/>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9657" y="6000245"/>
            <a:ext cx="691616" cy="821388"/>
          </a:xfrm>
          <a:prstGeom prst="rect">
            <a:avLst/>
          </a:prstGeom>
          <a:noFill/>
          <a:ln>
            <a:noFill/>
          </a:ln>
        </p:spPr>
      </p:pic>
    </p:spTree>
    <p:extLst>
      <p:ext uri="{BB962C8B-B14F-4D97-AF65-F5344CB8AC3E}">
        <p14:creationId xmlns:p14="http://schemas.microsoft.com/office/powerpoint/2010/main" val="154061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5AD885-6087-F748-B1E5-E173C0E7BCE6}"/>
              </a:ext>
            </a:extLst>
          </p:cNvPr>
          <p:cNvSpPr>
            <a:spLocks noGrp="1"/>
          </p:cNvSpPr>
          <p:nvPr>
            <p:ph type="title"/>
          </p:nvPr>
        </p:nvSpPr>
        <p:spPr/>
        <p:txBody>
          <a:bodyPr/>
          <a:lstStyle/>
          <a:p>
            <a:r>
              <a:rPr lang="en-US"/>
              <a:t>Advanced Practice </a:t>
            </a:r>
            <a:br>
              <a:rPr lang="en-US"/>
            </a:br>
            <a:r>
              <a:rPr lang="en-US"/>
              <a:t>Provider Information</a:t>
            </a:r>
          </a:p>
        </p:txBody>
      </p:sp>
    </p:spTree>
    <p:extLst>
      <p:ext uri="{BB962C8B-B14F-4D97-AF65-F5344CB8AC3E}">
        <p14:creationId xmlns:p14="http://schemas.microsoft.com/office/powerpoint/2010/main" val="10711964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F87AA63-E667-4A6E-9483-52E9EF349B8D}"/>
              </a:ext>
            </a:extLst>
          </p:cNvPr>
          <p:cNvSpPr txBox="1"/>
          <p:nvPr/>
        </p:nvSpPr>
        <p:spPr>
          <a:xfrm>
            <a:off x="91998" y="6111750"/>
            <a:ext cx="7635797" cy="584775"/>
          </a:xfrm>
          <a:prstGeom prst="rect">
            <a:avLst/>
          </a:prstGeom>
          <a:noFill/>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b="0" i="0" u="none" strike="noStrike" cap="none" spc="0" normalizeH="0" baseline="0">
                <a:ln>
                  <a:noFill/>
                </a:ln>
                <a:solidFill>
                  <a:srgbClr val="000000"/>
                </a:solidFill>
                <a:effectLst/>
                <a:uLnTx/>
                <a:uFillTx/>
                <a:latin typeface="Gill Sans MT" panose="020B0502020104020203"/>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Gill Sans MT" panose="020B0502020104020203"/>
                <a:ea typeface="+mn-ea"/>
                <a:cs typeface="+mn-cs"/>
              </a:rPr>
              <a:t>Source: Gary Freed, et al. </a:t>
            </a:r>
            <a:r>
              <a:rPr kumimoji="0" lang="en-US" sz="1600" b="0" i="1" u="none" strike="noStrike" kern="1200" cap="none" spc="0" normalizeH="0" baseline="0" noProof="0">
                <a:ln>
                  <a:noFill/>
                </a:ln>
                <a:solidFill>
                  <a:srgbClr val="000000"/>
                </a:solidFill>
                <a:effectLst/>
                <a:uLnTx/>
                <a:uFillTx/>
                <a:latin typeface="Gill Sans MT" panose="020B0502020104020203"/>
                <a:ea typeface="+mn-ea"/>
                <a:cs typeface="+mn-cs"/>
              </a:rPr>
              <a:t>Pediatrics</a:t>
            </a:r>
            <a:r>
              <a:rPr kumimoji="0" lang="en-US" sz="1600" b="0" i="0" u="none" strike="noStrike" kern="1200" cap="none" spc="0" normalizeH="0" baseline="0" noProof="0">
                <a:ln>
                  <a:noFill/>
                </a:ln>
                <a:solidFill>
                  <a:srgbClr val="000000"/>
                </a:solidFill>
                <a:effectLst/>
                <a:uLnTx/>
                <a:uFillTx/>
                <a:latin typeface="Gill Sans MT" panose="020B0502020104020203"/>
                <a:ea typeface="+mn-ea"/>
                <a:cs typeface="+mn-cs"/>
              </a:rPr>
              <a:t>. 2011.  Nurse Practitioners and Physician Assistants Employed by General and Subspecialty Pediatricians</a:t>
            </a:r>
          </a:p>
        </p:txBody>
      </p:sp>
      <p:sp>
        <p:nvSpPr>
          <p:cNvPr id="8" name="Title 7">
            <a:extLst>
              <a:ext uri="{FF2B5EF4-FFF2-40B4-BE49-F238E27FC236}">
                <a16:creationId xmlns:a16="http://schemas.microsoft.com/office/drawing/2014/main" id="{EF05D1DF-C7AB-4194-A461-EAF322906D6C}"/>
              </a:ext>
            </a:extLst>
          </p:cNvPr>
          <p:cNvSpPr>
            <a:spLocks noGrp="1"/>
          </p:cNvSpPr>
          <p:nvPr>
            <p:ph type="title"/>
          </p:nvPr>
        </p:nvSpPr>
        <p:spPr>
          <a:xfrm>
            <a:off x="2231136" y="718960"/>
            <a:ext cx="7729728" cy="1188720"/>
          </a:xfrm>
        </p:spPr>
        <p:txBody>
          <a:bodyPr/>
          <a:lstStyle/>
          <a:p>
            <a:r>
              <a:rPr lang="en-US"/>
              <a:t>PREVIOUS RESEARCH IN 2011</a:t>
            </a:r>
          </a:p>
        </p:txBody>
      </p:sp>
      <p:sp>
        <p:nvSpPr>
          <p:cNvPr id="11" name="Content Placeholder 10">
            <a:extLst>
              <a:ext uri="{FF2B5EF4-FFF2-40B4-BE49-F238E27FC236}">
                <a16:creationId xmlns:a16="http://schemas.microsoft.com/office/drawing/2014/main" id="{B51DF2F2-5C95-49C2-8437-CBA3250E576E}"/>
              </a:ext>
            </a:extLst>
          </p:cNvPr>
          <p:cNvSpPr txBox="1">
            <a:spLocks noGrp="1"/>
          </p:cNvSpPr>
          <p:nvPr>
            <p:ph idx="1"/>
          </p:nvPr>
        </p:nvSpPr>
        <p:spPr>
          <a:xfrm>
            <a:off x="1539314" y="2257276"/>
            <a:ext cx="9113371" cy="3503523"/>
          </a:xfrm>
          <a:prstGeom prst="rect">
            <a:avLst/>
          </a:prstGeom>
          <a:noFill/>
        </p:spPr>
        <p:txBody>
          <a:bodyPr wrap="square">
            <a:spAutoFit/>
          </a:bodyPr>
          <a:lstStyle/>
          <a:p>
            <a:r>
              <a:rPr lang="en-US" sz="2000" b="0" i="0">
                <a:solidFill>
                  <a:srgbClr val="000000"/>
                </a:solidFill>
                <a:effectLst/>
                <a:latin typeface="Open Sans"/>
              </a:rPr>
              <a:t> For subspecialists overall, 69% had a PA or NP in </a:t>
            </a:r>
            <a:r>
              <a:rPr lang="en-US" sz="2000">
                <a:solidFill>
                  <a:srgbClr val="000000"/>
                </a:solidFill>
                <a:latin typeface="Open Sans"/>
              </a:rPr>
              <a:t>their practice.  Of those:</a:t>
            </a:r>
            <a:endParaRPr lang="en-US" sz="2000" b="0" i="0">
              <a:solidFill>
                <a:srgbClr val="000000"/>
              </a:solidFill>
              <a:effectLst/>
              <a:latin typeface="Open Sans"/>
            </a:endParaRPr>
          </a:p>
          <a:p>
            <a:pPr lvl="1"/>
            <a:r>
              <a:rPr lang="en-US" sz="2000" b="0" i="0">
                <a:solidFill>
                  <a:srgbClr val="000000"/>
                </a:solidFill>
                <a:effectLst/>
                <a:latin typeface="Open Sans"/>
              </a:rPr>
              <a:t>96% reported that there were NPs in their practices</a:t>
            </a:r>
          </a:p>
          <a:p>
            <a:pPr lvl="1"/>
            <a:r>
              <a:rPr lang="en-US" sz="2000" b="0" i="0">
                <a:solidFill>
                  <a:srgbClr val="000000"/>
                </a:solidFill>
                <a:effectLst/>
                <a:latin typeface="Open Sans"/>
              </a:rPr>
              <a:t>32% reported that their practices included PAs. There was very little variation among the subspecialties</a:t>
            </a:r>
          </a:p>
          <a:p>
            <a:r>
              <a:rPr lang="en-US" sz="2000">
                <a:solidFill>
                  <a:srgbClr val="000000"/>
                </a:solidFill>
                <a:latin typeface="Open Sans"/>
              </a:rPr>
              <a:t>43%</a:t>
            </a:r>
            <a:r>
              <a:rPr lang="en-US" sz="2000" b="0" i="0">
                <a:solidFill>
                  <a:srgbClr val="000000"/>
                </a:solidFill>
                <a:effectLst/>
                <a:latin typeface="Open Sans"/>
              </a:rPr>
              <a:t> subspecialists who worked with NPs or PAs reported their practices plan to increase the number of NPs in the next 5 years</a:t>
            </a:r>
            <a:endParaRPr lang="en-US" sz="2000">
              <a:solidFill>
                <a:srgbClr val="000000"/>
              </a:solidFill>
              <a:latin typeface="Open Sans"/>
            </a:endParaRPr>
          </a:p>
          <a:p>
            <a:pPr lvl="1"/>
            <a:r>
              <a:rPr lang="en-US" sz="2000">
                <a:solidFill>
                  <a:srgbClr val="000000"/>
                </a:solidFill>
                <a:latin typeface="Open Sans"/>
              </a:rPr>
              <a:t>25% indicated that their practices would  expand the scope of work</a:t>
            </a:r>
          </a:p>
          <a:p>
            <a:pPr lvl="1"/>
            <a:r>
              <a:rPr lang="en-US" sz="2000">
                <a:solidFill>
                  <a:srgbClr val="000000"/>
                </a:solidFill>
                <a:latin typeface="Open Sans"/>
              </a:rPr>
              <a:t>29% of respondents reported that the number of NPs in their practices likely would remain the same.</a:t>
            </a:r>
          </a:p>
        </p:txBody>
      </p:sp>
    </p:spTree>
    <p:extLst>
      <p:ext uri="{BB962C8B-B14F-4D97-AF65-F5344CB8AC3E}">
        <p14:creationId xmlns:p14="http://schemas.microsoft.com/office/powerpoint/2010/main" val="21070488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25E7CF-3A33-48E8-BEE2-8E010B1E1848}"/>
              </a:ext>
            </a:extLst>
          </p:cNvPr>
          <p:cNvPicPr>
            <a:picLocks noChangeAspect="1"/>
          </p:cNvPicPr>
          <p:nvPr/>
        </p:nvPicPr>
        <p:blipFill>
          <a:blip r:embed="rId3"/>
          <a:stretch>
            <a:fillRect/>
          </a:stretch>
        </p:blipFill>
        <p:spPr>
          <a:xfrm>
            <a:off x="251660" y="1058208"/>
            <a:ext cx="8582564" cy="4067422"/>
          </a:xfrm>
          <a:prstGeom prst="rect">
            <a:avLst/>
          </a:prstGeom>
        </p:spPr>
      </p:pic>
      <p:sp>
        <p:nvSpPr>
          <p:cNvPr id="6" name="TextBox 5">
            <a:extLst>
              <a:ext uri="{FF2B5EF4-FFF2-40B4-BE49-F238E27FC236}">
                <a16:creationId xmlns:a16="http://schemas.microsoft.com/office/drawing/2014/main" id="{142BFBB2-B0B8-4340-8A3C-0B530025516C}"/>
              </a:ext>
            </a:extLst>
          </p:cNvPr>
          <p:cNvSpPr txBox="1"/>
          <p:nvPr/>
        </p:nvSpPr>
        <p:spPr>
          <a:xfrm>
            <a:off x="1649065" y="6474211"/>
            <a:ext cx="6097772"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211E1E"/>
                </a:solidFill>
                <a:effectLst/>
                <a:uLnTx/>
                <a:uFillTx/>
                <a:latin typeface="Tahoma" panose="020B0604030504040204" pitchFamily="34" charset="0"/>
                <a:ea typeface="+mn-ea"/>
                <a:cs typeface="+mn-cs"/>
              </a:rPr>
              <a:t>Source: 2019 Statistical Profile of Certified Physician Assistants ©NCCPA 2020. All rights reserved. </a:t>
            </a:r>
            <a:endParaRPr kumimoji="0" lang="en-US" sz="1800" b="0" i="0" u="none" strike="noStrike" kern="1200" cap="none" spc="0" normalizeH="0" baseline="0" noProof="0">
              <a:ln>
                <a:noFill/>
              </a:ln>
              <a:solidFill>
                <a:srgbClr val="000000"/>
              </a:solidFill>
              <a:effectLst/>
              <a:uLnTx/>
              <a:uFillTx/>
              <a:latin typeface="Gill Sans MT" panose="020B0502020104020203"/>
              <a:ea typeface="+mn-ea"/>
              <a:cs typeface="+mn-cs"/>
            </a:endParaRPr>
          </a:p>
        </p:txBody>
      </p:sp>
      <p:pic>
        <p:nvPicPr>
          <p:cNvPr id="9" name="Picture 8" descr="A drawing of a cartoon character&#10;&#10;Description automatically generated">
            <a:extLst>
              <a:ext uri="{FF2B5EF4-FFF2-40B4-BE49-F238E27FC236}">
                <a16:creationId xmlns:a16="http://schemas.microsoft.com/office/drawing/2014/main" id="{91B2F725-B3A4-48E7-AE87-6299E5AFFB9A}"/>
              </a:ext>
            </a:extLst>
          </p:cNvPr>
          <p:cNvPicPr>
            <a:picLocks noChangeAspect="1"/>
          </p:cNvPicPr>
          <p:nvPr/>
        </p:nvPicPr>
        <p:blipFill>
          <a:blip r:embed="rId4"/>
          <a:stretch>
            <a:fillRect/>
          </a:stretch>
        </p:blipFill>
        <p:spPr>
          <a:xfrm>
            <a:off x="162058" y="6244863"/>
            <a:ext cx="1327519" cy="458696"/>
          </a:xfrm>
          <a:prstGeom prst="rect">
            <a:avLst/>
          </a:prstGeom>
        </p:spPr>
      </p:pic>
      <p:sp>
        <p:nvSpPr>
          <p:cNvPr id="11" name="TextBox 10">
            <a:extLst>
              <a:ext uri="{FF2B5EF4-FFF2-40B4-BE49-F238E27FC236}">
                <a16:creationId xmlns:a16="http://schemas.microsoft.com/office/drawing/2014/main" id="{D8C4B06E-9E9E-417E-AA3C-8C01613D66CC}"/>
              </a:ext>
            </a:extLst>
          </p:cNvPr>
          <p:cNvSpPr txBox="1"/>
          <p:nvPr/>
        </p:nvSpPr>
        <p:spPr>
          <a:xfrm>
            <a:off x="9121303" y="1568425"/>
            <a:ext cx="2899798" cy="3046988"/>
          </a:xfrm>
          <a:prstGeom prst="rect">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0000"/>
                </a:solidFill>
                <a:effectLst/>
                <a:uLnTx/>
                <a:uFillTx/>
                <a:latin typeface="Trebuchet MS" panose="020B0603020202020204" pitchFamily="34" charset="0"/>
                <a:ea typeface="+mn-ea"/>
                <a:cs typeface="+mn-cs"/>
              </a:rPr>
              <a:t>25.0%</a:t>
            </a:r>
            <a:r>
              <a:rPr kumimoji="0" lang="en-US" sz="1600" b="1" i="0" u="none" strike="noStrike" kern="1200" cap="none" spc="0" normalizeH="0" baseline="0" noProof="0">
                <a:ln>
                  <a:noFill/>
                </a:ln>
                <a:solidFill>
                  <a:srgbClr val="211E1E"/>
                </a:solidFill>
                <a:effectLst/>
                <a:uLnTx/>
                <a:uFillTx/>
                <a:latin typeface="Trebuchet MS" panose="020B0603020202020204" pitchFamily="34" charset="0"/>
                <a:ea typeface="+mn-ea"/>
                <a:cs typeface="+mn-cs"/>
              </a:rPr>
              <a:t> of certified PAs work in primary care: </a:t>
            </a:r>
            <a:r>
              <a:rPr kumimoji="0" lang="en-US" sz="1600" b="0" i="0" u="none" strike="noStrike" kern="1200" cap="none" spc="0" normalizeH="0" baseline="0" noProof="0">
                <a:ln>
                  <a:noFill/>
                </a:ln>
                <a:solidFill>
                  <a:srgbClr val="211E1E"/>
                </a:solidFill>
                <a:effectLst/>
                <a:uLnTx/>
                <a:uFillTx/>
                <a:latin typeface="Trebuchet MS" panose="020B0603020202020204" pitchFamily="34" charset="0"/>
                <a:ea typeface="+mn-ea"/>
                <a:cs typeface="+mn-cs"/>
              </a:rPr>
              <a:t>family medicine/general practice, general internal medicine, and </a:t>
            </a:r>
            <a:r>
              <a:rPr kumimoji="0" lang="en-US" sz="1600" b="0" i="0" u="sng" strike="noStrike" kern="1200" cap="none" spc="0" normalizeH="0" baseline="0" noProof="0">
                <a:ln>
                  <a:noFill/>
                </a:ln>
                <a:solidFill>
                  <a:srgbClr val="211E1E"/>
                </a:solidFill>
                <a:effectLst/>
                <a:uLnTx/>
                <a:uFillTx/>
                <a:latin typeface="Trebuchet MS" panose="020B0603020202020204" pitchFamily="34" charset="0"/>
                <a:ea typeface="+mn-ea"/>
                <a:cs typeface="+mn-cs"/>
              </a:rPr>
              <a:t>general pediatrics</a:t>
            </a:r>
            <a:r>
              <a:rPr kumimoji="0" lang="en-US" sz="1600" b="0" i="0" u="none" strike="noStrike" kern="1200" cap="none" spc="0" normalizeH="0" baseline="0" noProof="0">
                <a:ln>
                  <a:noFill/>
                </a:ln>
                <a:solidFill>
                  <a:srgbClr val="211E1E"/>
                </a:solidFill>
                <a:effectLst/>
                <a:uLnTx/>
                <a:uFillTx/>
                <a:latin typeface="Trebuchet MS" panose="020B0603020202020204" pitchFamily="34" charset="0"/>
                <a:ea typeface="+mn-ea"/>
                <a:cs typeface="+mn-cs"/>
              </a:rPr>
              <a:t>. The percentage of certified PAs practicing primary care has decreased in the past five years. In 2013, </a:t>
            </a:r>
            <a:r>
              <a:rPr kumimoji="0" lang="en-US" sz="1600" b="0" i="0" u="none" strike="noStrike" kern="1200" cap="none" spc="0" normalizeH="0" baseline="0" noProof="0">
                <a:ln>
                  <a:noFill/>
                </a:ln>
                <a:solidFill>
                  <a:srgbClr val="FF0000"/>
                </a:solidFill>
                <a:effectLst/>
                <a:uLnTx/>
                <a:uFillTx/>
                <a:latin typeface="Trebuchet MS" panose="020B0603020202020204" pitchFamily="34" charset="0"/>
                <a:ea typeface="+mn-ea"/>
                <a:cs typeface="+mn-cs"/>
              </a:rPr>
              <a:t>27.7% </a:t>
            </a:r>
            <a:r>
              <a:rPr kumimoji="0" lang="en-US" sz="1600" b="0" i="0" u="none" strike="noStrike" kern="1200" cap="none" spc="0" normalizeH="0" baseline="0" noProof="0">
                <a:ln>
                  <a:noFill/>
                </a:ln>
                <a:solidFill>
                  <a:srgbClr val="211E1E"/>
                </a:solidFill>
                <a:effectLst/>
                <a:uLnTx/>
                <a:uFillTx/>
                <a:latin typeface="Trebuchet MS" panose="020B0603020202020204" pitchFamily="34" charset="0"/>
                <a:ea typeface="+mn-ea"/>
                <a:cs typeface="+mn-cs"/>
              </a:rPr>
              <a:t>of Certified PAs reported they worked in a primary care specialty. </a:t>
            </a:r>
            <a:endParaRPr kumimoji="0" lang="en-US" sz="16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5" name="Oval 14">
            <a:extLst>
              <a:ext uri="{FF2B5EF4-FFF2-40B4-BE49-F238E27FC236}">
                <a16:creationId xmlns:a16="http://schemas.microsoft.com/office/drawing/2014/main" id="{AD9A59B4-3B63-4E3C-9634-3091F9B2189A}"/>
              </a:ext>
            </a:extLst>
          </p:cNvPr>
          <p:cNvSpPr/>
          <p:nvPr/>
        </p:nvSpPr>
        <p:spPr>
          <a:xfrm>
            <a:off x="1605519" y="4051005"/>
            <a:ext cx="2424222" cy="382772"/>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96731"/>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29631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EFF09A-C24F-4C01-A57B-0BB65083AFD7}"/>
              </a:ext>
            </a:extLst>
          </p:cNvPr>
          <p:cNvPicPr>
            <a:picLocks noChangeAspect="1"/>
          </p:cNvPicPr>
          <p:nvPr/>
        </p:nvPicPr>
        <p:blipFill>
          <a:blip r:embed="rId3">
            <a:extLst>
              <a:ext uri="{BEBA8EAE-BF5A-486C-A8C5-ECC9F3942E4B}">
                <a14:imgProps xmlns:a14="http://schemas.microsoft.com/office/drawing/2010/main">
                  <a14:imgLayer r:embed="rId4">
                    <a14:imgEffect>
                      <a14:artisticGlowDiffused/>
                    </a14:imgEffect>
                  </a14:imgLayer>
                </a14:imgProps>
              </a:ext>
            </a:extLst>
          </a:blip>
          <a:stretch>
            <a:fillRect/>
          </a:stretch>
        </p:blipFill>
        <p:spPr>
          <a:xfrm>
            <a:off x="591901" y="526581"/>
            <a:ext cx="8582564" cy="4067422"/>
          </a:xfrm>
          <a:prstGeom prst="rect">
            <a:avLst/>
          </a:prstGeom>
        </p:spPr>
      </p:pic>
      <p:sp>
        <p:nvSpPr>
          <p:cNvPr id="3" name="TextBox 2">
            <a:extLst>
              <a:ext uri="{FF2B5EF4-FFF2-40B4-BE49-F238E27FC236}">
                <a16:creationId xmlns:a16="http://schemas.microsoft.com/office/drawing/2014/main" id="{DF9602A0-EFE4-47F2-8BFA-75207323B85C}"/>
              </a:ext>
            </a:extLst>
          </p:cNvPr>
          <p:cNvSpPr txBox="1"/>
          <p:nvPr/>
        </p:nvSpPr>
        <p:spPr>
          <a:xfrm>
            <a:off x="1688804" y="2339164"/>
            <a:ext cx="8984512" cy="3200876"/>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defRPr sz="1600" b="1" i="0" u="none" strike="noStrike" baseline="0">
                <a:solidFill>
                  <a:srgbClr val="FF0000"/>
                </a:solidFill>
                <a:latin typeface="Trebuchet MS" panose="020B0603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Physician Assistants Numbers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sng" strike="noStrike" kern="1200" cap="none" spc="0" normalizeH="0" baseline="0" noProof="0">
              <a:ln>
                <a:noFill/>
              </a:ln>
              <a:solidFill>
                <a:srgbClr val="000000"/>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srgbClr val="000000"/>
                </a:solidFill>
                <a:effectLst/>
                <a:uLnTx/>
                <a:uFillTx/>
                <a:latin typeface="Trebuchet MS" panose="020B0603020202020204" pitchFamily="34" charset="0"/>
                <a:ea typeface="+mn-ea"/>
                <a:cs typeface="+mn-cs"/>
              </a:rPr>
              <a:t>Number Practicing (% - of PA population)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Pediatrics- General Practice 	            1,979 	   1.9%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Pediatrics– Subspecialties 	            1,322 	   1.3%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srgbClr val="000000"/>
                </a:solidFill>
                <a:effectLst/>
                <a:uLnTx/>
                <a:uFillTx/>
                <a:latin typeface="Trebuchet MS" panose="020B0603020202020204" pitchFamily="34" charset="0"/>
                <a:ea typeface="+mn-ea"/>
                <a:cs typeface="+mn-cs"/>
              </a:rPr>
              <a:t>Salary/Income (From Last Calendar Year)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				               # Included            Mean             Median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Pediatrics– General 			1,878 	      $94,526         $95,000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Pediatric- Subspecialties 		1,270 	      $107,110 	 $105,000 </a:t>
            </a:r>
            <a:r>
              <a:rPr kumimoji="0" lang="en-US" sz="2000" b="0"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Trebuchet MS" panose="020B0603020202020204" pitchFamily="34" charset="0"/>
                <a:ea typeface="+mn-ea"/>
                <a:cs typeface="+mn-cs"/>
              </a:rPr>
              <a:t>	</a:t>
            </a:r>
          </a:p>
        </p:txBody>
      </p:sp>
      <p:sp>
        <p:nvSpPr>
          <p:cNvPr id="9" name="TextBox 8">
            <a:extLst>
              <a:ext uri="{FF2B5EF4-FFF2-40B4-BE49-F238E27FC236}">
                <a16:creationId xmlns:a16="http://schemas.microsoft.com/office/drawing/2014/main" id="{51C88E65-1B78-4A54-BEE9-CE37C9091963}"/>
              </a:ext>
            </a:extLst>
          </p:cNvPr>
          <p:cNvSpPr txBox="1"/>
          <p:nvPr/>
        </p:nvSpPr>
        <p:spPr>
          <a:xfrm>
            <a:off x="1649065" y="6474211"/>
            <a:ext cx="6097772"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211E1E"/>
                </a:solidFill>
                <a:effectLst/>
                <a:uLnTx/>
                <a:uFillTx/>
                <a:latin typeface="Tahoma" panose="020B0604030504040204" pitchFamily="34" charset="0"/>
                <a:ea typeface="+mn-ea"/>
                <a:cs typeface="+mn-cs"/>
              </a:rPr>
              <a:t>Source: 2019 Statistical Profile of Certified Physician Assistants ©NCCPA 2020. All rights reserved. </a:t>
            </a:r>
            <a:endParaRPr kumimoji="0" lang="en-US" sz="1800" b="0" i="0" u="none" strike="noStrike" kern="1200" cap="none" spc="0" normalizeH="0" baseline="0" noProof="0">
              <a:ln>
                <a:noFill/>
              </a:ln>
              <a:solidFill>
                <a:srgbClr val="000000"/>
              </a:solidFill>
              <a:effectLst/>
              <a:uLnTx/>
              <a:uFillTx/>
              <a:latin typeface="Gill Sans MT" panose="020B0502020104020203"/>
              <a:ea typeface="+mn-ea"/>
              <a:cs typeface="+mn-cs"/>
            </a:endParaRPr>
          </a:p>
        </p:txBody>
      </p:sp>
      <p:pic>
        <p:nvPicPr>
          <p:cNvPr id="11" name="Picture 10" descr="A drawing of a cartoon character&#10;&#10;Description automatically generated">
            <a:extLst>
              <a:ext uri="{FF2B5EF4-FFF2-40B4-BE49-F238E27FC236}">
                <a16:creationId xmlns:a16="http://schemas.microsoft.com/office/drawing/2014/main" id="{5E02D8BA-0144-4481-977F-97F701C7C2A7}"/>
              </a:ext>
            </a:extLst>
          </p:cNvPr>
          <p:cNvPicPr>
            <a:picLocks noChangeAspect="1"/>
          </p:cNvPicPr>
          <p:nvPr/>
        </p:nvPicPr>
        <p:blipFill>
          <a:blip r:embed="rId5"/>
          <a:stretch>
            <a:fillRect/>
          </a:stretch>
        </p:blipFill>
        <p:spPr>
          <a:xfrm>
            <a:off x="162058" y="6244863"/>
            <a:ext cx="1327519" cy="458696"/>
          </a:xfrm>
          <a:prstGeom prst="rect">
            <a:avLst/>
          </a:prstGeom>
        </p:spPr>
      </p:pic>
    </p:spTree>
    <p:extLst>
      <p:ext uri="{BB962C8B-B14F-4D97-AF65-F5344CB8AC3E}">
        <p14:creationId xmlns:p14="http://schemas.microsoft.com/office/powerpoint/2010/main" val="11825607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2FCB06-B637-4E60-968E-ABEDAFC46C81}"/>
              </a:ext>
            </a:extLst>
          </p:cNvPr>
          <p:cNvPicPr>
            <a:picLocks noChangeAspect="1"/>
          </p:cNvPicPr>
          <p:nvPr/>
        </p:nvPicPr>
        <p:blipFill>
          <a:blip r:embed="rId2"/>
          <a:stretch>
            <a:fillRect/>
          </a:stretch>
        </p:blipFill>
        <p:spPr>
          <a:xfrm>
            <a:off x="664660" y="499731"/>
            <a:ext cx="10644838" cy="5237551"/>
          </a:xfrm>
          <a:prstGeom prst="rect">
            <a:avLst/>
          </a:prstGeom>
        </p:spPr>
      </p:pic>
      <p:sp>
        <p:nvSpPr>
          <p:cNvPr id="6" name="TextBox 5">
            <a:extLst>
              <a:ext uri="{FF2B5EF4-FFF2-40B4-BE49-F238E27FC236}">
                <a16:creationId xmlns:a16="http://schemas.microsoft.com/office/drawing/2014/main" id="{619204DF-16DE-41F9-8FAA-A2E8383C9200}"/>
              </a:ext>
            </a:extLst>
          </p:cNvPr>
          <p:cNvSpPr txBox="1"/>
          <p:nvPr/>
        </p:nvSpPr>
        <p:spPr>
          <a:xfrm>
            <a:off x="1581593" y="6531654"/>
            <a:ext cx="6097772" cy="215444"/>
          </a:xfrm>
          <a:prstGeom prst="rect">
            <a:avLst/>
          </a:prstGeom>
          <a:noFill/>
        </p:spPr>
        <p:txBody>
          <a:bodyPr wrap="square">
            <a:spAutoFit/>
          </a:bodyPr>
          <a:lstStyle>
            <a:defPPr>
              <a:defRPr lang="en-US"/>
            </a:defPPr>
            <a:lvl1pPr>
              <a:defRPr sz="800" b="0" i="0" u="none" strike="noStrike" baseline="0">
                <a:solidFill>
                  <a:srgbClr val="211E1E"/>
                </a:solidFill>
                <a:latin typeface="Tahoma" panose="020B060403050404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211E1E"/>
                </a:solidFill>
                <a:effectLst/>
                <a:uLnTx/>
                <a:uFillTx/>
                <a:latin typeface="Tahoma" panose="020B0604030504040204" pitchFamily="34" charset="0"/>
                <a:ea typeface="+mn-ea"/>
                <a:cs typeface="+mn-cs"/>
              </a:rPr>
              <a:t>2018 Specialty Report © NCCPA 2019. All rights reserved.</a:t>
            </a:r>
          </a:p>
        </p:txBody>
      </p:sp>
      <p:pic>
        <p:nvPicPr>
          <p:cNvPr id="8" name="Picture 7" descr="A drawing of a cartoon character&#10;&#10;Description automatically generated">
            <a:extLst>
              <a:ext uri="{FF2B5EF4-FFF2-40B4-BE49-F238E27FC236}">
                <a16:creationId xmlns:a16="http://schemas.microsoft.com/office/drawing/2014/main" id="{4FCCA86F-CD0F-4BF2-9E4D-8A3B8D2B67CC}"/>
              </a:ext>
            </a:extLst>
          </p:cNvPr>
          <p:cNvPicPr>
            <a:picLocks noChangeAspect="1"/>
          </p:cNvPicPr>
          <p:nvPr/>
        </p:nvPicPr>
        <p:blipFill>
          <a:blip r:embed="rId3"/>
          <a:stretch>
            <a:fillRect/>
          </a:stretch>
        </p:blipFill>
        <p:spPr>
          <a:xfrm>
            <a:off x="162058" y="6288402"/>
            <a:ext cx="1327519" cy="458696"/>
          </a:xfrm>
          <a:prstGeom prst="rect">
            <a:avLst/>
          </a:prstGeom>
        </p:spPr>
      </p:pic>
    </p:spTree>
    <p:extLst>
      <p:ext uri="{BB962C8B-B14F-4D97-AF65-F5344CB8AC3E}">
        <p14:creationId xmlns:p14="http://schemas.microsoft.com/office/powerpoint/2010/main" val="42328548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F96226-90BE-4F40-90F7-CBED989DE520}"/>
              </a:ext>
            </a:extLst>
          </p:cNvPr>
          <p:cNvSpPr>
            <a:spLocks noGrp="1"/>
          </p:cNvSpPr>
          <p:nvPr>
            <p:ph idx="1"/>
          </p:nvPr>
        </p:nvSpPr>
        <p:spPr>
          <a:xfrm>
            <a:off x="7373752" y="1448791"/>
            <a:ext cx="4347194" cy="4120738"/>
          </a:xfrm>
        </p:spPr>
        <p:txBody>
          <a:bodyPr>
            <a:normAutofit/>
          </a:bodyPr>
          <a:lstStyle/>
          <a:p>
            <a:r>
              <a:rPr lang="en-US" sz="2000"/>
              <a:t>There are more than 290,000 nurse practitioners (NPs) licensed in the U.S.</a:t>
            </a:r>
          </a:p>
          <a:p>
            <a:r>
              <a:rPr lang="en-US" sz="2000"/>
              <a:t>More than 28,700 new NPs completed their academic programs in 2017–2018.</a:t>
            </a:r>
          </a:p>
          <a:p>
            <a:r>
              <a:rPr lang="en-US" sz="2000"/>
              <a:t>89.7% of NPs are certified in an area of primary care, and 69.0% of all NPs deliver primary care.</a:t>
            </a:r>
          </a:p>
          <a:p>
            <a:r>
              <a:rPr lang="en-US" sz="2000"/>
              <a:t>In 2019, the median base salary for full-time NPs was $110,000.</a:t>
            </a:r>
          </a:p>
        </p:txBody>
      </p:sp>
      <p:pic>
        <p:nvPicPr>
          <p:cNvPr id="5" name="Picture 4">
            <a:extLst>
              <a:ext uri="{FF2B5EF4-FFF2-40B4-BE49-F238E27FC236}">
                <a16:creationId xmlns:a16="http://schemas.microsoft.com/office/drawing/2014/main" id="{3BD7E4AD-BA38-428F-894E-25A31F1DE560}"/>
              </a:ext>
            </a:extLst>
          </p:cNvPr>
          <p:cNvPicPr>
            <a:picLocks noChangeAspect="1"/>
          </p:cNvPicPr>
          <p:nvPr/>
        </p:nvPicPr>
        <p:blipFill>
          <a:blip r:embed="rId3"/>
          <a:stretch>
            <a:fillRect/>
          </a:stretch>
        </p:blipFill>
        <p:spPr>
          <a:xfrm>
            <a:off x="363211" y="491067"/>
            <a:ext cx="6761984" cy="5210847"/>
          </a:xfrm>
          <a:prstGeom prst="rect">
            <a:avLst/>
          </a:prstGeom>
        </p:spPr>
      </p:pic>
      <p:sp>
        <p:nvSpPr>
          <p:cNvPr id="15" name="TextBox 14">
            <a:extLst>
              <a:ext uri="{FF2B5EF4-FFF2-40B4-BE49-F238E27FC236}">
                <a16:creationId xmlns:a16="http://schemas.microsoft.com/office/drawing/2014/main" id="{9EE861E8-5FEE-4998-9C64-C51F2169BE6D}"/>
              </a:ext>
            </a:extLst>
          </p:cNvPr>
          <p:cNvSpPr txBox="1"/>
          <p:nvPr/>
        </p:nvSpPr>
        <p:spPr>
          <a:xfrm>
            <a:off x="1425971" y="6241854"/>
            <a:ext cx="10294975"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Gill Sans MT" panose="020B0502020104020203"/>
                <a:ea typeface="+mn-ea"/>
                <a:cs typeface="+mn-cs"/>
                <a:hlinkClick r:id="rId4"/>
              </a:rPr>
              <a:t>Source: https://www.aanp.org/about/all-about-nps/np-fact-sheet</a:t>
            </a:r>
            <a:r>
              <a:rPr kumimoji="0" lang="en-US" sz="1400" b="0" i="0" u="none" strike="noStrike" kern="1200" cap="none" spc="0" normalizeH="0" baseline="0" noProof="0">
                <a:ln>
                  <a:noFill/>
                </a:ln>
                <a:solidFill>
                  <a:srgbClr val="000000"/>
                </a:solidFill>
                <a:effectLst/>
                <a:uLnTx/>
                <a:uFillTx/>
                <a:latin typeface="Gill Sans MT" panose="020B0502020104020203"/>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Gill Sans MT" panose="020B0502020104020203"/>
                <a:ea typeface="+mn-ea"/>
                <a:cs typeface="+mn-cs"/>
              </a:rPr>
              <a:t>Updated February 2020</a:t>
            </a:r>
          </a:p>
        </p:txBody>
      </p:sp>
      <p:pic>
        <p:nvPicPr>
          <p:cNvPr id="17" name="Picture 2" descr="AANP | The American Association of Nurse Practitioners">
            <a:extLst>
              <a:ext uri="{FF2B5EF4-FFF2-40B4-BE49-F238E27FC236}">
                <a16:creationId xmlns:a16="http://schemas.microsoft.com/office/drawing/2014/main" id="{050058D7-BD2F-4EE5-ADC1-0FF2127F303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4602" b="21466"/>
          <a:stretch/>
        </p:blipFill>
        <p:spPr bwMode="auto">
          <a:xfrm>
            <a:off x="96735" y="6124147"/>
            <a:ext cx="1078923" cy="581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0820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014077D-2D1F-4369-ABBC-6AD3E6549CA5}"/>
              </a:ext>
            </a:extLst>
          </p:cNvPr>
          <p:cNvPicPr>
            <a:picLocks noGrp="1" noChangeAspect="1"/>
          </p:cNvPicPr>
          <p:nvPr>
            <p:ph idx="4294967295"/>
          </p:nvPr>
        </p:nvPicPr>
        <p:blipFill>
          <a:blip r:embed="rId3"/>
          <a:stretch>
            <a:fillRect/>
          </a:stretch>
        </p:blipFill>
        <p:spPr>
          <a:xfrm>
            <a:off x="0" y="1925638"/>
            <a:ext cx="8321675" cy="3228975"/>
          </a:xfrm>
          <a:prstGeom prst="rect">
            <a:avLst/>
          </a:prstGeom>
        </p:spPr>
      </p:pic>
      <p:sp>
        <p:nvSpPr>
          <p:cNvPr id="5" name="Content Placeholder 2">
            <a:extLst>
              <a:ext uri="{FF2B5EF4-FFF2-40B4-BE49-F238E27FC236}">
                <a16:creationId xmlns:a16="http://schemas.microsoft.com/office/drawing/2014/main" id="{73ED15A6-5222-4A27-AB15-3FFD696FC62A}"/>
              </a:ext>
            </a:extLst>
          </p:cNvPr>
          <p:cNvSpPr txBox="1">
            <a:spLocks/>
          </p:cNvSpPr>
          <p:nvPr/>
        </p:nvSpPr>
        <p:spPr>
          <a:xfrm>
            <a:off x="2721612" y="1149838"/>
            <a:ext cx="6982691" cy="4120738"/>
          </a:xfrm>
          <a:prstGeom prst="rect">
            <a:avLst/>
          </a:prstGeom>
        </p:spPr>
        <p:txBody>
          <a:bodyPr>
            <a:normAutofit/>
          </a:bodyPr>
          <a:lstStyle>
            <a:lvl1pPr marL="228594" indent="-228594" algn="l" defTabSz="914377"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189"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783"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377"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2971"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30"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276"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09"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28"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marR="0" lvl="0" indent="0" algn="l" defTabSz="914377"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kumimoji="0" lang="en-US" sz="32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NP Clinical Focus Areas – Top 10</a:t>
            </a:r>
          </a:p>
        </p:txBody>
      </p:sp>
      <p:sp>
        <p:nvSpPr>
          <p:cNvPr id="7" name="TextBox 6">
            <a:extLst>
              <a:ext uri="{FF2B5EF4-FFF2-40B4-BE49-F238E27FC236}">
                <a16:creationId xmlns:a16="http://schemas.microsoft.com/office/drawing/2014/main" id="{A18619C3-13FD-41BB-8518-FF2D31CE6E12}"/>
              </a:ext>
            </a:extLst>
          </p:cNvPr>
          <p:cNvSpPr txBox="1"/>
          <p:nvPr/>
        </p:nvSpPr>
        <p:spPr>
          <a:xfrm>
            <a:off x="1294411" y="6230426"/>
            <a:ext cx="6540589"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Gill Sans MT" panose="020B0502020104020203"/>
                <a:ea typeface="+mn-ea"/>
                <a:cs typeface="+mn-cs"/>
              </a:rPr>
              <a:t>Source: 2018 AANP National NP Sample Survey: Practice</a:t>
            </a:r>
          </a:p>
        </p:txBody>
      </p:sp>
      <p:pic>
        <p:nvPicPr>
          <p:cNvPr id="2050" name="Picture 2" descr="AANP | The American Association of Nurse Practitioners">
            <a:extLst>
              <a:ext uri="{FF2B5EF4-FFF2-40B4-BE49-F238E27FC236}">
                <a16:creationId xmlns:a16="http://schemas.microsoft.com/office/drawing/2014/main" id="{1A4BC44E-E9D6-45B5-BF06-78CFE6AF79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602" b="21466"/>
          <a:stretch/>
        </p:blipFill>
        <p:spPr bwMode="auto">
          <a:xfrm>
            <a:off x="96735" y="6124147"/>
            <a:ext cx="1078923" cy="581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9148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00456" y="944548"/>
            <a:ext cx="10991087" cy="6272783"/>
          </a:xfrm>
        </p:spPr>
        <p:txBody>
          <a:bodyPr>
            <a:normAutofit fontScale="90000"/>
          </a:bodyPr>
          <a:lstStyle/>
          <a:p>
            <a:pPr algn="ctr"/>
            <a:r>
              <a:rPr lang="en-US" sz="5400" dirty="0">
                <a:latin typeface="+mn-lt"/>
                <a:ea typeface="Arial" charset="0"/>
                <a:cs typeface="Arial" charset="0"/>
              </a:rPr>
              <a:t>Pediatrics 2025:</a:t>
            </a:r>
            <a:br>
              <a:rPr lang="en-US" sz="5400" dirty="0">
                <a:latin typeface="+mn-lt"/>
                <a:ea typeface="Arial" charset="0"/>
                <a:cs typeface="Arial" charset="0"/>
              </a:rPr>
            </a:br>
            <a:r>
              <a:rPr lang="en-US" sz="5400" dirty="0">
                <a:latin typeface="+mn-lt"/>
                <a:ea typeface="Arial" charset="0"/>
                <a:cs typeface="Arial" charset="0"/>
              </a:rPr>
              <a:t>The AMSPDC Workforce Initiative</a:t>
            </a:r>
            <a:br>
              <a:rPr lang="en-US" sz="5400" dirty="0">
                <a:latin typeface="+mn-lt"/>
                <a:ea typeface="Arial" charset="0"/>
                <a:cs typeface="Arial" charset="0"/>
              </a:rPr>
            </a:br>
            <a:br>
              <a:rPr lang="en-US" sz="5400" dirty="0">
                <a:latin typeface="+mn-lt"/>
                <a:ea typeface="Arial" charset="0"/>
                <a:cs typeface="Arial" charset="0"/>
              </a:rPr>
            </a:br>
            <a:r>
              <a:rPr lang="en-US" sz="5400" dirty="0">
                <a:latin typeface="+mn-lt"/>
                <a:ea typeface="Arial" charset="0"/>
                <a:cs typeface="Arial" charset="0"/>
              </a:rPr>
              <a:t>October 23, 2020</a:t>
            </a:r>
            <a:br>
              <a:rPr lang="en-US" sz="5400" dirty="0">
                <a:latin typeface="+mn-lt"/>
                <a:ea typeface="Arial" charset="0"/>
                <a:cs typeface="Arial" charset="0"/>
              </a:rPr>
            </a:br>
            <a:r>
              <a:rPr lang="en-US" sz="5400" dirty="0">
                <a:latin typeface="+mn-lt"/>
                <a:ea typeface="Arial" charset="0"/>
                <a:cs typeface="Arial" charset="0"/>
              </a:rPr>
              <a:t>Break</a:t>
            </a:r>
            <a:br>
              <a:rPr lang="en-US" sz="5400" dirty="0">
                <a:latin typeface="+mn-lt"/>
                <a:ea typeface="Arial" charset="0"/>
                <a:cs typeface="Arial" charset="0"/>
              </a:rPr>
            </a:br>
            <a:br>
              <a:rPr lang="en-US" sz="5400" dirty="0">
                <a:latin typeface="+mn-lt"/>
                <a:ea typeface="Arial" charset="0"/>
                <a:cs typeface="Arial" charset="0"/>
              </a:rPr>
            </a:br>
            <a:r>
              <a:rPr lang="en-US" sz="5400" dirty="0">
                <a:latin typeface="+mn-lt"/>
                <a:ea typeface="Arial" charset="0"/>
                <a:cs typeface="Arial" charset="0"/>
              </a:rPr>
              <a:t>We will begin again at 3:35pm</a:t>
            </a:r>
            <a:br>
              <a:rPr lang="en-US" sz="5400" dirty="0">
                <a:latin typeface="+mn-lt"/>
                <a:ea typeface="Arial" charset="0"/>
                <a:cs typeface="Arial" charset="0"/>
              </a:rPr>
            </a:br>
            <a:br>
              <a:rPr lang="en-US" sz="5400" dirty="0">
                <a:latin typeface="+mn-lt"/>
                <a:ea typeface="Arial" charset="0"/>
                <a:cs typeface="Arial" charset="0"/>
              </a:rPr>
            </a:br>
            <a:endParaRPr lang="en-US" sz="5400" dirty="0">
              <a:latin typeface="+mn-lt"/>
              <a:ea typeface="Arial" charset="0"/>
              <a:cs typeface="Arial" charset="0"/>
            </a:endParaRPr>
          </a:p>
        </p:txBody>
      </p:sp>
      <p:pic>
        <p:nvPicPr>
          <p:cNvPr id="7" name="Picture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892" y="174268"/>
            <a:ext cx="1447800" cy="1540561"/>
          </a:xfrm>
          <a:prstGeom prst="rect">
            <a:avLst/>
          </a:prstGeom>
          <a:noFill/>
          <a:ln>
            <a:noFill/>
          </a:ln>
        </p:spPr>
      </p:pic>
      <p:pic>
        <p:nvPicPr>
          <p:cNvPr id="1028" name="Picture 4" descr="Twitter Logo transparent PNG - StickPNG">
            <a:extLst>
              <a:ext uri="{FF2B5EF4-FFF2-40B4-BE49-F238E27FC236}">
                <a16:creationId xmlns:a16="http://schemas.microsoft.com/office/drawing/2014/main" id="{38654B66-DDB2-4595-AE11-5DCA47AC07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39821" y="5094417"/>
            <a:ext cx="1178476" cy="9931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E9E6C18-978D-444B-8DD5-C793AD03C5A5}"/>
              </a:ext>
            </a:extLst>
          </p:cNvPr>
          <p:cNvSpPr txBox="1"/>
          <p:nvPr/>
        </p:nvSpPr>
        <p:spPr>
          <a:xfrm>
            <a:off x="9570876" y="5913452"/>
            <a:ext cx="269385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95959"/>
                </a:solidFill>
                <a:effectLst/>
                <a:uLnTx/>
                <a:uFillTx/>
                <a:latin typeface="Franklin Gothic Book"/>
                <a:ea typeface="+mn-ea"/>
                <a:cs typeface="+mn-cs"/>
              </a:rPr>
              <a:t>@AMSPDC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595959"/>
                </a:solidFill>
                <a:effectLst/>
                <a:uLnTx/>
                <a:uFillTx/>
                <a:latin typeface="Franklin Gothic Book"/>
                <a:ea typeface="+mn-ea"/>
                <a:cs typeface="+mn-cs"/>
              </a:rPr>
              <a:t>#Peds2025Workforce</a:t>
            </a:r>
          </a:p>
        </p:txBody>
      </p:sp>
      <p:pic>
        <p:nvPicPr>
          <p:cNvPr id="3" name="audio_db55c33547">
            <a:hlinkClick r:id="" action="ppaction://media"/>
            <a:extLst>
              <a:ext uri="{FF2B5EF4-FFF2-40B4-BE49-F238E27FC236}">
                <a16:creationId xmlns:a16="http://schemas.microsoft.com/office/drawing/2014/main" id="{688A242C-71BA-4629-8DD3-A1C864AF42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92010" y="3978716"/>
            <a:ext cx="487363" cy="487363"/>
          </a:xfrm>
          <a:prstGeom prst="rect">
            <a:avLst/>
          </a:prstGeom>
        </p:spPr>
      </p:pic>
    </p:spTree>
    <p:extLst>
      <p:ext uri="{BB962C8B-B14F-4D97-AF65-F5344CB8AC3E}">
        <p14:creationId xmlns:p14="http://schemas.microsoft.com/office/powerpoint/2010/main" val="4251764572"/>
      </p:ext>
    </p:extLst>
  </p:cSld>
  <p:clrMapOvr>
    <a:masterClrMapping/>
  </p:clrMapOvr>
  <mc:AlternateContent xmlns:mc="http://schemas.openxmlformats.org/markup-compatibility/2006" xmlns:p14="http://schemas.microsoft.com/office/powerpoint/2010/main">
    <mc:Choice Requires="p14">
      <p:transition spd="slow" p14:dur="300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2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4242" y="331050"/>
            <a:ext cx="2229939" cy="252726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92392-81E1-47A5-A402-F49A7F365CFB}"/>
              </a:ext>
            </a:extLst>
          </p:cNvPr>
          <p:cNvSpPr/>
          <p:nvPr/>
        </p:nvSpPr>
        <p:spPr>
          <a:xfrm>
            <a:off x="2677886" y="2858314"/>
            <a:ext cx="7062652" cy="289310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A7E"/>
                </a:solidFill>
                <a:effectLst/>
                <a:uLnTx/>
                <a:uFillTx/>
                <a:latin typeface="Calibri" panose="020F0502020204030204" pitchFamily="34" charset="0"/>
                <a:ea typeface="Calibri" panose="020F0502020204030204" pitchFamily="34" charset="0"/>
                <a:cs typeface="+mn-cs"/>
              </a:rPr>
              <a:t>Pediatrics Workforce 2025 Initiative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2A7E"/>
                </a:solidFill>
                <a:effectLst/>
                <a:uLnTx/>
                <a:uFillTx/>
                <a:latin typeface="Calibri" panose="020F0502020204030204" pitchFamily="34" charset="0"/>
                <a:ea typeface="Calibri" panose="020F0502020204030204" pitchFamily="34" charset="0"/>
                <a:cs typeface="+mn-cs"/>
              </a:rPr>
              <a:t>Domain #3: Economic Strategy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472C4">
                  <a:lumMod val="75000"/>
                </a:srgbClr>
              </a:solidFill>
              <a:effectLst/>
              <a:uLnTx/>
              <a:uFillTx/>
              <a:latin typeface="Calibri" panose="020F0502020204030204" pitchFamily="34" charset="0"/>
              <a:ea typeface="Calibri" panose="020F050202020403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t>Mary B. Leonard, MD, MSCE</a:t>
            </a:r>
            <a:b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br>
            <a: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t>Arline and Pete Harman Professor and Chair, Department of Pediatrics </a:t>
            </a:r>
            <a:b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br>
            <a: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t>Stanford School of Medicine</a:t>
            </a:r>
            <a:b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br>
            <a: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t>Adalyn Jay Physician-n-Chief, Lucile Packard Children's Hospital</a:t>
            </a:r>
            <a:b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br>
            <a: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t>Director, Stanford Maternal and Child Health Research Institute</a:t>
            </a:r>
            <a:br>
              <a:rPr kumimoji="0" lang="en-US" sz="1800" b="0" i="0" u="none" strike="noStrike" kern="1200" cap="none" spc="0" normalizeH="0" baseline="0" noProof="0">
                <a:ln>
                  <a:noFill/>
                </a:ln>
                <a:solidFill>
                  <a:srgbClr val="3864B2"/>
                </a:solidFill>
                <a:effectLst/>
                <a:uLnTx/>
                <a:uFillTx/>
                <a:latin typeface="Calibri" panose="020F0502020204030204" pitchFamily="34" charset="0"/>
                <a:ea typeface="Calibri" panose="020F0502020204030204" pitchFamily="34" charset="0"/>
                <a:cs typeface="+mn-cs"/>
              </a:rPr>
            </a:br>
            <a:endParaRPr kumimoji="0" lang="en-US" sz="1800" b="0" i="0" u="none" strike="noStrike" kern="1200" cap="none" spc="0" normalizeH="0" baseline="0" noProof="0">
              <a:ln>
                <a:noFill/>
              </a:ln>
              <a:solidFill>
                <a:srgbClr val="3864B2"/>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1662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Journal of Pediatrics">
            <a:extLst>
              <a:ext uri="{FF2B5EF4-FFF2-40B4-BE49-F238E27FC236}">
                <a16:creationId xmlns:a16="http://schemas.microsoft.com/office/drawing/2014/main" id="{FD32479F-A405-43BC-87CE-6507A6E9B7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92392-81E1-47A5-A402-F49A7F365CFB}"/>
              </a:ext>
            </a:extLst>
          </p:cNvPr>
          <p:cNvSpPr/>
          <p:nvPr/>
        </p:nvSpPr>
        <p:spPr>
          <a:xfrm>
            <a:off x="151204" y="1519671"/>
            <a:ext cx="11539130" cy="6798784"/>
          </a:xfrm>
          <a:prstGeom prst="rect">
            <a:avLst/>
          </a:prstGeom>
        </p:spPr>
        <p:txBody>
          <a:bodyPr wrap="square">
            <a:spAutoFit/>
          </a:bodyPr>
          <a:lstStyle/>
          <a:p>
            <a:pPr marL="457200" marR="0" lvl="0" indent="-457200" algn="l" defTabSz="9144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AAP Leadership</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3864B2"/>
                </a:solidFill>
                <a:effectLst/>
                <a:uLnTx/>
                <a:uFillTx/>
                <a:latin typeface="Calibri" panose="020F0502020204030204"/>
                <a:ea typeface="+mn-ea"/>
                <a:cs typeface="+mn-cs"/>
              </a:rPr>
              <a:t>Mark Del Monte, CEO/Executive Vice-President</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3864B2"/>
                </a:solidFill>
                <a:effectLst/>
                <a:uLnTx/>
                <a:uFillTx/>
                <a:latin typeface="Calibri" panose="020F0502020204030204"/>
                <a:ea typeface="+mn-ea"/>
                <a:cs typeface="+mn-cs"/>
              </a:rPr>
              <a:t>Ann Edwards, AAP Chief Population Officer</a:t>
            </a:r>
          </a:p>
          <a:p>
            <a:pPr marL="457200" marR="0" lvl="0" indent="-457200" algn="l" defTabSz="914400" rtl="0" eaLnBrk="1" fontAlgn="auto" latinLnBrk="0" hangingPunct="1">
              <a:lnSpc>
                <a:spcPct val="110000"/>
              </a:lnSpc>
              <a:spcBef>
                <a:spcPts val="600"/>
              </a:spcBef>
              <a:spcAft>
                <a:spcPts val="0"/>
              </a:spcAft>
              <a:buClrTx/>
              <a:buSzTx/>
              <a:buFont typeface="Wingdings" panose="05000000000000000000" pitchFamily="2" charset="2"/>
              <a:buChar char="§"/>
              <a:tabLst/>
              <a:defRPr/>
            </a:pPr>
            <a:r>
              <a:rPr kumimoji="0" lang="en-US" sz="22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AAP Committee on Pediatric Workforce</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Lauren </a:t>
            </a:r>
            <a:r>
              <a:rPr kumimoji="0" lang="en-US" sz="2000" b="0" i="0" u="none" strike="noStrike" kern="1200" cap="none" spc="0" normalizeH="0" baseline="0" noProof="0" err="1">
                <a:ln>
                  <a:noFill/>
                </a:ln>
                <a:solidFill>
                  <a:srgbClr val="3864B2"/>
                </a:solidFill>
                <a:effectLst/>
                <a:uLnTx/>
                <a:uFillTx/>
                <a:latin typeface="Calibri" panose="020F0502020204030204"/>
                <a:ea typeface="Calibri" panose="020F0502020204030204" pitchFamily="34" charset="0"/>
                <a:cs typeface="+mn-cs"/>
              </a:rPr>
              <a:t>Barrone</a:t>
            </a: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 AAP Senior Manager, Pediatric Practice and Workforce</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Harold K. Simon, Chair, Committee on Pediatric Workforce</a:t>
            </a:r>
          </a:p>
          <a:p>
            <a:pPr marL="457200" marR="0" lvl="0" indent="-457200" algn="l" defTabSz="914400" rtl="0" eaLnBrk="1" fontAlgn="auto" latinLnBrk="0" hangingPunct="1">
              <a:lnSpc>
                <a:spcPct val="110000"/>
              </a:lnSpc>
              <a:spcBef>
                <a:spcPts val="600"/>
              </a:spcBef>
              <a:spcAft>
                <a:spcPts val="0"/>
              </a:spcAft>
              <a:buClrTx/>
              <a:buSzTx/>
              <a:buFont typeface="Wingdings" panose="05000000000000000000" pitchFamily="2" charset="2"/>
              <a:buChar char="§"/>
              <a:tabLst/>
              <a:defRPr/>
            </a:pPr>
            <a:r>
              <a:rPr kumimoji="0" lang="en-US" sz="22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Pediatric Policy Council</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James </a:t>
            </a:r>
            <a:r>
              <a:rPr kumimoji="0" lang="en-US" sz="2000" b="0" i="0" u="none" strike="noStrike" kern="1200" cap="none" spc="0" normalizeH="0" baseline="0" noProof="0" err="1">
                <a:ln>
                  <a:noFill/>
                </a:ln>
                <a:solidFill>
                  <a:srgbClr val="3864B2"/>
                </a:solidFill>
                <a:effectLst/>
                <a:uLnTx/>
                <a:uFillTx/>
                <a:latin typeface="Calibri" panose="020F0502020204030204"/>
                <a:ea typeface="Calibri" panose="020F0502020204030204" pitchFamily="34" charset="0"/>
                <a:cs typeface="+mn-cs"/>
              </a:rPr>
              <a:t>Baumberger</a:t>
            </a: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 AAP Senior Director, Federal Advocacy</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Matthew Mariani, AAP Policy Associate</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err="1">
                <a:ln>
                  <a:noFill/>
                </a:ln>
                <a:solidFill>
                  <a:srgbClr val="3864B2"/>
                </a:solidFill>
                <a:effectLst/>
                <a:uLnTx/>
                <a:uFillTx/>
                <a:latin typeface="Calibri" panose="020F0502020204030204"/>
                <a:ea typeface="Calibri" panose="020F0502020204030204" pitchFamily="34" charset="0"/>
                <a:cs typeface="+mn-cs"/>
              </a:rPr>
              <a:t>Shetal</a:t>
            </a: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 Shah, SPR Representative</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Michael </a:t>
            </a:r>
            <a:r>
              <a:rPr kumimoji="0" lang="en-US" sz="2000" b="0" i="0" u="none" strike="noStrike" kern="1200" cap="none" spc="0" normalizeH="0" baseline="0" noProof="0" err="1">
                <a:ln>
                  <a:noFill/>
                </a:ln>
                <a:solidFill>
                  <a:srgbClr val="3864B2"/>
                </a:solidFill>
                <a:effectLst/>
                <a:uLnTx/>
                <a:uFillTx/>
                <a:latin typeface="Calibri" panose="020F0502020204030204"/>
                <a:ea typeface="Calibri" panose="020F0502020204030204" pitchFamily="34" charset="0"/>
                <a:cs typeface="+mn-cs"/>
              </a:rPr>
              <a:t>Artman</a:t>
            </a:r>
            <a:r>
              <a:rPr kumimoji="0" lang="en-US" sz="20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 AMSPDC Representative</a:t>
            </a:r>
          </a:p>
          <a:p>
            <a:pPr marL="457200" marR="0" lvl="0" indent="-457200" algn="l" defTabSz="914400" rtl="0" eaLnBrk="1" fontAlgn="auto" latinLnBrk="0" hangingPunct="1">
              <a:lnSpc>
                <a:spcPct val="110000"/>
              </a:lnSpc>
              <a:spcBef>
                <a:spcPts val="600"/>
              </a:spcBef>
              <a:spcAft>
                <a:spcPts val="0"/>
              </a:spcAft>
              <a:buClrTx/>
              <a:buSzTx/>
              <a:buFont typeface="Wingdings" panose="05000000000000000000" pitchFamily="2" charset="2"/>
              <a:buChar char="§"/>
              <a:tabLst/>
              <a:defRPr/>
            </a:pPr>
            <a:r>
              <a:rPr kumimoji="0" lang="en-US" sz="22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Children’s Hospital Association</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rPr>
              <a:t>Amy Knight, COO</a:t>
            </a:r>
          </a:p>
          <a:p>
            <a:pPr marL="914400" marR="0" lvl="1" indent="-457200" algn="l" defTabSz="914400" rtl="0" eaLnBrk="1" fontAlgn="auto" latinLnBrk="0" hangingPunct="1">
              <a:lnSpc>
                <a:spcPct val="110000"/>
              </a:lnSpc>
              <a:spcBef>
                <a:spcPts val="0"/>
              </a:spcBef>
              <a:spcAft>
                <a:spcPts val="0"/>
              </a:spcAft>
              <a:buClrTx/>
              <a:buSzTx/>
              <a:buFont typeface="Calibri" panose="020F0502020204030204" pitchFamily="34" charset="0"/>
              <a:buChar char="–"/>
              <a:tabLst/>
              <a:defRPr/>
            </a:pPr>
            <a:r>
              <a:rPr kumimoji="0" lang="en-US" sz="20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rPr>
              <a:t>Amanda Major, Manager, Federal Affairs</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4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4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p:txBody>
      </p:sp>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1882A3-20FA-44C7-A6FC-34063D75B1D9}"/>
              </a:ext>
            </a:extLst>
          </p:cNvPr>
          <p:cNvSpPr txBox="1"/>
          <p:nvPr/>
        </p:nvSpPr>
        <p:spPr>
          <a:xfrm>
            <a:off x="226123" y="658055"/>
            <a:ext cx="386323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Acknowledgements</a:t>
            </a:r>
          </a:p>
        </p:txBody>
      </p:sp>
      <p:pic>
        <p:nvPicPr>
          <p:cNvPr id="7" name="Picture 8" descr="2016 Presidential Candidates' Positions on Child Health Issues – Marion R.  Sills, MD, MPH">
            <a:extLst>
              <a:ext uri="{FF2B5EF4-FFF2-40B4-BE49-F238E27FC236}">
                <a16:creationId xmlns:a16="http://schemas.microsoft.com/office/drawing/2014/main" id="{BF61F35A-6544-4A06-9CBC-85247B2418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6267" y="3590197"/>
            <a:ext cx="2876509" cy="13447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arrington &amp; Carrington Seeks Three Key Executives for American Academy of  Pediatrics | Hunt Scanlon Media">
            <a:extLst>
              <a:ext uri="{FF2B5EF4-FFF2-40B4-BE49-F238E27FC236}">
                <a16:creationId xmlns:a16="http://schemas.microsoft.com/office/drawing/2014/main" id="{74B0DD0A-030A-482A-A7A7-5FF049C6F2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828" t="13585" r="13475" b="9253"/>
          <a:stretch/>
        </p:blipFill>
        <p:spPr bwMode="auto">
          <a:xfrm>
            <a:off x="10211996" y="1739588"/>
            <a:ext cx="1616364" cy="13257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ildren's Hospital Association - Healthcare Group Purchasing Industry  Initiative">
            <a:extLst>
              <a:ext uri="{FF2B5EF4-FFF2-40B4-BE49-F238E27FC236}">
                <a16:creationId xmlns:a16="http://schemas.microsoft.com/office/drawing/2014/main" id="{F3899CE2-06BA-4953-9FA4-B233246134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97596" y="5604520"/>
            <a:ext cx="2743200" cy="694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287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831273" y="1087198"/>
            <a:ext cx="10745031" cy="4401205"/>
          </a:xfrm>
          <a:prstGeom prst="rect">
            <a:avLst/>
          </a:prstGeom>
          <a:noFill/>
        </p:spPr>
        <p:txBody>
          <a:bodyPr wrap="square">
            <a:spAutoFit/>
          </a:bodyPr>
          <a:lstStyle/>
          <a:p>
            <a:pPr algn="l"/>
            <a:r>
              <a:rPr lang="en-US" sz="2800" b="0" i="0" u="none" strike="noStrike" baseline="0">
                <a:solidFill>
                  <a:srgbClr val="000000"/>
                </a:solidFill>
                <a:latin typeface="Calibri" panose="020F0502020204030204" pitchFamily="34" charset="0"/>
              </a:rPr>
              <a:t>Share </a:t>
            </a:r>
            <a:r>
              <a:rPr lang="en-US" sz="2800">
                <a:solidFill>
                  <a:srgbClr val="000000"/>
                </a:solidFill>
                <a:latin typeface="Calibri" panose="020F0502020204030204" pitchFamily="34" charset="0"/>
              </a:rPr>
              <a:t>ideas, offer advice, ask questions, share contacts/connections</a:t>
            </a:r>
            <a:endParaRPr lang="en-US" sz="1800" b="0" i="0" u="none" strike="noStrike" baseline="0">
              <a:solidFill>
                <a:srgbClr val="000000"/>
              </a:solidFill>
              <a:latin typeface="Calibri" panose="020F0502020204030204" pitchFamily="34" charset="0"/>
            </a:endParaRPr>
          </a:p>
          <a:p>
            <a:endParaRPr lang="en-US" sz="1800" b="0" i="0" u="none" strike="noStrike" baseline="0">
              <a:solidFill>
                <a:srgbClr val="000000"/>
              </a:solidFill>
              <a:latin typeface="Calibri" panose="020F0502020204030204" pitchFamily="34" charset="0"/>
            </a:endParaRPr>
          </a:p>
          <a:p>
            <a:r>
              <a:rPr lang="en-US" sz="1800" b="0" i="0" u="none" strike="noStrike" baseline="0">
                <a:solidFill>
                  <a:srgbClr val="000000"/>
                </a:solidFill>
                <a:latin typeface="Calibri" panose="020F0502020204030204" pitchFamily="34" charset="0"/>
              </a:rPr>
              <a:t>1:30-1:35pm 	Welcome, Introductions (S Devaskar, AMSPDC) </a:t>
            </a:r>
          </a:p>
          <a:p>
            <a:r>
              <a:rPr lang="it-IT" sz="1800" b="0" i="0" u="none" strike="noStrike" baseline="0">
                <a:solidFill>
                  <a:srgbClr val="000000"/>
                </a:solidFill>
                <a:latin typeface="Calibri" panose="020F0502020204030204" pitchFamily="34" charset="0"/>
              </a:rPr>
              <a:t>1:35-1:50pm 	Initiative Update: (B Vinci; L Degnon, AMSPDC) </a:t>
            </a:r>
          </a:p>
          <a:p>
            <a:r>
              <a:rPr lang="en-US" sz="1800" b="0" i="0" u="none" strike="noStrike" baseline="0">
                <a:solidFill>
                  <a:srgbClr val="000000"/>
                </a:solidFill>
                <a:latin typeface="Calibri" panose="020F0502020204030204" pitchFamily="34" charset="0"/>
              </a:rPr>
              <a:t>1:50-2:10pm 	Domain 1 Update of Work Accomplished, Key Areas of Focus, Collaborations, Short/Long Term 				Goals, Overall Domain Workplan (B Blankenburg, APPD) </a:t>
            </a:r>
          </a:p>
          <a:p>
            <a:r>
              <a:rPr lang="en-US" sz="1800" b="0" i="0" u="none" strike="noStrike" baseline="0">
                <a:solidFill>
                  <a:srgbClr val="000000"/>
                </a:solidFill>
                <a:latin typeface="Calibri" panose="020F0502020204030204" pitchFamily="34" charset="0"/>
              </a:rPr>
              <a:t>2:10-2:15pm 	Clarifying Questions </a:t>
            </a:r>
          </a:p>
          <a:p>
            <a:r>
              <a:rPr lang="en-US" sz="1800" b="0" i="0" u="none" strike="noStrike" baseline="0">
                <a:solidFill>
                  <a:srgbClr val="000000"/>
                </a:solidFill>
                <a:latin typeface="Calibri" panose="020F0502020204030204" pitchFamily="34" charset="0"/>
              </a:rPr>
              <a:t>2:15-2:30pm 	Small Breakouts: Advice you have; ideas </a:t>
            </a:r>
          </a:p>
          <a:p>
            <a:r>
              <a:rPr lang="en-US" sz="1800" b="0" i="0" u="none" strike="noStrike" baseline="0">
                <a:solidFill>
                  <a:srgbClr val="000000"/>
                </a:solidFill>
                <a:latin typeface="Calibri" panose="020F0502020204030204" pitchFamily="34" charset="0"/>
              </a:rPr>
              <a:t>2:30-2:35pm 	Report out, key points </a:t>
            </a:r>
          </a:p>
          <a:p>
            <a:r>
              <a:rPr lang="en-US" sz="1800" b="0" i="0" u="none" strike="noStrike" baseline="0">
                <a:solidFill>
                  <a:srgbClr val="000000"/>
                </a:solidFill>
                <a:latin typeface="Calibri" panose="020F0502020204030204" pitchFamily="34" charset="0"/>
              </a:rPr>
              <a:t>2:35-2:55pm 	Domain 2 Update of Work Accomplished, Key Areas of Focus, Collaborations, Short/Long Term 				Goals, Overall Domain Workplan (L Leslie; J Fussell, ABP/</a:t>
            </a:r>
            <a:r>
              <a:rPr lang="en-US" sz="1800" b="0" i="0" u="none" strike="noStrike" baseline="0" err="1">
                <a:solidFill>
                  <a:srgbClr val="000000"/>
                </a:solidFill>
                <a:latin typeface="Calibri" panose="020F0502020204030204" pitchFamily="34" charset="0"/>
              </a:rPr>
              <a:t>CoPS</a:t>
            </a:r>
            <a:r>
              <a:rPr lang="en-US" sz="1800" b="0" i="0" u="none" strike="noStrike" baseline="0">
                <a:solidFill>
                  <a:srgbClr val="000000"/>
                </a:solidFill>
                <a:latin typeface="Calibri" panose="020F0502020204030204" pitchFamily="34" charset="0"/>
              </a:rPr>
              <a:t> Workforce Virtual Network) </a:t>
            </a:r>
          </a:p>
          <a:p>
            <a:r>
              <a:rPr lang="en-US" sz="1800" b="0" i="0" u="none" strike="noStrike" baseline="0">
                <a:solidFill>
                  <a:srgbClr val="000000"/>
                </a:solidFill>
                <a:latin typeface="Calibri" panose="020F0502020204030204" pitchFamily="34" charset="0"/>
              </a:rPr>
              <a:t>2:55-3:00pm 	Clarifying Questions </a:t>
            </a:r>
          </a:p>
          <a:p>
            <a:r>
              <a:rPr lang="en-US" sz="1800" b="0" i="0" u="none" strike="noStrike" baseline="0">
                <a:solidFill>
                  <a:srgbClr val="000000"/>
                </a:solidFill>
                <a:latin typeface="Calibri" panose="020F0502020204030204" pitchFamily="34" charset="0"/>
              </a:rPr>
              <a:t>3:00-3:15pm 	Small Breakouts: Advice you have; ideas </a:t>
            </a:r>
          </a:p>
          <a:p>
            <a:r>
              <a:rPr lang="en-US" sz="1800" b="0" i="0" u="none" strike="noStrike" baseline="0">
                <a:solidFill>
                  <a:srgbClr val="000000"/>
                </a:solidFill>
                <a:latin typeface="Calibri" panose="020F0502020204030204" pitchFamily="34" charset="0"/>
              </a:rPr>
              <a:t>3:15-3:20pm 	Report out, key points </a:t>
            </a:r>
          </a:p>
          <a:p>
            <a:r>
              <a:rPr lang="en-US" sz="1800" b="0" i="0" u="none" strike="noStrike" baseline="0">
                <a:solidFill>
                  <a:srgbClr val="000000"/>
                </a:solidFill>
                <a:latin typeface="Calibri" panose="020F0502020204030204" pitchFamily="34" charset="0"/>
              </a:rPr>
              <a:t>3:20-3:35pm 	Break </a:t>
            </a:r>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286604"/>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t>Agenda</a:t>
            </a:r>
          </a:p>
        </p:txBody>
      </p:sp>
    </p:spTree>
    <p:extLst>
      <p:ext uri="{BB962C8B-B14F-4D97-AF65-F5344CB8AC3E}">
        <p14:creationId xmlns:p14="http://schemas.microsoft.com/office/powerpoint/2010/main" val="18367739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92392-81E1-47A5-A402-F49A7F365CFB}"/>
              </a:ext>
            </a:extLst>
          </p:cNvPr>
          <p:cNvSpPr/>
          <p:nvPr/>
        </p:nvSpPr>
        <p:spPr>
          <a:xfrm>
            <a:off x="409303" y="1578154"/>
            <a:ext cx="11539130" cy="541686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Financial Burden</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Target new strategies to minimize debt burden</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Compensation and Revenue Stream</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Develop strategies to achieve greater parity with adult providers and greater parity among procedural and non-procedural pediatric subspecialists</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Children’s Hospital GME</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Develop strategies to achieve parity with Medicare GME</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p:txBody>
      </p:sp>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1882A3-20FA-44C7-A6FC-34063D75B1D9}"/>
              </a:ext>
            </a:extLst>
          </p:cNvPr>
          <p:cNvSpPr txBox="1"/>
          <p:nvPr/>
        </p:nvSpPr>
        <p:spPr>
          <a:xfrm>
            <a:off x="226123" y="658055"/>
            <a:ext cx="586987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Economic Strategy Topic Areas</a:t>
            </a:r>
          </a:p>
        </p:txBody>
      </p:sp>
    </p:spTree>
    <p:extLst>
      <p:ext uri="{BB962C8B-B14F-4D97-AF65-F5344CB8AC3E}">
        <p14:creationId xmlns:p14="http://schemas.microsoft.com/office/powerpoint/2010/main" val="37090504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92392-81E1-47A5-A402-F49A7F365CFB}"/>
              </a:ext>
            </a:extLst>
          </p:cNvPr>
          <p:cNvSpPr/>
          <p:nvPr/>
        </p:nvSpPr>
        <p:spPr>
          <a:xfrm>
            <a:off x="409303" y="1578154"/>
            <a:ext cx="11539130" cy="541686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Financial Burden</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Target new strategies to minimize debt burden</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Compensation and Revenue Stream</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Develop strategies to achieve greater parity with adult providers and greater parity among procedural and non-procedural pediatric subspecialists</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Children’s Hospital GME</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Develop strategies to achieve parity with Medicare GME</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p:txBody>
      </p:sp>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1882A3-20FA-44C7-A6FC-34063D75B1D9}"/>
              </a:ext>
            </a:extLst>
          </p:cNvPr>
          <p:cNvSpPr txBox="1"/>
          <p:nvPr/>
        </p:nvSpPr>
        <p:spPr>
          <a:xfrm>
            <a:off x="226123" y="658055"/>
            <a:ext cx="586987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Economic Strategy Topic Areas</a:t>
            </a:r>
          </a:p>
        </p:txBody>
      </p:sp>
    </p:spTree>
    <p:extLst>
      <p:ext uri="{BB962C8B-B14F-4D97-AF65-F5344CB8AC3E}">
        <p14:creationId xmlns:p14="http://schemas.microsoft.com/office/powerpoint/2010/main" val="86339454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92392-81E1-47A5-A402-F49A7F365CFB}"/>
              </a:ext>
            </a:extLst>
          </p:cNvPr>
          <p:cNvSpPr/>
          <p:nvPr/>
        </p:nvSpPr>
        <p:spPr>
          <a:xfrm>
            <a:off x="409303" y="1578154"/>
            <a:ext cx="11350897" cy="4939814"/>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Pediatric Subspecialty Loan Repayment Program</a:t>
            </a:r>
          </a:p>
          <a:p>
            <a:pPr marL="914400" marR="0" lvl="1" indent="-457200" algn="l" defTabSz="914400" rtl="0" eaLnBrk="1" fontAlgn="base" latinLnBrk="0" hangingPunct="1">
              <a:lnSpc>
                <a:spcPct val="100000"/>
              </a:lnSpc>
              <a:spcBef>
                <a:spcPts val="0"/>
              </a:spcBef>
              <a:spcAft>
                <a:spcPts val="0"/>
              </a:spcAft>
              <a:buClrTx/>
              <a:buSzTx/>
              <a:buFont typeface="Calibri" panose="020F0502020204030204" pitchFamily="34" charset="0"/>
              <a:buChar char="–"/>
              <a:tabLst/>
              <a:defRPr/>
            </a:pPr>
            <a:r>
              <a:rPr kumimoji="0" lang="en-US" sz="2200" b="0" i="0" u="none" strike="noStrike" kern="1200" cap="none" spc="0" normalizeH="0" baseline="0" noProof="0">
                <a:ln>
                  <a:noFill/>
                </a:ln>
                <a:solidFill>
                  <a:srgbClr val="3864B2"/>
                </a:solidFill>
                <a:effectLst/>
                <a:uLnTx/>
                <a:uFillTx/>
                <a:latin typeface="Calibri" panose="020F0502020204030204"/>
                <a:ea typeface="+mn-ea"/>
                <a:cs typeface="+mn-cs"/>
              </a:rPr>
              <a:t>Congress reauthorized the PSLRP for five years. The Academy is urging Congress to provide $50 million in funding for the program for fiscal year 2021.</a:t>
            </a:r>
          </a:p>
          <a:p>
            <a:pPr marL="914400" marR="0" lvl="1" indent="-457200" algn="l" defTabSz="914400" rtl="0" eaLnBrk="1" fontAlgn="base" latinLnBrk="0" hangingPunct="1">
              <a:lnSpc>
                <a:spcPct val="100000"/>
              </a:lnSpc>
              <a:spcBef>
                <a:spcPts val="0"/>
              </a:spcBef>
              <a:spcAft>
                <a:spcPts val="0"/>
              </a:spcAft>
              <a:buClrTx/>
              <a:buSzTx/>
              <a:buFont typeface="Calibri" panose="020F0502020204030204" pitchFamily="34" charset="0"/>
              <a:buChar char="–"/>
              <a:tabLst/>
              <a:defRPr/>
            </a:pPr>
            <a:r>
              <a:rPr kumimoji="0" lang="en-US" sz="2200" b="0" i="0" u="none" strike="noStrike" kern="1200" cap="none" spc="0" normalizeH="0" baseline="0" noProof="0">
                <a:ln>
                  <a:noFill/>
                </a:ln>
                <a:solidFill>
                  <a:srgbClr val="3864B2"/>
                </a:solidFill>
                <a:effectLst/>
                <a:uLnTx/>
                <a:uFillTx/>
                <a:latin typeface="Calibri" panose="020F0502020204030204"/>
                <a:ea typeface="+mn-ea"/>
                <a:cs typeface="+mn-cs"/>
              </a:rPr>
              <a:t>The program would provide up to $35,000 annually for a maximum of three years to pediatric subspecialists who agree to practice in an underserved area.</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Title VII Health Professions Workforce Development Programs</a:t>
            </a:r>
          </a:p>
          <a:p>
            <a:pPr marL="914400" marR="0" lvl="1" indent="-457200" algn="l" defTabSz="914400" rtl="0" eaLnBrk="1" fontAlgn="base" latinLnBrk="0" hangingPunct="1">
              <a:lnSpc>
                <a:spcPct val="100000"/>
              </a:lnSpc>
              <a:spcBef>
                <a:spcPts val="0"/>
              </a:spcBef>
              <a:spcAft>
                <a:spcPts val="0"/>
              </a:spcAft>
              <a:buClrTx/>
              <a:buSzTx/>
              <a:buFont typeface="Calibri" panose="020F0502020204030204" pitchFamily="34" charset="0"/>
              <a:buChar char="–"/>
              <a:tabLst/>
              <a:defRPr/>
            </a:pPr>
            <a:r>
              <a:rPr kumimoji="0" lang="en-US" sz="2200" b="0" i="0" u="none" strike="noStrike" kern="1200" cap="none" spc="0" normalizeH="0" baseline="0" noProof="0">
                <a:ln>
                  <a:noFill/>
                </a:ln>
                <a:solidFill>
                  <a:srgbClr val="3864B2"/>
                </a:solidFill>
                <a:effectLst/>
                <a:uLnTx/>
                <a:uFillTx/>
                <a:latin typeface="Calibri" panose="020F0502020204030204"/>
                <a:ea typeface="+mn-ea"/>
                <a:cs typeface="+mn-cs"/>
              </a:rPr>
              <a:t>Faculty Loan Repayment for racial and ethnic minority medical school faculty</a:t>
            </a:r>
          </a:p>
          <a:p>
            <a:pPr marL="914400" marR="0" lvl="1" indent="-457200" algn="l" defTabSz="914400" rtl="0" eaLnBrk="1" fontAlgn="base" latinLnBrk="0" hangingPunct="1">
              <a:lnSpc>
                <a:spcPct val="100000"/>
              </a:lnSpc>
              <a:spcBef>
                <a:spcPts val="0"/>
              </a:spcBef>
              <a:spcAft>
                <a:spcPts val="0"/>
              </a:spcAft>
              <a:buClrTx/>
              <a:buSzTx/>
              <a:buFont typeface="Calibri" panose="020F0502020204030204" pitchFamily="34" charset="0"/>
              <a:buChar char="–"/>
              <a:tabLst/>
              <a:defRPr/>
            </a:pPr>
            <a:r>
              <a:rPr kumimoji="0" lang="en-US" sz="2200" b="0" i="0" u="none" strike="noStrike" kern="1200" cap="none" spc="0" normalizeH="0" baseline="0" noProof="0">
                <a:ln>
                  <a:noFill/>
                </a:ln>
                <a:solidFill>
                  <a:srgbClr val="3864B2"/>
                </a:solidFill>
                <a:effectLst/>
                <a:uLnTx/>
                <a:uFillTx/>
                <a:latin typeface="Calibri" panose="020F0502020204030204"/>
                <a:ea typeface="+mn-ea"/>
                <a:cs typeface="+mn-cs"/>
              </a:rPr>
              <a:t>Scholarships for Disadvantaged Students </a:t>
            </a:r>
          </a:p>
          <a:p>
            <a:pPr marL="914400" marR="0" lvl="1" indent="-457200" algn="l" defTabSz="914400" rtl="0" eaLnBrk="1" fontAlgn="base" latinLnBrk="0" hangingPunct="1">
              <a:lnSpc>
                <a:spcPct val="100000"/>
              </a:lnSpc>
              <a:spcBef>
                <a:spcPts val="0"/>
              </a:spcBef>
              <a:spcAft>
                <a:spcPts val="0"/>
              </a:spcAft>
              <a:buClrTx/>
              <a:buSzTx/>
              <a:buFont typeface="Calibri" panose="020F0502020204030204" pitchFamily="34" charset="0"/>
              <a:buChar char="–"/>
              <a:tabLst/>
              <a:defRPr/>
            </a:pPr>
            <a:endParaRPr kumimoji="0" lang="en-US" sz="2200" b="0" i="0" u="none" strike="noStrike" kern="1200" cap="none" spc="0" normalizeH="0" baseline="0" noProof="0">
              <a:ln>
                <a:noFill/>
              </a:ln>
              <a:solidFill>
                <a:srgbClr val="3864B2"/>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4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p:txBody>
      </p:sp>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1882A3-20FA-44C7-A6FC-34063D75B1D9}"/>
              </a:ext>
            </a:extLst>
          </p:cNvPr>
          <p:cNvSpPr txBox="1"/>
          <p:nvPr/>
        </p:nvSpPr>
        <p:spPr>
          <a:xfrm>
            <a:off x="226123" y="658055"/>
            <a:ext cx="683206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Strategies to Minimize Debt Burden</a:t>
            </a:r>
          </a:p>
        </p:txBody>
      </p:sp>
    </p:spTree>
    <p:extLst>
      <p:ext uri="{BB962C8B-B14F-4D97-AF65-F5344CB8AC3E}">
        <p14:creationId xmlns:p14="http://schemas.microsoft.com/office/powerpoint/2010/main" val="55318933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2DB349A-D03C-416D-8B2A-607792A10911}"/>
              </a:ext>
            </a:extLst>
          </p:cNvPr>
          <p:cNvSpPr txBox="1"/>
          <p:nvPr/>
        </p:nvSpPr>
        <p:spPr>
          <a:xfrm>
            <a:off x="207901" y="6416933"/>
            <a:ext cx="113943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err="1">
                <a:ln>
                  <a:noFill/>
                </a:ln>
                <a:solidFill>
                  <a:prstClr val="black"/>
                </a:solidFill>
                <a:effectLst/>
                <a:uLnTx/>
                <a:uFillTx/>
                <a:latin typeface="Calibri" panose="020F0502020204030204"/>
                <a:ea typeface="+mn-ea"/>
                <a:cs typeface="+mn-cs"/>
              </a:rPr>
              <a:t>Rochlin</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&amp; Simon. Does Fellowship Pay: What is the Long-term Financial Impact of Subspecialty Training in Pediatrics? Pediatrics 2011.</a:t>
            </a:r>
          </a:p>
        </p:txBody>
      </p:sp>
      <p:sp>
        <p:nvSpPr>
          <p:cNvPr id="8" name="TextBox 7">
            <a:extLst>
              <a:ext uri="{FF2B5EF4-FFF2-40B4-BE49-F238E27FC236}">
                <a16:creationId xmlns:a16="http://schemas.microsoft.com/office/drawing/2014/main" id="{2B85E248-D987-427B-AFE5-B13540746D1E}"/>
              </a:ext>
            </a:extLst>
          </p:cNvPr>
          <p:cNvSpPr txBox="1"/>
          <p:nvPr/>
        </p:nvSpPr>
        <p:spPr>
          <a:xfrm>
            <a:off x="226123" y="658055"/>
            <a:ext cx="683206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Strategies to Minimize Debt Burden</a:t>
            </a:r>
          </a:p>
        </p:txBody>
      </p:sp>
      <p:pic>
        <p:nvPicPr>
          <p:cNvPr id="7" name="Picture 6">
            <a:extLst>
              <a:ext uri="{FF2B5EF4-FFF2-40B4-BE49-F238E27FC236}">
                <a16:creationId xmlns:a16="http://schemas.microsoft.com/office/drawing/2014/main" id="{CBD7E08D-EB5B-4673-8F82-6B69FA1427F8}"/>
              </a:ext>
            </a:extLst>
          </p:cNvPr>
          <p:cNvPicPr>
            <a:picLocks noChangeAspect="1"/>
          </p:cNvPicPr>
          <p:nvPr/>
        </p:nvPicPr>
        <p:blipFill>
          <a:blip r:embed="rId4"/>
          <a:stretch>
            <a:fillRect/>
          </a:stretch>
        </p:blipFill>
        <p:spPr>
          <a:xfrm>
            <a:off x="1270000" y="1534177"/>
            <a:ext cx="8321040" cy="4641410"/>
          </a:xfrm>
          <a:prstGeom prst="rect">
            <a:avLst/>
          </a:prstGeom>
        </p:spPr>
      </p:pic>
    </p:spTree>
    <p:extLst>
      <p:ext uri="{BB962C8B-B14F-4D97-AF65-F5344CB8AC3E}">
        <p14:creationId xmlns:p14="http://schemas.microsoft.com/office/powerpoint/2010/main" val="401712454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92392-81E1-47A5-A402-F49A7F365CFB}"/>
              </a:ext>
            </a:extLst>
          </p:cNvPr>
          <p:cNvSpPr/>
          <p:nvPr/>
        </p:nvSpPr>
        <p:spPr>
          <a:xfrm>
            <a:off x="409303" y="1578154"/>
            <a:ext cx="11539130" cy="541686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Financial Burden</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Target new strategies to minimize debt burden</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Compensation and Revenue Stream</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Develop strategies to achieve greater parity with adult providers and greater parity among procedural and non-procedural pediatric subspecialists</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Children’s Hospital GME</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Develop strategies to achieve parity with Medicare GME</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p:txBody>
      </p:sp>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1882A3-20FA-44C7-A6FC-34063D75B1D9}"/>
              </a:ext>
            </a:extLst>
          </p:cNvPr>
          <p:cNvSpPr txBox="1"/>
          <p:nvPr/>
        </p:nvSpPr>
        <p:spPr>
          <a:xfrm>
            <a:off x="226123" y="658055"/>
            <a:ext cx="586987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Economic Strategy Topic Areas</a:t>
            </a:r>
          </a:p>
        </p:txBody>
      </p:sp>
    </p:spTree>
    <p:extLst>
      <p:ext uri="{BB962C8B-B14F-4D97-AF65-F5344CB8AC3E}">
        <p14:creationId xmlns:p14="http://schemas.microsoft.com/office/powerpoint/2010/main" val="34401754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F2943CF-C957-45F1-A10B-A335800EDFB1}"/>
              </a:ext>
            </a:extLst>
          </p:cNvPr>
          <p:cNvSpPr txBox="1"/>
          <p:nvPr/>
        </p:nvSpPr>
        <p:spPr>
          <a:xfrm rot="16200000">
            <a:off x="-955677" y="2767825"/>
            <a:ext cx="31612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Median Total Compensation ($,000)</a:t>
            </a:r>
          </a:p>
        </p:txBody>
      </p:sp>
      <p:sp>
        <p:nvSpPr>
          <p:cNvPr id="8" name="TextBox 7">
            <a:extLst>
              <a:ext uri="{FF2B5EF4-FFF2-40B4-BE49-F238E27FC236}">
                <a16:creationId xmlns:a16="http://schemas.microsoft.com/office/drawing/2014/main" id="{CEF2F46F-9778-4BB7-9F54-5B6E3FA3505B}"/>
              </a:ext>
            </a:extLst>
          </p:cNvPr>
          <p:cNvSpPr txBox="1"/>
          <p:nvPr/>
        </p:nvSpPr>
        <p:spPr>
          <a:xfrm rot="16200000">
            <a:off x="10072992" y="2619291"/>
            <a:ext cx="28641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t>% Difference: Adult vs Pediatrics</a:t>
            </a:r>
          </a:p>
        </p:txBody>
      </p:sp>
      <p:grpSp>
        <p:nvGrpSpPr>
          <p:cNvPr id="3" name="Group 2">
            <a:extLst>
              <a:ext uri="{FF2B5EF4-FFF2-40B4-BE49-F238E27FC236}">
                <a16:creationId xmlns:a16="http://schemas.microsoft.com/office/drawing/2014/main" id="{76E3DDA0-975D-4555-99C7-9823B1B2205C}"/>
              </a:ext>
            </a:extLst>
          </p:cNvPr>
          <p:cNvGrpSpPr/>
          <p:nvPr/>
        </p:nvGrpSpPr>
        <p:grpSpPr>
          <a:xfrm>
            <a:off x="455670" y="454505"/>
            <a:ext cx="10889673" cy="5948989"/>
            <a:chOff x="455670" y="454505"/>
            <a:chExt cx="10889673" cy="5948989"/>
          </a:xfrm>
        </p:grpSpPr>
        <p:graphicFrame>
          <p:nvGraphicFramePr>
            <p:cNvPr id="6" name="Chart 5">
              <a:extLst>
                <a:ext uri="{FF2B5EF4-FFF2-40B4-BE49-F238E27FC236}">
                  <a16:creationId xmlns:a16="http://schemas.microsoft.com/office/drawing/2014/main" id="{64BEFDF9-9311-4065-B22E-4362D186582F}"/>
                </a:ext>
              </a:extLst>
            </p:cNvPr>
            <p:cNvGraphicFramePr/>
            <p:nvPr/>
          </p:nvGraphicFramePr>
          <p:xfrm>
            <a:off x="455670" y="454505"/>
            <a:ext cx="10889673" cy="5948989"/>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7297DD15-FF1E-431E-9C31-0CE01410539B}"/>
                </a:ext>
              </a:extLst>
            </p:cNvPr>
            <p:cNvSpPr/>
            <p:nvPr/>
          </p:nvSpPr>
          <p:spPr>
            <a:xfrm>
              <a:off x="6604000" y="5981700"/>
              <a:ext cx="622300" cy="292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BCFD6202-5DB7-42AB-BAF2-0C04A5C3C339}"/>
                </a:ext>
              </a:extLst>
            </p:cNvPr>
            <p:cNvSpPr/>
            <p:nvPr/>
          </p:nvSpPr>
          <p:spPr>
            <a:xfrm>
              <a:off x="10200107" y="4347624"/>
              <a:ext cx="1098550" cy="3950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66402787-80A6-410B-A3E5-91724F3599DB}"/>
                </a:ext>
              </a:extLst>
            </p:cNvPr>
            <p:cNvSpPr/>
            <p:nvPr/>
          </p:nvSpPr>
          <p:spPr>
            <a:xfrm>
              <a:off x="9935643" y="4738158"/>
              <a:ext cx="622300" cy="368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419069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64BEFDF9-9311-4065-B22E-4362D186582F}"/>
              </a:ext>
            </a:extLst>
          </p:cNvPr>
          <p:cNvGraphicFramePr/>
          <p:nvPr/>
        </p:nvGraphicFramePr>
        <p:xfrm>
          <a:off x="455670" y="454505"/>
          <a:ext cx="10889673" cy="594898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F2943CF-C957-45F1-A10B-A335800EDFB1}"/>
              </a:ext>
            </a:extLst>
          </p:cNvPr>
          <p:cNvSpPr txBox="1"/>
          <p:nvPr/>
        </p:nvSpPr>
        <p:spPr>
          <a:xfrm rot="16200000">
            <a:off x="-955677" y="2767825"/>
            <a:ext cx="31612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Median Total Compensation ($,000)</a:t>
            </a:r>
          </a:p>
        </p:txBody>
      </p:sp>
      <p:sp>
        <p:nvSpPr>
          <p:cNvPr id="8" name="TextBox 7">
            <a:extLst>
              <a:ext uri="{FF2B5EF4-FFF2-40B4-BE49-F238E27FC236}">
                <a16:creationId xmlns:a16="http://schemas.microsoft.com/office/drawing/2014/main" id="{CEF2F46F-9778-4BB7-9F54-5B6E3FA3505B}"/>
              </a:ext>
            </a:extLst>
          </p:cNvPr>
          <p:cNvSpPr txBox="1"/>
          <p:nvPr/>
        </p:nvSpPr>
        <p:spPr>
          <a:xfrm rot="16200000">
            <a:off x="10072992" y="2619291"/>
            <a:ext cx="28641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t>% Difference: Adult vs Pediatrics</a:t>
            </a:r>
          </a:p>
        </p:txBody>
      </p:sp>
    </p:spTree>
    <p:extLst>
      <p:ext uri="{BB962C8B-B14F-4D97-AF65-F5344CB8AC3E}">
        <p14:creationId xmlns:p14="http://schemas.microsoft.com/office/powerpoint/2010/main" val="57424990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64BEFDF9-9311-4065-B22E-4362D186582F}"/>
              </a:ext>
            </a:extLst>
          </p:cNvPr>
          <p:cNvGraphicFramePr/>
          <p:nvPr/>
        </p:nvGraphicFramePr>
        <p:xfrm>
          <a:off x="455670" y="454505"/>
          <a:ext cx="10889673" cy="594898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F2943CF-C957-45F1-A10B-A335800EDFB1}"/>
              </a:ext>
            </a:extLst>
          </p:cNvPr>
          <p:cNvSpPr txBox="1"/>
          <p:nvPr/>
        </p:nvSpPr>
        <p:spPr>
          <a:xfrm rot="16200000">
            <a:off x="-955677" y="2767825"/>
            <a:ext cx="31612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Median Total Compensation ($,000)</a:t>
            </a:r>
          </a:p>
        </p:txBody>
      </p:sp>
      <p:sp>
        <p:nvSpPr>
          <p:cNvPr id="8" name="TextBox 7">
            <a:extLst>
              <a:ext uri="{FF2B5EF4-FFF2-40B4-BE49-F238E27FC236}">
                <a16:creationId xmlns:a16="http://schemas.microsoft.com/office/drawing/2014/main" id="{CEF2F46F-9778-4BB7-9F54-5B6E3FA3505B}"/>
              </a:ext>
            </a:extLst>
          </p:cNvPr>
          <p:cNvSpPr txBox="1"/>
          <p:nvPr/>
        </p:nvSpPr>
        <p:spPr>
          <a:xfrm rot="16200000">
            <a:off x="10072992" y="2619291"/>
            <a:ext cx="286418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0000"/>
                </a:solidFill>
                <a:effectLst/>
                <a:uLnTx/>
                <a:uFillTx/>
                <a:latin typeface="Calibri" panose="020F0502020204030204"/>
                <a:ea typeface="+mn-ea"/>
                <a:cs typeface="+mn-cs"/>
              </a:rPr>
              <a:t>% Difference: Adult vs Pediatrics</a:t>
            </a:r>
          </a:p>
        </p:txBody>
      </p:sp>
    </p:spTree>
    <p:extLst>
      <p:ext uri="{BB962C8B-B14F-4D97-AF65-F5344CB8AC3E}">
        <p14:creationId xmlns:p14="http://schemas.microsoft.com/office/powerpoint/2010/main" val="248728181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92392-81E1-47A5-A402-F49A7F365CFB}"/>
              </a:ext>
            </a:extLst>
          </p:cNvPr>
          <p:cNvSpPr/>
          <p:nvPr/>
        </p:nvSpPr>
        <p:spPr>
          <a:xfrm>
            <a:off x="226123" y="1489254"/>
            <a:ext cx="11782697" cy="6878806"/>
          </a:xfrm>
          <a:prstGeom prst="rect">
            <a:avLst/>
          </a:prstGeom>
        </p:spPr>
        <p:txBody>
          <a:bodyPr wrap="square">
            <a:spAutoFit/>
          </a:bodyPr>
          <a:lstStyle/>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Medicaid is the single largest insurer of children.</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Medicaid, with CHIP, covers 48% of all US children.</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Of all Medicaid enrollees, nearly half are children.</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Medicaid has historically paid physicians lower fees than Medicare for the same services.</a:t>
            </a:r>
          </a:p>
          <a:p>
            <a:pPr marL="914400" marR="0" lvl="1" indent="-457200" algn="l" defTabSz="914400" rtl="0" eaLnBrk="1" fontAlgn="auto" latinLnBrk="0" hangingPunct="1">
              <a:lnSpc>
                <a:spcPct val="100000"/>
              </a:lnSpc>
              <a:spcBef>
                <a:spcPts val="600"/>
              </a:spcBef>
              <a:spcAft>
                <a:spcPts val="0"/>
              </a:spcAft>
              <a:buClrTx/>
              <a:buSzTx/>
              <a:buFont typeface="Calibri" panose="020F0502020204030204" pitchFamily="34" charset="0"/>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hovering ~ 70% of Medicare fees, on average, and ~ 64% for pediatric primary care </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The Affordable Care Act included a mandatory two year increase in fees for primary care to Medicare levels for Medicaid fee-for-service and managed care in 2013 and 2014.</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Federal lawmakers did not reauthorize funding for the increased payments to primary care services, ending the fee bump in December 2014.</a:t>
            </a:r>
          </a:p>
          <a:p>
            <a:pPr marL="914400" marR="0" lvl="1"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endParaRP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4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p:txBody>
      </p:sp>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1882A3-20FA-44C7-A6FC-34063D75B1D9}"/>
              </a:ext>
            </a:extLst>
          </p:cNvPr>
          <p:cNvSpPr txBox="1"/>
          <p:nvPr/>
        </p:nvSpPr>
        <p:spPr>
          <a:xfrm>
            <a:off x="226123" y="658055"/>
            <a:ext cx="528978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Children’s Health Insurance</a:t>
            </a:r>
          </a:p>
        </p:txBody>
      </p:sp>
    </p:spTree>
    <p:extLst>
      <p:ext uri="{BB962C8B-B14F-4D97-AF65-F5344CB8AC3E}">
        <p14:creationId xmlns:p14="http://schemas.microsoft.com/office/powerpoint/2010/main" val="36338231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44BF93-7F10-492C-B45E-BD9D1F133A49}"/>
              </a:ext>
            </a:extLst>
          </p:cNvPr>
          <p:cNvPicPr>
            <a:picLocks noChangeAspect="1"/>
          </p:cNvPicPr>
          <p:nvPr/>
        </p:nvPicPr>
        <p:blipFill>
          <a:blip r:embed="rId3"/>
          <a:stretch>
            <a:fillRect/>
          </a:stretch>
        </p:blipFill>
        <p:spPr>
          <a:xfrm>
            <a:off x="1891138" y="914400"/>
            <a:ext cx="7654625" cy="5392410"/>
          </a:xfrm>
          <a:prstGeom prst="rect">
            <a:avLst/>
          </a:prstGeom>
        </p:spPr>
      </p:pic>
      <p:sp>
        <p:nvSpPr>
          <p:cNvPr id="4" name="TextBox 3">
            <a:extLst>
              <a:ext uri="{FF2B5EF4-FFF2-40B4-BE49-F238E27FC236}">
                <a16:creationId xmlns:a16="http://schemas.microsoft.com/office/drawing/2014/main" id="{CF87180B-AA88-42B1-863B-36098FBB197A}"/>
              </a:ext>
            </a:extLst>
          </p:cNvPr>
          <p:cNvSpPr txBox="1"/>
          <p:nvPr/>
        </p:nvSpPr>
        <p:spPr>
          <a:xfrm>
            <a:off x="207901" y="6416933"/>
            <a:ext cx="1139437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Tang, et al. Increased Medicaid Payment and Participation by Office-based Primary Care Pediatricians. Pediatrics 2018.</a:t>
            </a:r>
          </a:p>
        </p:txBody>
      </p:sp>
      <p:pic>
        <p:nvPicPr>
          <p:cNvPr id="6" name="Picture 5" descr="Carrington &amp; Carrington Seeks Three Key Executives for American Academy of  Pediatrics | Hunt Scanlon Media">
            <a:extLst>
              <a:ext uri="{FF2B5EF4-FFF2-40B4-BE49-F238E27FC236}">
                <a16:creationId xmlns:a16="http://schemas.microsoft.com/office/drawing/2014/main" id="{51FB55E6-8C99-42EA-840E-0AC8A3402BF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828" t="13585" r="13475" b="9253"/>
          <a:stretch/>
        </p:blipFill>
        <p:spPr bwMode="auto">
          <a:xfrm>
            <a:off x="10777254" y="215900"/>
            <a:ext cx="1228871" cy="10078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6795E04-F680-4B90-AEBF-25C236BCD80A}"/>
              </a:ext>
            </a:extLst>
          </p:cNvPr>
          <p:cNvSpPr txBox="1"/>
          <p:nvPr/>
        </p:nvSpPr>
        <p:spPr>
          <a:xfrm>
            <a:off x="398811" y="308233"/>
            <a:ext cx="1139437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Increasing Medicaid Payment Increases Access to Care</a:t>
            </a:r>
          </a:p>
        </p:txBody>
      </p:sp>
    </p:spTree>
    <p:extLst>
      <p:ext uri="{BB962C8B-B14F-4D97-AF65-F5344CB8AC3E}">
        <p14:creationId xmlns:p14="http://schemas.microsoft.com/office/powerpoint/2010/main" val="2096536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831273" y="1087198"/>
            <a:ext cx="10745031" cy="4124206"/>
          </a:xfrm>
          <a:prstGeom prst="rect">
            <a:avLst/>
          </a:prstGeom>
          <a:noFill/>
        </p:spPr>
        <p:txBody>
          <a:bodyPr wrap="square">
            <a:spAutoFit/>
          </a:bodyPr>
          <a:lstStyle/>
          <a:p>
            <a:pPr algn="l"/>
            <a:r>
              <a:rPr lang="en-US" sz="2800" b="0" i="0" u="none" strike="noStrike" baseline="0">
                <a:solidFill>
                  <a:srgbClr val="000000"/>
                </a:solidFill>
                <a:latin typeface="Calibri" panose="020F0502020204030204" pitchFamily="34" charset="0"/>
              </a:rPr>
              <a:t>Share </a:t>
            </a:r>
            <a:r>
              <a:rPr lang="en-US" sz="2800">
                <a:solidFill>
                  <a:srgbClr val="000000"/>
                </a:solidFill>
                <a:latin typeface="Calibri" panose="020F0502020204030204" pitchFamily="34" charset="0"/>
              </a:rPr>
              <a:t>ideas, offer advice, ask questions, share contacts/connections</a:t>
            </a:r>
            <a:endParaRPr lang="en-US" sz="1800" b="0" i="0" u="none" strike="noStrike" baseline="0">
              <a:solidFill>
                <a:srgbClr val="000000"/>
              </a:solidFill>
              <a:latin typeface="Calibri" panose="020F0502020204030204" pitchFamily="34" charset="0"/>
            </a:endParaRPr>
          </a:p>
          <a:p>
            <a:endParaRPr lang="en-US" sz="1800" b="0" i="0" u="none" strike="noStrike" baseline="0">
              <a:solidFill>
                <a:srgbClr val="000000"/>
              </a:solidFill>
              <a:latin typeface="Calibri" panose="020F0502020204030204" pitchFamily="34" charset="0"/>
            </a:endParaRPr>
          </a:p>
          <a:p>
            <a:r>
              <a:rPr lang="en-US" sz="1800" b="0" i="0" u="none" strike="noStrike" baseline="0">
                <a:solidFill>
                  <a:srgbClr val="000000"/>
                </a:solidFill>
                <a:latin typeface="Calibri" panose="020F0502020204030204" pitchFamily="34" charset="0"/>
              </a:rPr>
              <a:t>3:35-3:55pm 	Domain 3 Update of Work Accomplished, Key Areas of Focus, Collaborations, Short/Long Term 				Goals, Overall Domain Workplan (M Leonard, AMSPDC) </a:t>
            </a:r>
          </a:p>
          <a:p>
            <a:r>
              <a:rPr lang="en-US" sz="1800" b="0" i="0" u="none" strike="noStrike" baseline="0">
                <a:solidFill>
                  <a:srgbClr val="000000"/>
                </a:solidFill>
                <a:latin typeface="Calibri" panose="020F0502020204030204" pitchFamily="34" charset="0"/>
              </a:rPr>
              <a:t>3:55-4:00pm 	Clarifying Questions </a:t>
            </a:r>
          </a:p>
          <a:p>
            <a:r>
              <a:rPr lang="en-US" sz="1800" b="0" i="0" u="none" strike="noStrike" baseline="0">
                <a:solidFill>
                  <a:srgbClr val="000000"/>
                </a:solidFill>
                <a:latin typeface="Calibri" panose="020F0502020204030204" pitchFamily="34" charset="0"/>
              </a:rPr>
              <a:t>4:00-4:15pm 	Small Breakouts: Advice you have; ideas </a:t>
            </a:r>
          </a:p>
          <a:p>
            <a:r>
              <a:rPr lang="en-US" sz="1800" b="0" i="0" u="none" strike="noStrike" baseline="0">
                <a:solidFill>
                  <a:srgbClr val="000000"/>
                </a:solidFill>
                <a:latin typeface="Calibri" panose="020F0502020204030204" pitchFamily="34" charset="0"/>
              </a:rPr>
              <a:t>4:15-4:20pm 	Report out, key points </a:t>
            </a:r>
          </a:p>
          <a:p>
            <a:r>
              <a:rPr lang="en-US" sz="1800" b="0" i="0" u="none" strike="noStrike" baseline="0">
                <a:solidFill>
                  <a:srgbClr val="000000"/>
                </a:solidFill>
                <a:latin typeface="Calibri" panose="020F0502020204030204" pitchFamily="34" charset="0"/>
              </a:rPr>
              <a:t>4:20-4:40pm 	Domain 4 Update of Work Accomplished, Key Areas of Focus, Collaborations, Short/Long Term 				Goals, Overall Domain Workplan (J Gigante, COMSEP) </a:t>
            </a:r>
          </a:p>
          <a:p>
            <a:r>
              <a:rPr lang="en-US" sz="1800" b="0" i="0" u="none" strike="noStrike" baseline="0">
                <a:solidFill>
                  <a:srgbClr val="000000"/>
                </a:solidFill>
                <a:latin typeface="Calibri" panose="020F0502020204030204" pitchFamily="34" charset="0"/>
              </a:rPr>
              <a:t>4:40-4:45pm 	Clarifying Questions </a:t>
            </a:r>
          </a:p>
          <a:p>
            <a:r>
              <a:rPr lang="en-US" sz="1800" b="0" i="0" u="none" strike="noStrike" baseline="0">
                <a:solidFill>
                  <a:srgbClr val="000000"/>
                </a:solidFill>
                <a:latin typeface="Calibri" panose="020F0502020204030204" pitchFamily="34" charset="0"/>
              </a:rPr>
              <a:t>4:45-5:00pm 	Small Breakouts: Advice you have; ideas </a:t>
            </a:r>
          </a:p>
          <a:p>
            <a:r>
              <a:rPr lang="en-US" sz="1800" b="0" i="0" u="none" strike="noStrike" baseline="0">
                <a:solidFill>
                  <a:srgbClr val="000000"/>
                </a:solidFill>
                <a:latin typeface="Calibri" panose="020F0502020204030204" pitchFamily="34" charset="0"/>
              </a:rPr>
              <a:t>5:00-5:05pm 	Report out, key points </a:t>
            </a:r>
          </a:p>
          <a:p>
            <a:r>
              <a:rPr lang="en-US" sz="1800" b="0" i="0" u="none" strike="noStrike" baseline="0">
                <a:solidFill>
                  <a:srgbClr val="000000"/>
                </a:solidFill>
                <a:latin typeface="Calibri" panose="020F0502020204030204" pitchFamily="34" charset="0"/>
              </a:rPr>
              <a:t>5:05-5:30pm 	Group Discussion; Next Steps (B Vinci; L Degnon, AMSPDC) </a:t>
            </a:r>
          </a:p>
          <a:p>
            <a:r>
              <a:rPr lang="en-US" sz="1800" b="0" i="0" u="none" strike="noStrike" baseline="0">
                <a:solidFill>
                  <a:srgbClr val="000000"/>
                </a:solidFill>
                <a:latin typeface="Calibri" panose="020F0502020204030204" pitchFamily="34" charset="0"/>
              </a:rPr>
              <a:t>5:30pm 		Adjourn </a:t>
            </a:r>
            <a:endParaRPr lang="en-US" sz="2800">
              <a:solidFill>
                <a:srgbClr val="000000"/>
              </a:solidFill>
              <a:latin typeface="Calibri" panose="020F0502020204030204" pitchFamily="34" charset="0"/>
            </a:endParaRPr>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286604"/>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t>Agenda</a:t>
            </a:r>
          </a:p>
        </p:txBody>
      </p:sp>
    </p:spTree>
    <p:extLst>
      <p:ext uri="{BB962C8B-B14F-4D97-AF65-F5344CB8AC3E}">
        <p14:creationId xmlns:p14="http://schemas.microsoft.com/office/powerpoint/2010/main" val="265649633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27E80CB-B6A5-4251-BAEB-6311E3E0C57D}"/>
              </a:ext>
            </a:extLst>
          </p:cNvPr>
          <p:cNvPicPr>
            <a:picLocks noChangeAspect="1"/>
          </p:cNvPicPr>
          <p:nvPr/>
        </p:nvPicPr>
        <p:blipFill rotWithShape="1">
          <a:blip r:embed="rId3">
            <a:extLst>
              <a:ext uri="{28A0092B-C50C-407E-A947-70E740481C1C}">
                <a14:useLocalDpi xmlns:a14="http://schemas.microsoft.com/office/drawing/2010/main" val="0"/>
              </a:ext>
            </a:extLst>
          </a:blip>
          <a:srcRect t="4408"/>
          <a:stretch/>
        </p:blipFill>
        <p:spPr>
          <a:xfrm>
            <a:off x="2662650" y="990600"/>
            <a:ext cx="7693680" cy="5715000"/>
          </a:xfrm>
          <a:prstGeom prst="rect">
            <a:avLst/>
          </a:prstGeom>
        </p:spPr>
      </p:pic>
      <p:sp>
        <p:nvSpPr>
          <p:cNvPr id="7" name="TextBox 6">
            <a:extLst>
              <a:ext uri="{FF2B5EF4-FFF2-40B4-BE49-F238E27FC236}">
                <a16:creationId xmlns:a16="http://schemas.microsoft.com/office/drawing/2014/main" id="{60DB9BAB-0860-4304-A147-EDCBCAFE9398}"/>
              </a:ext>
            </a:extLst>
          </p:cNvPr>
          <p:cNvSpPr txBox="1"/>
          <p:nvPr/>
        </p:nvSpPr>
        <p:spPr>
          <a:xfrm>
            <a:off x="398811" y="308233"/>
            <a:ext cx="1139437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Medicaid-to-Medicare Fee Index (2016)</a:t>
            </a:r>
          </a:p>
        </p:txBody>
      </p:sp>
    </p:spTree>
    <p:extLst>
      <p:ext uri="{BB962C8B-B14F-4D97-AF65-F5344CB8AC3E}">
        <p14:creationId xmlns:p14="http://schemas.microsoft.com/office/powerpoint/2010/main" val="382114805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79775C-E7E6-4EC3-A368-86049218F608}"/>
              </a:ext>
            </a:extLst>
          </p:cNvPr>
          <p:cNvPicPr>
            <a:picLocks noChangeAspect="1"/>
          </p:cNvPicPr>
          <p:nvPr/>
        </p:nvPicPr>
        <p:blipFill>
          <a:blip r:embed="rId3"/>
          <a:stretch>
            <a:fillRect/>
          </a:stretch>
        </p:blipFill>
        <p:spPr>
          <a:xfrm>
            <a:off x="807801" y="727015"/>
            <a:ext cx="4280304" cy="55400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TextBox 5">
            <a:extLst>
              <a:ext uri="{FF2B5EF4-FFF2-40B4-BE49-F238E27FC236}">
                <a16:creationId xmlns:a16="http://schemas.microsoft.com/office/drawing/2014/main" id="{B6442A6F-6B1C-4821-8164-7A2813477885}"/>
              </a:ext>
            </a:extLst>
          </p:cNvPr>
          <p:cNvSpPr txBox="1"/>
          <p:nvPr/>
        </p:nvSpPr>
        <p:spPr>
          <a:xfrm>
            <a:off x="7103897" y="526978"/>
            <a:ext cx="3856204" cy="59400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2A7E"/>
                </a:solidFill>
                <a:effectLst/>
                <a:uLnTx/>
                <a:uFillTx/>
                <a:latin typeface="Calibri" panose="020F0502020204030204"/>
                <a:ea typeface="+mn-ea"/>
                <a:cs typeface="+mn-cs"/>
              </a:rPr>
              <a:t>“Payments for pediatric health care services should be structured to achieve parity with payments for similar services for adults. In particular, Medicaid payments for services to children and young adults should be set at a minimum to Medicare payments made for the care of adults. A service provided to a child is not less complicated or time consuming than a similar service rendered to an adult because the child is younger or smaller; in fact, pediatric services not infrequently require greater effort because of a higher degree of medical complexity or procedural difficulty.”</a:t>
            </a:r>
          </a:p>
        </p:txBody>
      </p:sp>
    </p:spTree>
    <p:extLst>
      <p:ext uri="{BB962C8B-B14F-4D97-AF65-F5344CB8AC3E}">
        <p14:creationId xmlns:p14="http://schemas.microsoft.com/office/powerpoint/2010/main" val="340970691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AC2C93-FBC7-4029-B18C-A66E54F10B22}"/>
              </a:ext>
            </a:extLst>
          </p:cNvPr>
          <p:cNvPicPr>
            <a:picLocks noChangeAspect="1"/>
          </p:cNvPicPr>
          <p:nvPr/>
        </p:nvPicPr>
        <p:blipFill rotWithShape="1">
          <a:blip r:embed="rId3"/>
          <a:srcRect l="50000" t="10370" r="16834" b="23230"/>
          <a:stretch/>
        </p:blipFill>
        <p:spPr>
          <a:xfrm>
            <a:off x="0" y="0"/>
            <a:ext cx="12179508" cy="6858000"/>
          </a:xfrm>
          <a:prstGeom prst="rect">
            <a:avLst/>
          </a:prstGeom>
        </p:spPr>
      </p:pic>
    </p:spTree>
    <p:extLst>
      <p:ext uri="{BB962C8B-B14F-4D97-AF65-F5344CB8AC3E}">
        <p14:creationId xmlns:p14="http://schemas.microsoft.com/office/powerpoint/2010/main" val="377991236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CB8ADF-4F0A-47B7-B74B-FE78533BA130}"/>
              </a:ext>
            </a:extLst>
          </p:cNvPr>
          <p:cNvPicPr>
            <a:picLocks noChangeAspect="1"/>
          </p:cNvPicPr>
          <p:nvPr/>
        </p:nvPicPr>
        <p:blipFill rotWithShape="1">
          <a:blip r:embed="rId2"/>
          <a:srcRect b="37253"/>
          <a:stretch/>
        </p:blipFill>
        <p:spPr>
          <a:xfrm>
            <a:off x="0" y="431800"/>
            <a:ext cx="9176107" cy="4064000"/>
          </a:xfrm>
          <a:prstGeom prst="rect">
            <a:avLst/>
          </a:prstGeom>
        </p:spPr>
      </p:pic>
      <p:sp>
        <p:nvSpPr>
          <p:cNvPr id="4" name="Rectangle 3">
            <a:extLst>
              <a:ext uri="{FF2B5EF4-FFF2-40B4-BE49-F238E27FC236}">
                <a16:creationId xmlns:a16="http://schemas.microsoft.com/office/drawing/2014/main" id="{31AD58E3-32FF-4748-8C1E-DF16430DB8BB}"/>
              </a:ext>
            </a:extLst>
          </p:cNvPr>
          <p:cNvSpPr/>
          <p:nvPr/>
        </p:nvSpPr>
        <p:spPr>
          <a:xfrm>
            <a:off x="7329186" y="2133600"/>
            <a:ext cx="1587500" cy="472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216BAD7-FDD9-4AC8-85CC-357FE6A5380F}"/>
              </a:ext>
            </a:extLst>
          </p:cNvPr>
          <p:cNvPicPr>
            <a:picLocks noChangeAspect="1"/>
          </p:cNvPicPr>
          <p:nvPr/>
        </p:nvPicPr>
        <p:blipFill>
          <a:blip r:embed="rId3"/>
          <a:stretch>
            <a:fillRect/>
          </a:stretch>
        </p:blipFill>
        <p:spPr>
          <a:xfrm>
            <a:off x="7281825" y="1631192"/>
            <a:ext cx="4910175" cy="2216908"/>
          </a:xfrm>
          <a:prstGeom prst="rect">
            <a:avLst/>
          </a:prstGeom>
        </p:spPr>
      </p:pic>
      <p:pic>
        <p:nvPicPr>
          <p:cNvPr id="7" name="Picture 4" descr="Children's Hospital Association - Healthcare Group Purchasing Industry  Initiative">
            <a:extLst>
              <a:ext uri="{FF2B5EF4-FFF2-40B4-BE49-F238E27FC236}">
                <a16:creationId xmlns:a16="http://schemas.microsoft.com/office/drawing/2014/main" id="{D83260AA-D2B5-40A9-8616-07D156EBC6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58461" y="189403"/>
            <a:ext cx="1962113" cy="4963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8269A26-F354-44B1-B2F9-B38B134CC759}"/>
              </a:ext>
            </a:extLst>
          </p:cNvPr>
          <p:cNvPicPr>
            <a:picLocks noChangeAspect="1"/>
          </p:cNvPicPr>
          <p:nvPr/>
        </p:nvPicPr>
        <p:blipFill>
          <a:blip r:embed="rId5"/>
          <a:stretch>
            <a:fillRect/>
          </a:stretch>
        </p:blipFill>
        <p:spPr>
          <a:xfrm>
            <a:off x="7211744" y="3848100"/>
            <a:ext cx="4711080" cy="2882900"/>
          </a:xfrm>
          <a:prstGeom prst="rect">
            <a:avLst/>
          </a:prstGeom>
        </p:spPr>
      </p:pic>
    </p:spTree>
    <p:extLst>
      <p:ext uri="{BB962C8B-B14F-4D97-AF65-F5344CB8AC3E}">
        <p14:creationId xmlns:p14="http://schemas.microsoft.com/office/powerpoint/2010/main" val="37212696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92392-81E1-47A5-A402-F49A7F365CFB}"/>
              </a:ext>
            </a:extLst>
          </p:cNvPr>
          <p:cNvSpPr/>
          <p:nvPr/>
        </p:nvSpPr>
        <p:spPr>
          <a:xfrm>
            <a:off x="409303" y="1578154"/>
            <a:ext cx="11539130" cy="5416868"/>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Financial Burden</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Target new strategies to minimize debt burden</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Compensation and Revenue Stream</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4472C4">
                    <a:lumMod val="40000"/>
                    <a:lumOff val="60000"/>
                  </a:srgbClr>
                </a:solidFill>
                <a:effectLst/>
                <a:uLnTx/>
                <a:uFillTx/>
                <a:latin typeface="Calibri" panose="020F0502020204030204"/>
                <a:ea typeface="Calibri" panose="020F0502020204030204" pitchFamily="34" charset="0"/>
                <a:cs typeface="+mn-cs"/>
              </a:rPr>
              <a:t>Develop strategies to achieve greater parity with adult providers and greater parity among procedural and non-procedural pediatric subspecialists</a:t>
            </a:r>
          </a:p>
          <a:p>
            <a:pPr marL="457200" marR="0" lvl="0" indent="-4572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Children’s Hospital GME</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US" sz="2800" b="0" i="0" u="none" strike="noStrike" kern="1200" cap="none" spc="0" normalizeH="0" baseline="0" noProof="0">
                <a:ln>
                  <a:noFill/>
                </a:ln>
                <a:solidFill>
                  <a:srgbClr val="3864B2"/>
                </a:solidFill>
                <a:effectLst/>
                <a:uLnTx/>
                <a:uFillTx/>
                <a:latin typeface="Calibri" panose="020F0502020204030204"/>
                <a:ea typeface="Calibri" panose="020F0502020204030204" pitchFamily="34" charset="0"/>
                <a:cs typeface="+mn-cs"/>
              </a:rPr>
              <a:t>Develop strategies to achieve parity with Medicare GME</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p:txBody>
      </p:sp>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1882A3-20FA-44C7-A6FC-34063D75B1D9}"/>
              </a:ext>
            </a:extLst>
          </p:cNvPr>
          <p:cNvSpPr txBox="1"/>
          <p:nvPr/>
        </p:nvSpPr>
        <p:spPr>
          <a:xfrm>
            <a:off x="226123" y="658055"/>
            <a:ext cx="586987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Economic Strategy Topic Areas</a:t>
            </a:r>
          </a:p>
        </p:txBody>
      </p:sp>
    </p:spTree>
    <p:extLst>
      <p:ext uri="{BB962C8B-B14F-4D97-AF65-F5344CB8AC3E}">
        <p14:creationId xmlns:p14="http://schemas.microsoft.com/office/powerpoint/2010/main" val="266384921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F0ABB92-70A5-482F-87C5-7DB9C7E6A362}"/>
              </a:ext>
            </a:extLst>
          </p:cNvPr>
          <p:cNvPicPr>
            <a:picLocks noGrp="1" noChangeAspect="1"/>
          </p:cNvPicPr>
          <p:nvPr>
            <p:ph idx="1"/>
          </p:nvPr>
        </p:nvPicPr>
        <p:blipFill>
          <a:blip r:embed="rId2"/>
          <a:stretch>
            <a:fillRect/>
          </a:stretch>
        </p:blipFill>
        <p:spPr>
          <a:xfrm>
            <a:off x="-1" y="18141"/>
            <a:ext cx="12192001" cy="6839859"/>
          </a:xfrm>
          <a:prstGeom prst="rect">
            <a:avLst/>
          </a:prstGeom>
        </p:spPr>
      </p:pic>
      <p:sp>
        <p:nvSpPr>
          <p:cNvPr id="4" name="Slide Number Placeholder 3"/>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5315D994-0852-4F75-99F1-5016CE36A879}" type="slidenum">
              <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03104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C5A81-228F-4C58-9A89-A16D9C3B0E84}"/>
              </a:ext>
            </a:extLst>
          </p:cNvPr>
          <p:cNvSpPr>
            <a:spLocks noGrp="1"/>
          </p:cNvSpPr>
          <p:nvPr>
            <p:ph type="title"/>
          </p:nvPr>
        </p:nvSpPr>
        <p:spPr>
          <a:xfrm>
            <a:off x="326560" y="427037"/>
            <a:ext cx="11460480" cy="563563"/>
          </a:xfrm>
        </p:spPr>
        <p:txBody>
          <a:bodyPr>
            <a:noAutofit/>
          </a:bodyPr>
          <a:lstStyle/>
          <a:p>
            <a:r>
              <a:rPr lang="en-US" sz="3600"/>
              <a:t>Children’s Hospitals GME </a:t>
            </a:r>
          </a:p>
        </p:txBody>
      </p:sp>
      <p:sp>
        <p:nvSpPr>
          <p:cNvPr id="3" name="Content Placeholder 2">
            <a:extLst>
              <a:ext uri="{FF2B5EF4-FFF2-40B4-BE49-F238E27FC236}">
                <a16:creationId xmlns:a16="http://schemas.microsoft.com/office/drawing/2014/main" id="{7FDD20A5-3992-4D1E-BEA9-43FE8DBEC595}"/>
              </a:ext>
            </a:extLst>
          </p:cNvPr>
          <p:cNvSpPr>
            <a:spLocks noGrp="1"/>
          </p:cNvSpPr>
          <p:nvPr>
            <p:ph idx="11"/>
          </p:nvPr>
        </p:nvSpPr>
        <p:spPr>
          <a:xfrm>
            <a:off x="326560" y="1394025"/>
            <a:ext cx="5058240" cy="4876800"/>
          </a:xfrm>
        </p:spPr>
        <p:txBody>
          <a:bodyPr>
            <a:normAutofit/>
          </a:bodyPr>
          <a:lstStyle/>
          <a:p>
            <a:pPr defTabSz="1354633">
              <a:spcBef>
                <a:spcPts val="1600"/>
              </a:spcBef>
              <a:defRPr/>
            </a:pPr>
            <a:r>
              <a:rPr lang="en-US"/>
              <a:t>Long-term goal is </a:t>
            </a:r>
            <a:r>
              <a:rPr lang="en-US" b="1"/>
              <a:t>parity</a:t>
            </a:r>
            <a:r>
              <a:rPr lang="en-US"/>
              <a:t> with Medicare GME</a:t>
            </a:r>
          </a:p>
          <a:p>
            <a:pPr marL="0" indent="0" defTabSz="1354633">
              <a:spcBef>
                <a:spcPts val="1600"/>
              </a:spcBef>
              <a:buNone/>
              <a:defRPr/>
            </a:pPr>
            <a:endParaRPr lang="en-US"/>
          </a:p>
          <a:p>
            <a:pPr defTabSz="1354633">
              <a:spcBef>
                <a:spcPts val="1600"/>
              </a:spcBef>
              <a:defRPr/>
            </a:pPr>
            <a:r>
              <a:rPr lang="en-US"/>
              <a:t>Funding for CHGME per trainee </a:t>
            </a:r>
            <a:r>
              <a:rPr lang="en-US" b="1"/>
              <a:t>half</a:t>
            </a:r>
            <a:r>
              <a:rPr lang="en-US"/>
              <a:t> of Medicare GME</a:t>
            </a:r>
          </a:p>
          <a:p>
            <a:pPr marL="0" indent="0" defTabSz="1354633">
              <a:spcBef>
                <a:spcPts val="1600"/>
              </a:spcBef>
              <a:buNone/>
              <a:defRPr/>
            </a:pPr>
            <a:endParaRPr lang="en-US"/>
          </a:p>
          <a:p>
            <a:pPr defTabSz="1354633">
              <a:spcBef>
                <a:spcPts val="1600"/>
              </a:spcBef>
              <a:defRPr/>
            </a:pPr>
            <a:r>
              <a:rPr lang="en-US"/>
              <a:t>Represents </a:t>
            </a:r>
            <a:r>
              <a:rPr lang="en-US" b="1"/>
              <a:t>2% </a:t>
            </a:r>
            <a:r>
              <a:rPr lang="en-US"/>
              <a:t>of total medical graduate spending</a:t>
            </a:r>
          </a:p>
        </p:txBody>
      </p:sp>
      <p:graphicFrame>
        <p:nvGraphicFramePr>
          <p:cNvPr id="7" name="Content Placeholder 6">
            <a:extLst>
              <a:ext uri="{FF2B5EF4-FFF2-40B4-BE49-F238E27FC236}">
                <a16:creationId xmlns:a16="http://schemas.microsoft.com/office/drawing/2014/main" id="{6A163BE3-D2C0-4902-BC0C-83606640C5C3}"/>
              </a:ext>
            </a:extLst>
          </p:cNvPr>
          <p:cNvGraphicFramePr>
            <a:graphicFrameLocks noGrp="1"/>
          </p:cNvGraphicFramePr>
          <p:nvPr>
            <p:ph idx="12"/>
          </p:nvPr>
        </p:nvGraphicFramePr>
        <p:xfrm>
          <a:off x="5791201" y="1803400"/>
          <a:ext cx="6035041"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82260400-BE51-4FC5-9143-E83A83A66D2C}"/>
              </a:ext>
            </a:extLst>
          </p:cNvPr>
          <p:cNvSpPr>
            <a:spLocks noGrp="1"/>
          </p:cNvSpPr>
          <p:nvPr>
            <p:ph type="sldNum" sz="quarter" idx="4"/>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5315D994-0852-4F75-99F1-5016CE36A879}" type="slidenum">
              <a:rPr kumimoji="0" lang="en-US" sz="1333" b="0" i="0" u="none" strike="noStrike" kern="1200" cap="none" spc="0" normalizeH="0" baseline="0" noProof="0">
                <a:ln>
                  <a:noFill/>
                </a:ln>
                <a:solidFill>
                  <a:prstClr val="black"/>
                </a:solidFill>
                <a:effectLst/>
                <a:uLnTx/>
                <a:uFillTx/>
                <a:latin typeface="Arial" pitchFamily="34" charset="0"/>
                <a:ea typeface="+mn-ea"/>
                <a:cs typeface="Arial"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126</a:t>
            </a:fld>
            <a:endParaRPr kumimoji="0" lang="en-US" sz="1333"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6" name="Rectangle 5">
            <a:extLst>
              <a:ext uri="{FF2B5EF4-FFF2-40B4-BE49-F238E27FC236}">
                <a16:creationId xmlns:a16="http://schemas.microsoft.com/office/drawing/2014/main" id="{64076BF0-2463-41EB-BCEA-427C7876297A}"/>
              </a:ext>
            </a:extLst>
          </p:cNvPr>
          <p:cNvSpPr/>
          <p:nvPr/>
        </p:nvSpPr>
        <p:spPr>
          <a:xfrm>
            <a:off x="326560" y="6270825"/>
            <a:ext cx="10443040"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43525A"/>
                </a:solidFill>
                <a:effectLst/>
                <a:uLnTx/>
                <a:uFillTx/>
                <a:latin typeface="Arial"/>
                <a:ea typeface="+mn-ea"/>
                <a:cs typeface="+mn-cs"/>
              </a:rPr>
              <a:t>Source :1 Dobson| </a:t>
            </a:r>
            <a:r>
              <a:rPr kumimoji="0" lang="en-US" sz="1200" b="0" i="1" u="none" strike="noStrike" kern="1200" cap="none" spc="0" normalizeH="0" baseline="0" noProof="0" err="1">
                <a:ln>
                  <a:noFill/>
                </a:ln>
                <a:solidFill>
                  <a:srgbClr val="43525A"/>
                </a:solidFill>
                <a:effectLst/>
                <a:uLnTx/>
                <a:uFillTx/>
                <a:latin typeface="Arial"/>
                <a:ea typeface="+mn-ea"/>
                <a:cs typeface="+mn-cs"/>
              </a:rPr>
              <a:t>DaVanzo</a:t>
            </a:r>
            <a:r>
              <a:rPr kumimoji="0" lang="en-US" sz="1200" b="0" i="1" u="none" strike="noStrike" kern="1200" cap="none" spc="0" normalizeH="0" baseline="0" noProof="0">
                <a:ln>
                  <a:noFill/>
                </a:ln>
                <a:solidFill>
                  <a:srgbClr val="43525A"/>
                </a:solidFill>
                <a:effectLst/>
                <a:uLnTx/>
                <a:uFillTx/>
                <a:latin typeface="Arial"/>
                <a:ea typeface="+mn-ea"/>
                <a:cs typeface="+mn-cs"/>
              </a:rPr>
              <a:t>, Comparative Analysis of GME Funding Programs for Children’s Hospitals and General Acute Care Teaching Hospitals, updated March 2019 </a:t>
            </a:r>
          </a:p>
        </p:txBody>
      </p:sp>
    </p:spTree>
    <p:extLst>
      <p:ext uri="{BB962C8B-B14F-4D97-AF65-F5344CB8AC3E}">
        <p14:creationId xmlns:p14="http://schemas.microsoft.com/office/powerpoint/2010/main" val="282209669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urnal of Pediatrics">
            <a:extLst>
              <a:ext uri="{FF2B5EF4-FFF2-40B4-BE49-F238E27FC236}">
                <a16:creationId xmlns:a16="http://schemas.microsoft.com/office/drawing/2014/main" id="{4E87CD1E-2CF2-4F78-A478-A001B8DC86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7006" y="113211"/>
            <a:ext cx="1071427" cy="1214284"/>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58D7B2AD-7CA2-44AB-ADA8-4D284CAB8C03}"/>
              </a:ext>
            </a:extLst>
          </p:cNvPr>
          <p:cNvCxnSpPr>
            <a:cxnSpLocks/>
          </p:cNvCxnSpPr>
          <p:nvPr/>
        </p:nvCxnSpPr>
        <p:spPr>
          <a:xfrm>
            <a:off x="0" y="1315940"/>
            <a:ext cx="12192000" cy="1"/>
          </a:xfrm>
          <a:prstGeom prst="line">
            <a:avLst/>
          </a:prstGeom>
          <a:ln w="28575">
            <a:solidFill>
              <a:srgbClr val="002A7E"/>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1882A3-20FA-44C7-A6FC-34063D75B1D9}"/>
              </a:ext>
            </a:extLst>
          </p:cNvPr>
          <p:cNvSpPr txBox="1"/>
          <p:nvPr/>
        </p:nvSpPr>
        <p:spPr>
          <a:xfrm>
            <a:off x="226123" y="658055"/>
            <a:ext cx="477521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2A7E"/>
                </a:solidFill>
                <a:effectLst/>
                <a:uLnTx/>
                <a:uFillTx/>
                <a:latin typeface="Calibri" panose="020F0502020204030204"/>
                <a:ea typeface="+mn-ea"/>
                <a:cs typeface="+mn-cs"/>
              </a:rPr>
              <a:t>Questions for Discussion</a:t>
            </a:r>
          </a:p>
        </p:txBody>
      </p:sp>
      <p:sp>
        <p:nvSpPr>
          <p:cNvPr id="7" name="Rectangle 6">
            <a:extLst>
              <a:ext uri="{FF2B5EF4-FFF2-40B4-BE49-F238E27FC236}">
                <a16:creationId xmlns:a16="http://schemas.microsoft.com/office/drawing/2014/main" id="{CFF81BB0-DCFB-4106-B893-B287840AA1B4}"/>
              </a:ext>
            </a:extLst>
          </p:cNvPr>
          <p:cNvSpPr/>
          <p:nvPr/>
        </p:nvSpPr>
        <p:spPr>
          <a:xfrm>
            <a:off x="409303" y="1578154"/>
            <a:ext cx="11350897" cy="2862322"/>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400" b="0" i="0" u="none" strike="noStrike" kern="1200" cap="none" spc="0" normalizeH="0" baseline="0" noProof="0">
                <a:ln>
                  <a:noFill/>
                </a:ln>
                <a:solidFill>
                  <a:srgbClr val="002A7E"/>
                </a:solidFill>
                <a:effectLst/>
                <a:uLnTx/>
                <a:uFillTx/>
                <a:latin typeface="Calibri" panose="020F0502020204030204"/>
                <a:ea typeface="Calibri" panose="020F0502020204030204" pitchFamily="34" charset="0"/>
                <a:cs typeface="+mn-cs"/>
              </a:rPr>
              <a:t>How do we communicate the </a:t>
            </a:r>
            <a:r>
              <a:rPr kumimoji="0" lang="en-US" sz="2400" b="0" i="0" u="none" strike="noStrike" kern="1200" cap="none" spc="0" normalizeH="0" baseline="0" noProof="0">
                <a:ln>
                  <a:noFill/>
                </a:ln>
                <a:solidFill>
                  <a:srgbClr val="002A7E"/>
                </a:solidFill>
                <a:effectLst/>
                <a:uLnTx/>
                <a:uFillTx/>
                <a:latin typeface="Calibri" panose="020F0502020204030204"/>
                <a:ea typeface="+mn-ea"/>
                <a:cs typeface="+mn-cs"/>
              </a:rPr>
              <a:t>risk of not having pediatric subspecialists in terms of the  implications for children’s health to federal/state legislators, Medicaid programs and payors?</a:t>
            </a: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4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914400" marR="0" lvl="1"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endParaRPr kumimoji="0" lang="en-US" sz="2800" b="0" i="0" u="none" strike="noStrike" kern="1200" cap="none" spc="0" normalizeH="0" baseline="0" noProof="0">
              <a:ln>
                <a:noFill/>
              </a:ln>
              <a:solidFill>
                <a:srgbClr val="4472C4"/>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3399"/>
              </a:solidFill>
              <a:effectLst/>
              <a:uLnTx/>
              <a:uFillTx/>
              <a:latin typeface="Calibri" panose="020F0502020204030204"/>
              <a:ea typeface="Calibri" panose="020F0502020204030204" pitchFamily="34" charset="0"/>
              <a:cs typeface="+mn-cs"/>
            </a:endParaRPr>
          </a:p>
        </p:txBody>
      </p:sp>
    </p:spTree>
    <p:extLst>
      <p:ext uri="{BB962C8B-B14F-4D97-AF65-F5344CB8AC3E}">
        <p14:creationId xmlns:p14="http://schemas.microsoft.com/office/powerpoint/2010/main" val="25033276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595959"/>
                </a:solidFill>
                <a:effectLst/>
                <a:uLnTx/>
                <a:uFillTx/>
                <a:latin typeface="Franklin Gothic Book"/>
                <a:ea typeface="+mn-ea"/>
                <a:cs typeface="+mn-cs"/>
              </a:rPr>
              <a:t>@AMSPDC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595959"/>
                </a:solidFill>
                <a:effectLst/>
                <a:uLnTx/>
                <a:uFillTx/>
                <a:latin typeface="Franklin Gothic Book"/>
                <a:ea typeface="+mn-ea"/>
                <a:cs typeface="+mn-cs"/>
              </a:rPr>
              <a:t>#Peds2025Workforce</a:t>
            </a:r>
          </a:p>
        </p:txBody>
      </p:sp>
      <p:sp>
        <p:nvSpPr>
          <p:cNvPr id="6" name="Title 1">
            <a:extLst>
              <a:ext uri="{FF2B5EF4-FFF2-40B4-BE49-F238E27FC236}">
                <a16:creationId xmlns:a16="http://schemas.microsoft.com/office/drawing/2014/main" id="{3A4EF343-F572-4F3E-A922-8956F857049B}"/>
              </a:ext>
            </a:extLst>
          </p:cNvPr>
          <p:cNvSpPr txBox="1">
            <a:spLocks/>
          </p:cNvSpPr>
          <p:nvPr/>
        </p:nvSpPr>
        <p:spPr>
          <a:xfrm>
            <a:off x="600456" y="640082"/>
            <a:ext cx="10991087" cy="6272783"/>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t>Pediatrics 2025:</a:t>
            </a:r>
            <a:b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t>The AMSPDC Workforce Initiative</a:t>
            </a:r>
            <a:b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b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t>Domain 3 Report-Out</a:t>
            </a:r>
            <a:br>
              <a:rPr kumimoji="0" lang="en-US" sz="31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br>
              <a:rPr kumimoji="0" lang="en-US" sz="31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br>
              <a:rPr kumimoji="0" lang="en-US" sz="31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br>
              <a:rPr kumimoji="0" lang="en-US" sz="31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endPar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endParaRPr>
          </a:p>
        </p:txBody>
      </p:sp>
    </p:spTree>
    <p:extLst>
      <p:ext uri="{BB962C8B-B14F-4D97-AF65-F5344CB8AC3E}">
        <p14:creationId xmlns:p14="http://schemas.microsoft.com/office/powerpoint/2010/main" val="233784416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06500" y="671119"/>
            <a:ext cx="9741133" cy="5685075"/>
          </a:xfrm>
        </p:spPr>
        <p:txBody>
          <a:bodyPr>
            <a:noAutofit/>
          </a:bodyPr>
          <a:lstStyle/>
          <a:p>
            <a:r>
              <a:rPr lang="en-US" sz="4000" b="1"/>
              <a:t>Domain # 4 - Other Considerations for Attracting Diverse, High Quality Medical Students into Pediatrics </a:t>
            </a:r>
            <a:endParaRPr lang="en-US" sz="4000" b="1">
              <a:latin typeface="Candara" panose="020E0502030303020204" pitchFamily="34" charset="0"/>
            </a:endParaRPr>
          </a:p>
        </p:txBody>
      </p:sp>
      <p:pic>
        <p:nvPicPr>
          <p:cNvPr id="7" name="Picture 6" descr="ScreenLogowithText.jpg"/>
          <p:cNvPicPr>
            <a:picLocks noChangeAspect="1"/>
          </p:cNvPicPr>
          <p:nvPr/>
        </p:nvPicPr>
        <p:blipFill>
          <a:blip r:embed="rId2" cstate="print"/>
          <a:stretch>
            <a:fillRect/>
          </a:stretch>
        </p:blipFill>
        <p:spPr>
          <a:xfrm>
            <a:off x="1965820" y="2747395"/>
            <a:ext cx="7924800" cy="223321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723484" y="616027"/>
            <a:ext cx="10745031" cy="5964710"/>
          </a:xfrm>
          <a:prstGeom prst="rect">
            <a:avLst/>
          </a:prstGeom>
          <a:noFill/>
        </p:spPr>
        <p:txBody>
          <a:bodyPr wrap="square">
            <a:spAutoFit/>
          </a:bodyPr>
          <a:lstStyle/>
          <a:p>
            <a:pPr>
              <a:lnSpc>
                <a:spcPct val="120000"/>
              </a:lnSpc>
              <a:spcBef>
                <a:spcPts val="0"/>
              </a:spcBef>
              <a:spcAft>
                <a:spcPts val="0"/>
              </a:spcAft>
            </a:pPr>
            <a:endParaRPr lang="en-US" sz="2800" b="0" i="0" u="none" strike="noStrike" baseline="0">
              <a:solidFill>
                <a:srgbClr val="000000"/>
              </a:solidFill>
              <a:latin typeface="Calibri" panose="020F0502020204030204" pitchFamily="34" charset="0"/>
            </a:endParaRPr>
          </a:p>
          <a:p>
            <a:pPr marL="514350" indent="-514350">
              <a:buClr>
                <a:schemeClr val="tx1"/>
              </a:buClr>
              <a:buFont typeface="+mj-lt"/>
              <a:buAutoNum type="arabicPeriod"/>
            </a:pPr>
            <a:r>
              <a:rPr lang="en-US" sz="3500"/>
              <a:t>Domains Refined and Leads Established</a:t>
            </a:r>
          </a:p>
          <a:p>
            <a:pPr marL="514350" indent="-514350">
              <a:buClr>
                <a:schemeClr val="tx1"/>
              </a:buClr>
              <a:buFont typeface="+mj-lt"/>
              <a:buAutoNum type="arabicPeriod"/>
            </a:pPr>
            <a:r>
              <a:rPr lang="en-US" sz="3500"/>
              <a:t>Governance Structure</a:t>
            </a:r>
          </a:p>
          <a:p>
            <a:pPr marL="514350" indent="-514350">
              <a:buClr>
                <a:schemeClr val="tx1"/>
              </a:buClr>
              <a:buFont typeface="+mj-lt"/>
              <a:buAutoNum type="arabicPeriod"/>
            </a:pPr>
            <a:r>
              <a:rPr lang="en-US" sz="3500"/>
              <a:t>Partnerships with other organizations</a:t>
            </a:r>
          </a:p>
          <a:p>
            <a:pPr marL="514350" indent="-514350">
              <a:buClr>
                <a:schemeClr val="tx1"/>
              </a:buClr>
              <a:buFont typeface="+mj-lt"/>
              <a:buAutoNum type="arabicPeriod"/>
            </a:pPr>
            <a:r>
              <a:rPr lang="en-US" sz="3500"/>
              <a:t>Website</a:t>
            </a:r>
          </a:p>
          <a:p>
            <a:pPr marL="514350" indent="-514350">
              <a:buClr>
                <a:schemeClr val="tx1"/>
              </a:buClr>
              <a:buFont typeface="+mj-lt"/>
              <a:buAutoNum type="arabicPeriod"/>
            </a:pPr>
            <a:r>
              <a:rPr lang="en-US" sz="3500"/>
              <a:t>Approval for a Series of Publications via AMSPDC in </a:t>
            </a:r>
            <a:r>
              <a:rPr lang="en-US" sz="3500" i="1"/>
              <a:t>Journal of Pediatrics</a:t>
            </a:r>
            <a:endParaRPr lang="en-US" sz="3500"/>
          </a:p>
          <a:p>
            <a:pPr marL="514350" indent="-514350">
              <a:buClr>
                <a:schemeClr val="tx1"/>
              </a:buClr>
              <a:buFont typeface="+mj-lt"/>
              <a:buAutoNum type="arabicPeriod"/>
            </a:pPr>
            <a:r>
              <a:rPr lang="en-US" sz="3500"/>
              <a:t>Each Domain Will Give Specific Updates on Accomplishments</a:t>
            </a:r>
          </a:p>
          <a:p>
            <a:pPr>
              <a:buClr>
                <a:schemeClr val="tx1"/>
              </a:buClr>
            </a:pPr>
            <a:endParaRPr lang="en-US" sz="4000"/>
          </a:p>
          <a:p>
            <a:endParaRPr lang="en-US" sz="2800"/>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286604"/>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t>Accomplishments Since February 2020</a:t>
            </a:r>
          </a:p>
        </p:txBody>
      </p:sp>
    </p:spTree>
    <p:extLst>
      <p:ext uri="{BB962C8B-B14F-4D97-AF65-F5344CB8AC3E}">
        <p14:creationId xmlns:p14="http://schemas.microsoft.com/office/powerpoint/2010/main" val="52868477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592873" y="109058"/>
            <a:ext cx="10515600" cy="1073790"/>
          </a:xfrm>
        </p:spPr>
        <p:txBody>
          <a:bodyPr>
            <a:noAutofit/>
          </a:bodyPr>
          <a:lstStyle/>
          <a:p>
            <a:pPr algn="ctr"/>
            <a:r>
              <a:rPr lang="en-US" sz="3600" b="1"/>
              <a:t>Domain # 4 - Other Considerations for Attracting</a:t>
            </a:r>
            <a:br>
              <a:rPr lang="en-US" sz="3600" b="1"/>
            </a:br>
            <a:r>
              <a:rPr lang="en-US" sz="3600" b="1"/>
              <a:t>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838200" y="1300293"/>
            <a:ext cx="10515600" cy="5368135"/>
          </a:xfrm>
        </p:spPr>
        <p:txBody>
          <a:bodyPr>
            <a:normAutofit fontScale="47500" lnSpcReduction="20000"/>
          </a:bodyPr>
          <a:lstStyle/>
          <a:p>
            <a:pPr marL="0" indent="0" algn="ctr">
              <a:buNone/>
            </a:pPr>
            <a:r>
              <a:rPr lang="en-US" sz="7600" i="1" u="sng"/>
              <a:t>Advocacy </a:t>
            </a:r>
          </a:p>
          <a:p>
            <a:pPr marL="0" indent="0">
              <a:buNone/>
            </a:pPr>
            <a:endParaRPr lang="en-US" sz="5100" b="1" i="1" u="sng"/>
          </a:p>
          <a:p>
            <a:pPr marL="0" indent="0">
              <a:buNone/>
            </a:pPr>
            <a:r>
              <a:rPr lang="en-US" sz="5900" u="sng"/>
              <a:t>Update on work accomplished:</a:t>
            </a:r>
            <a:r>
              <a:rPr lang="en-US" sz="5900"/>
              <a:t>  </a:t>
            </a:r>
          </a:p>
          <a:p>
            <a:pPr marL="514350" indent="-514350">
              <a:buFont typeface="+mj-lt"/>
              <a:buAutoNum type="alphaLcPeriod"/>
            </a:pPr>
            <a:r>
              <a:rPr lang="en-US" sz="5900"/>
              <a:t>AAMC Graduates Entering Categorical Pediatrics Programs by Medical School and Graduation Year, 2008-2009 through 2017-2018</a:t>
            </a:r>
          </a:p>
          <a:p>
            <a:pPr marL="514350" indent="-514350">
              <a:buFont typeface="+mj-lt"/>
              <a:buAutoNum type="alphaLcPeriod"/>
            </a:pPr>
            <a:r>
              <a:rPr lang="en-US" sz="5900"/>
              <a:t>Pre-clerkship Collaborative: survey for 4</a:t>
            </a:r>
            <a:r>
              <a:rPr lang="en-US" sz="5900" baseline="30000"/>
              <a:t>th</a:t>
            </a:r>
            <a:r>
              <a:rPr lang="en-US" sz="5900"/>
              <a:t> year medical students to assess factors influencing their decision in future career choice, with the ultimate goal of optimizing exposure and activities to encourage medical students to choose a career in Pediatrics.</a:t>
            </a:r>
          </a:p>
          <a:p>
            <a:pPr marL="514350" indent="-514350">
              <a:buFont typeface="+mj-lt"/>
              <a:buAutoNum type="alphaLcPeriod"/>
            </a:pPr>
            <a:r>
              <a:rPr lang="en-US" sz="5900"/>
              <a:t>Career Advising Collaborative:  Primer for Career Advisors, newsletter, Career Advising in the Pre-clinical years, Creation of a Peer Career Advisor Network</a:t>
            </a:r>
          </a:p>
          <a:p>
            <a:pPr marL="514350" indent="-514350">
              <a:buFont typeface="+mj-lt"/>
              <a:buAutoNum type="alphaLcPeriod"/>
            </a:pPr>
            <a:r>
              <a:rPr lang="en-US" sz="5900"/>
              <a:t>COMSEP Group: Recruiting the Best: Attracting Phenomenal Medical Students into Pediatrics</a:t>
            </a:r>
          </a:p>
        </p:txBody>
      </p:sp>
      <p:pic>
        <p:nvPicPr>
          <p:cNvPr id="4" name="Picture 3" descr="COMSEP Logo for Email Signature.jpg">
            <a:extLst>
              <a:ext uri="{FF2B5EF4-FFF2-40B4-BE49-F238E27FC236}">
                <a16:creationId xmlns:a16="http://schemas.microsoft.com/office/drawing/2014/main" id="{04254F72-B16F-47DA-AB4D-8C16D93302EB}"/>
              </a:ext>
            </a:extLst>
          </p:cNvPr>
          <p:cNvPicPr>
            <a:picLocks noChangeAspect="1"/>
          </p:cNvPicPr>
          <p:nvPr/>
        </p:nvPicPr>
        <p:blipFill>
          <a:blip r:embed="rId2" cstate="print"/>
          <a:stretch>
            <a:fillRect/>
          </a:stretch>
        </p:blipFill>
        <p:spPr>
          <a:xfrm>
            <a:off x="10871200" y="109058"/>
            <a:ext cx="1244600" cy="1073790"/>
          </a:xfrm>
          <a:prstGeom prst="rect">
            <a:avLst/>
          </a:prstGeom>
        </p:spPr>
      </p:pic>
    </p:spTree>
    <p:extLst>
      <p:ext uri="{BB962C8B-B14F-4D97-AF65-F5344CB8AC3E}">
        <p14:creationId xmlns:p14="http://schemas.microsoft.com/office/powerpoint/2010/main" val="405241841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592873" y="109058"/>
            <a:ext cx="10515600" cy="1073790"/>
          </a:xfrm>
        </p:spPr>
        <p:txBody>
          <a:bodyPr>
            <a:noAutofit/>
          </a:bodyPr>
          <a:lstStyle/>
          <a:p>
            <a:pPr algn="ctr"/>
            <a:r>
              <a:rPr lang="en-US" sz="3600" b="1"/>
              <a:t>Domain # 4 - Other Considerations for Attracting</a:t>
            </a:r>
            <a:br>
              <a:rPr lang="en-US" sz="3600" b="1"/>
            </a:br>
            <a:r>
              <a:rPr lang="en-US" sz="3600" b="1"/>
              <a:t>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838200" y="1300294"/>
            <a:ext cx="10515600" cy="5049706"/>
          </a:xfrm>
        </p:spPr>
        <p:txBody>
          <a:bodyPr>
            <a:normAutofit/>
          </a:bodyPr>
          <a:lstStyle/>
          <a:p>
            <a:pPr marL="0" indent="0" algn="ctr">
              <a:buNone/>
            </a:pPr>
            <a:r>
              <a:rPr lang="en-US" sz="3600" i="1" u="sng"/>
              <a:t>Advocacy</a:t>
            </a:r>
            <a:r>
              <a:rPr lang="en-US" sz="3600" b="1" i="1"/>
              <a:t> </a:t>
            </a:r>
          </a:p>
          <a:p>
            <a:pPr marL="0" indent="0">
              <a:buNone/>
            </a:pPr>
            <a:endParaRPr lang="en-US" u="sng"/>
          </a:p>
          <a:p>
            <a:pPr marL="0" indent="0">
              <a:buNone/>
            </a:pPr>
            <a:r>
              <a:rPr lang="en-US" u="sng"/>
              <a:t>Key areas of focus:</a:t>
            </a:r>
            <a:r>
              <a:rPr lang="en-US"/>
              <a:t>  Determine best practices for advocating for and recruiting medical and osteopathic students to Pediatrics</a:t>
            </a:r>
          </a:p>
          <a:p>
            <a:pPr marL="0" indent="0">
              <a:buNone/>
            </a:pPr>
            <a:endParaRPr lang="en-US"/>
          </a:p>
          <a:p>
            <a:pPr marL="0" indent="0">
              <a:buNone/>
            </a:pPr>
            <a:r>
              <a:rPr lang="en-US" u="sng"/>
              <a:t>Collaboration:</a:t>
            </a:r>
            <a:r>
              <a:rPr lang="en-US"/>
              <a:t>  AMSPDC, AACOM, APPD, COMSEP, ABP</a:t>
            </a:r>
          </a:p>
          <a:p>
            <a:pPr marL="0" indent="0">
              <a:buNone/>
            </a:pPr>
            <a:r>
              <a:rPr lang="en-US" b="1"/>
              <a:t> </a:t>
            </a:r>
          </a:p>
          <a:p>
            <a:endParaRPr lang="en-US"/>
          </a:p>
        </p:txBody>
      </p:sp>
      <p:pic>
        <p:nvPicPr>
          <p:cNvPr id="4" name="Picture 3" descr="COMSEP Logo for Email Signature.jpg">
            <a:extLst>
              <a:ext uri="{FF2B5EF4-FFF2-40B4-BE49-F238E27FC236}">
                <a16:creationId xmlns:a16="http://schemas.microsoft.com/office/drawing/2014/main" id="{04254F72-B16F-47DA-AB4D-8C16D93302EB}"/>
              </a:ext>
            </a:extLst>
          </p:cNvPr>
          <p:cNvPicPr>
            <a:picLocks noChangeAspect="1"/>
          </p:cNvPicPr>
          <p:nvPr/>
        </p:nvPicPr>
        <p:blipFill>
          <a:blip r:embed="rId2" cstate="print"/>
          <a:stretch>
            <a:fillRect/>
          </a:stretch>
        </p:blipFill>
        <p:spPr>
          <a:xfrm>
            <a:off x="10871200" y="109058"/>
            <a:ext cx="1244600" cy="1073790"/>
          </a:xfrm>
          <a:prstGeom prst="rect">
            <a:avLst/>
          </a:prstGeom>
        </p:spPr>
      </p:pic>
    </p:spTree>
    <p:extLst>
      <p:ext uri="{BB962C8B-B14F-4D97-AF65-F5344CB8AC3E}">
        <p14:creationId xmlns:p14="http://schemas.microsoft.com/office/powerpoint/2010/main" val="29903417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838200" y="113253"/>
            <a:ext cx="10515600" cy="1577436"/>
          </a:xfrm>
        </p:spPr>
        <p:txBody>
          <a:bodyPr>
            <a:normAutofit/>
          </a:bodyPr>
          <a:lstStyle/>
          <a:p>
            <a:pPr algn="ctr"/>
            <a:r>
              <a:rPr lang="en-US" sz="3600" b="1"/>
              <a:t>Domain # 4 - Other Considerations for Attracting </a:t>
            </a:r>
            <a:br>
              <a:rPr lang="en-US" sz="3600" b="1"/>
            </a:br>
            <a:r>
              <a:rPr lang="en-US" sz="3600" b="1"/>
              <a:t>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347544" y="1344079"/>
            <a:ext cx="11483899" cy="5054061"/>
          </a:xfrm>
        </p:spPr>
        <p:txBody>
          <a:bodyPr>
            <a:normAutofit/>
          </a:bodyPr>
          <a:lstStyle/>
          <a:p>
            <a:pPr marL="0" indent="0" algn="ctr">
              <a:buNone/>
            </a:pPr>
            <a:r>
              <a:rPr lang="en-US" sz="3600" i="1" u="sng"/>
              <a:t>Advocacy </a:t>
            </a:r>
          </a:p>
          <a:p>
            <a:pPr marL="0" indent="0">
              <a:buNone/>
            </a:pPr>
            <a:r>
              <a:rPr lang="en-US" u="sng"/>
              <a:t>Short term goals </a:t>
            </a:r>
          </a:p>
          <a:p>
            <a:pPr marL="514350" indent="-514350">
              <a:buFont typeface="+mj-lt"/>
              <a:buAutoNum type="alphaLcPeriod"/>
            </a:pPr>
            <a:r>
              <a:rPr lang="en-US"/>
              <a:t>Call to community to see what Medical and Osteopathic schools are doing to promote Pediatrics as a career choice - </a:t>
            </a:r>
            <a:r>
              <a:rPr lang="en-US" i="1"/>
              <a:t>1 year</a:t>
            </a:r>
          </a:p>
          <a:p>
            <a:pPr marL="971550" lvl="1" indent="-514350">
              <a:buFont typeface="+mj-lt"/>
              <a:buAutoNum type="romanLcPeriod"/>
            </a:pPr>
            <a:r>
              <a:rPr lang="en-US" sz="2800"/>
              <a:t>Connect with the top 10 allopathic medical schools that have had the highest percentage of medical students entering pediatrics (with the AAMC data received by AMSPDC) to learn what they do.  COMSEP – </a:t>
            </a:r>
            <a:r>
              <a:rPr lang="en-US" sz="2800" i="1"/>
              <a:t>1 year</a:t>
            </a:r>
            <a:r>
              <a:rPr lang="en-US" sz="2800"/>
              <a:t>.  </a:t>
            </a:r>
          </a:p>
          <a:p>
            <a:pPr marL="971550" lvl="1" indent="-514350">
              <a:buFont typeface="+mj-lt"/>
              <a:buAutoNum type="romanLcPeriod"/>
            </a:pPr>
            <a:r>
              <a:rPr lang="en-US" sz="2800"/>
              <a:t>Connect with Osteopathic schools with highest percentage of osteopathic students entering pediatrics to learn what they do - </a:t>
            </a:r>
            <a:r>
              <a:rPr lang="en-US" sz="2800" i="1"/>
              <a:t>1 year </a:t>
            </a:r>
          </a:p>
          <a:p>
            <a:pPr marL="0" indent="0">
              <a:buNone/>
            </a:pPr>
            <a:r>
              <a:rPr lang="en-US"/>
              <a:t>	</a:t>
            </a:r>
          </a:p>
          <a:p>
            <a:pPr marL="0" indent="0">
              <a:buNone/>
            </a:pPr>
            <a:endParaRPr lang="en-US"/>
          </a:p>
          <a:p>
            <a:pPr marL="0" indent="0">
              <a:buNone/>
            </a:pPr>
            <a:endParaRPr lang="en-US"/>
          </a:p>
          <a:p>
            <a:pPr marL="0" indent="0">
              <a:buNone/>
            </a:pPr>
            <a:endParaRPr lang="en-US"/>
          </a:p>
          <a:p>
            <a:pPr marL="0" indent="0">
              <a:buNone/>
            </a:pPr>
            <a:endParaRPr lang="en-US"/>
          </a:p>
          <a:p>
            <a:pPr marL="971550" lvl="1" indent="-514350">
              <a:buFont typeface="+mj-lt"/>
              <a:buAutoNum type="romanLcPeriod"/>
            </a:pPr>
            <a:endParaRPr lang="en-US"/>
          </a:p>
          <a:p>
            <a:pPr lvl="1"/>
            <a:endParaRPr lang="en-US"/>
          </a:p>
          <a:p>
            <a:endParaRPr lang="en-US"/>
          </a:p>
          <a:p>
            <a:endParaRPr lang="en-US"/>
          </a:p>
        </p:txBody>
      </p:sp>
      <p:pic>
        <p:nvPicPr>
          <p:cNvPr id="9" name="Picture 8" descr="COMSEP Logo for Email Signature.jpg">
            <a:extLst>
              <a:ext uri="{FF2B5EF4-FFF2-40B4-BE49-F238E27FC236}">
                <a16:creationId xmlns:a16="http://schemas.microsoft.com/office/drawing/2014/main" id="{A271ACB5-2B08-4045-BB96-BB22B4C1D2BD}"/>
              </a:ext>
            </a:extLst>
          </p:cNvPr>
          <p:cNvPicPr>
            <a:picLocks noChangeAspect="1"/>
          </p:cNvPicPr>
          <p:nvPr/>
        </p:nvPicPr>
        <p:blipFill>
          <a:blip r:embed="rId2" cstate="print"/>
          <a:stretch>
            <a:fillRect/>
          </a:stretch>
        </p:blipFill>
        <p:spPr>
          <a:xfrm>
            <a:off x="10838984" y="0"/>
            <a:ext cx="1151097" cy="993119"/>
          </a:xfrm>
          <a:prstGeom prst="rect">
            <a:avLst/>
          </a:prstGeom>
        </p:spPr>
      </p:pic>
    </p:spTree>
    <p:extLst>
      <p:ext uri="{BB962C8B-B14F-4D97-AF65-F5344CB8AC3E}">
        <p14:creationId xmlns:p14="http://schemas.microsoft.com/office/powerpoint/2010/main" val="415756225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838200" y="113253"/>
            <a:ext cx="10515600" cy="1577436"/>
          </a:xfrm>
        </p:spPr>
        <p:txBody>
          <a:bodyPr>
            <a:normAutofit/>
          </a:bodyPr>
          <a:lstStyle/>
          <a:p>
            <a:pPr algn="ctr"/>
            <a:r>
              <a:rPr lang="en-US" sz="3600" b="1"/>
              <a:t>Domain # 4 - Other Considerations for Attracting</a:t>
            </a:r>
            <a:br>
              <a:rPr lang="en-US" sz="3600" b="1"/>
            </a:br>
            <a:r>
              <a:rPr lang="en-US" sz="3600" b="1"/>
              <a:t>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289932" y="1388684"/>
            <a:ext cx="11597268" cy="5759248"/>
          </a:xfrm>
        </p:spPr>
        <p:txBody>
          <a:bodyPr>
            <a:normAutofit fontScale="47500" lnSpcReduction="20000"/>
          </a:bodyPr>
          <a:lstStyle/>
          <a:p>
            <a:pPr marL="0" indent="0" algn="ctr">
              <a:buNone/>
            </a:pPr>
            <a:r>
              <a:rPr lang="en-US" sz="7600" i="1" u="sng"/>
              <a:t>Advocacy</a:t>
            </a:r>
            <a:r>
              <a:rPr lang="en-US" sz="5800" i="1" u="sng"/>
              <a:t> </a:t>
            </a:r>
          </a:p>
          <a:p>
            <a:pPr marL="0" indent="0">
              <a:spcAft>
                <a:spcPts val="600"/>
              </a:spcAft>
              <a:buNone/>
            </a:pPr>
            <a:r>
              <a:rPr lang="en-US" sz="5100" u="sng"/>
              <a:t>Long term goals</a:t>
            </a:r>
            <a:r>
              <a:rPr lang="en-US" sz="5100"/>
              <a:t>:</a:t>
            </a:r>
          </a:p>
          <a:p>
            <a:pPr marL="514350" indent="-514350">
              <a:spcAft>
                <a:spcPts val="600"/>
              </a:spcAft>
              <a:buFont typeface="+mj-lt"/>
              <a:buAutoNum type="alphaLcPeriod"/>
            </a:pPr>
            <a:r>
              <a:rPr lang="en-US" sz="5100"/>
              <a:t>Provide medical schools/osteopathic schools/department chairs/COMSEP members with a tool kit for </a:t>
            </a:r>
            <a:r>
              <a:rPr lang="en-US" sz="5100" u="sng"/>
              <a:t>promoting pediatrics </a:t>
            </a:r>
            <a:r>
              <a:rPr lang="en-US" sz="5100"/>
              <a:t>to medical students - </a:t>
            </a:r>
            <a:r>
              <a:rPr lang="en-US" sz="5100" i="1"/>
              <a:t>2-3 years</a:t>
            </a:r>
          </a:p>
          <a:p>
            <a:pPr marL="514350" indent="-514350">
              <a:spcAft>
                <a:spcPts val="600"/>
              </a:spcAft>
              <a:buFont typeface="+mj-lt"/>
              <a:buAutoNum type="alphaLcPeriod"/>
            </a:pPr>
            <a:r>
              <a:rPr lang="en-US" sz="5100"/>
              <a:t>Develop a national campaign for </a:t>
            </a:r>
            <a:r>
              <a:rPr lang="en-US" sz="5100" b="1"/>
              <a:t>Choosing Pediatrics </a:t>
            </a:r>
            <a:r>
              <a:rPr lang="en-US" sz="5100"/>
              <a:t>-2-5 years </a:t>
            </a:r>
          </a:p>
          <a:p>
            <a:pPr marL="1028700" lvl="1" indent="-571500">
              <a:spcAft>
                <a:spcPts val="600"/>
              </a:spcAft>
              <a:buFont typeface="+mj-lt"/>
              <a:buAutoNum type="romanLcPeriod"/>
            </a:pPr>
            <a:r>
              <a:rPr lang="en-US" sz="5100"/>
              <a:t>Create pediatric interest groups at medical and osteopathic schools - </a:t>
            </a:r>
            <a:r>
              <a:rPr lang="en-US" sz="5100" i="1"/>
              <a:t>1 year</a:t>
            </a:r>
          </a:p>
          <a:p>
            <a:pPr marL="1028700" lvl="1" indent="-571500">
              <a:spcAft>
                <a:spcPts val="600"/>
              </a:spcAft>
              <a:buFont typeface="+mj-lt"/>
              <a:buAutoNum type="romanLcPeriod"/>
            </a:pPr>
            <a:r>
              <a:rPr lang="en-US" sz="5100"/>
              <a:t>Increased incorporation of pediatric faculty and pediatric cases into the preclinical curriculum – COMSEP, AMSPDC - </a:t>
            </a:r>
            <a:r>
              <a:rPr lang="en-US" sz="5100" i="1"/>
              <a:t>3 years</a:t>
            </a:r>
          </a:p>
          <a:p>
            <a:pPr marL="1028700" lvl="1" indent="-571500">
              <a:spcAft>
                <a:spcPts val="600"/>
              </a:spcAft>
              <a:buFont typeface="+mj-lt"/>
              <a:buAutoNum type="romanLcPeriod"/>
            </a:pPr>
            <a:r>
              <a:rPr lang="en-US" sz="5100"/>
              <a:t>Increased shadowing/research/other experiences for pre-clinical medical students with pediatric faculty – COMSEP, AMSPDC - </a:t>
            </a:r>
            <a:r>
              <a:rPr lang="en-US" sz="5100" i="1"/>
              <a:t>2 years</a:t>
            </a:r>
          </a:p>
          <a:p>
            <a:pPr marL="1028700" lvl="1" indent="-571500">
              <a:spcAft>
                <a:spcPts val="600"/>
              </a:spcAft>
              <a:buFont typeface="+mj-lt"/>
              <a:buAutoNum type="romanLcPeriod"/>
            </a:pPr>
            <a:r>
              <a:rPr lang="en-US" sz="5100"/>
              <a:t>Tracking pediatric specific metrics (percentage of graduates matching in categorical pediatrics and combined pediatric programs)  work with </a:t>
            </a:r>
            <a:r>
              <a:rPr lang="en-US" sz="5100" u="sng"/>
              <a:t>DOMAIN 2 </a:t>
            </a:r>
            <a:r>
              <a:rPr lang="en-US" sz="5100"/>
              <a:t>for this data -</a:t>
            </a:r>
            <a:r>
              <a:rPr lang="en-US" sz="5100" i="1"/>
              <a:t>3-5 years</a:t>
            </a:r>
          </a:p>
          <a:p>
            <a:pPr marL="1028700" lvl="1" indent="-571500">
              <a:spcAft>
                <a:spcPts val="600"/>
              </a:spcAft>
              <a:buFont typeface="+mj-lt"/>
              <a:buAutoNum type="romanLcPeriod"/>
            </a:pPr>
            <a:r>
              <a:rPr lang="en-US" sz="5100"/>
              <a:t>Creative approaches to highlighting Pediatrics as a career choice – </a:t>
            </a:r>
            <a:r>
              <a:rPr lang="en-US" sz="5100" i="1"/>
              <a:t>2-3 years</a:t>
            </a:r>
            <a:r>
              <a:rPr lang="en-US" sz="5100"/>
              <a:t>	</a:t>
            </a:r>
          </a:p>
          <a:p>
            <a:pPr marL="0" indent="0">
              <a:buNone/>
            </a:pPr>
            <a:endParaRPr lang="en-US"/>
          </a:p>
          <a:p>
            <a:pPr marL="0" indent="0">
              <a:buNone/>
            </a:pPr>
            <a:endParaRPr lang="en-US"/>
          </a:p>
          <a:p>
            <a:pPr marL="0" indent="0">
              <a:buNone/>
            </a:pPr>
            <a:endParaRPr lang="en-US"/>
          </a:p>
          <a:p>
            <a:pPr marL="0" indent="0">
              <a:buNone/>
            </a:pPr>
            <a:endParaRPr lang="en-US"/>
          </a:p>
          <a:p>
            <a:pPr marL="971550" lvl="1" indent="-514350">
              <a:buFont typeface="+mj-lt"/>
              <a:buAutoNum type="romanLcPeriod"/>
            </a:pPr>
            <a:endParaRPr lang="en-US"/>
          </a:p>
          <a:p>
            <a:pPr lvl="1"/>
            <a:endParaRPr lang="en-US"/>
          </a:p>
          <a:p>
            <a:endParaRPr lang="en-US"/>
          </a:p>
          <a:p>
            <a:endParaRPr lang="en-US"/>
          </a:p>
        </p:txBody>
      </p:sp>
      <p:pic>
        <p:nvPicPr>
          <p:cNvPr id="9" name="Picture 8" descr="COMSEP Logo for Email Signature.jpg">
            <a:extLst>
              <a:ext uri="{FF2B5EF4-FFF2-40B4-BE49-F238E27FC236}">
                <a16:creationId xmlns:a16="http://schemas.microsoft.com/office/drawing/2014/main" id="{A271ACB5-2B08-4045-BB96-BB22B4C1D2BD}"/>
              </a:ext>
            </a:extLst>
          </p:cNvPr>
          <p:cNvPicPr>
            <a:picLocks noChangeAspect="1"/>
          </p:cNvPicPr>
          <p:nvPr/>
        </p:nvPicPr>
        <p:blipFill>
          <a:blip r:embed="rId2" cstate="print"/>
          <a:stretch>
            <a:fillRect/>
          </a:stretch>
        </p:blipFill>
        <p:spPr>
          <a:xfrm>
            <a:off x="10861288" y="0"/>
            <a:ext cx="1128794" cy="973877"/>
          </a:xfrm>
          <a:prstGeom prst="rect">
            <a:avLst/>
          </a:prstGeom>
        </p:spPr>
      </p:pic>
    </p:spTree>
    <p:extLst>
      <p:ext uri="{BB962C8B-B14F-4D97-AF65-F5344CB8AC3E}">
        <p14:creationId xmlns:p14="http://schemas.microsoft.com/office/powerpoint/2010/main" val="103892706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p:txBody>
          <a:bodyPr>
            <a:normAutofit/>
          </a:bodyPr>
          <a:lstStyle/>
          <a:p>
            <a:pPr algn="ctr"/>
            <a:r>
              <a:rPr lang="en-US" sz="3600" b="1"/>
              <a:t>Domain # 4 - Other Considerations for Attracting</a:t>
            </a:r>
            <a:br>
              <a:rPr lang="en-US" sz="3600" b="1"/>
            </a:br>
            <a:r>
              <a:rPr lang="en-US" sz="3600" b="1"/>
              <a:t>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211873" y="1690688"/>
            <a:ext cx="11141927" cy="4899683"/>
          </a:xfrm>
        </p:spPr>
        <p:txBody>
          <a:bodyPr>
            <a:normAutofit fontScale="92500" lnSpcReduction="10000"/>
          </a:bodyPr>
          <a:lstStyle/>
          <a:p>
            <a:pPr marL="0" indent="0" algn="ctr">
              <a:buNone/>
            </a:pPr>
            <a:r>
              <a:rPr lang="en-US" sz="3900" i="1" u="sng"/>
              <a:t>Marketing Strategy </a:t>
            </a:r>
          </a:p>
          <a:p>
            <a:pPr marL="0" indent="0">
              <a:buNone/>
            </a:pPr>
            <a:r>
              <a:rPr lang="en-US" u="sng"/>
              <a:t>Key areas of focus: I</a:t>
            </a:r>
            <a:r>
              <a:rPr lang="en-US"/>
              <a:t>dentify factors that influence medical student career decision making and then determine how to utilizing approaches and strategies that respond to factors important in medical and osteopathic student career decision-making process.</a:t>
            </a:r>
          </a:p>
          <a:p>
            <a:pPr marL="0" indent="0">
              <a:buNone/>
            </a:pPr>
            <a:r>
              <a:rPr lang="en-US" u="sng"/>
              <a:t>Collaboration:</a:t>
            </a:r>
            <a:r>
              <a:rPr lang="en-US"/>
              <a:t> AMSPDC, AACOM, APPD, COMSEP, </a:t>
            </a:r>
            <a:r>
              <a:rPr lang="en-US" b="1"/>
              <a:t>FuturePedsRes</a:t>
            </a:r>
            <a:r>
              <a:rPr lang="en-US"/>
              <a:t>  </a:t>
            </a:r>
            <a:endParaRPr lang="en-US" u="sng"/>
          </a:p>
          <a:p>
            <a:pPr marL="0" indent="0">
              <a:buNone/>
            </a:pPr>
            <a:r>
              <a:rPr lang="en-US" u="sng"/>
              <a:t>Short term goals: </a:t>
            </a:r>
          </a:p>
          <a:p>
            <a:pPr marL="0" indent="0">
              <a:buNone/>
            </a:pPr>
            <a:r>
              <a:rPr lang="en-US"/>
              <a:t>Identify when, how and why medical and osteopathic students decide to choose Pediatrics and Pediatric Subspecialties - </a:t>
            </a:r>
            <a:r>
              <a:rPr lang="en-US" i="1"/>
              <a:t>1-2 years</a:t>
            </a:r>
          </a:p>
          <a:p>
            <a:pPr marL="0" indent="0">
              <a:buNone/>
            </a:pPr>
            <a:r>
              <a:rPr lang="en-US" u="sng"/>
              <a:t>Long term goals</a:t>
            </a:r>
            <a:r>
              <a:rPr lang="en-US"/>
              <a:t>: </a:t>
            </a:r>
          </a:p>
          <a:p>
            <a:pPr marL="0" indent="0">
              <a:buNone/>
            </a:pPr>
            <a:r>
              <a:rPr lang="en-US"/>
              <a:t>Develop strategies to market the field of pediatrics to high-quality students with a national campaign for </a:t>
            </a:r>
            <a:r>
              <a:rPr lang="en-US" b="1"/>
              <a:t>Choosing Pediatrics </a:t>
            </a:r>
            <a:r>
              <a:rPr lang="en-US"/>
              <a:t>-</a:t>
            </a:r>
            <a:r>
              <a:rPr lang="en-US" i="1"/>
              <a:t>2-5 years </a:t>
            </a:r>
            <a:endParaRPr lang="en-US"/>
          </a:p>
          <a:p>
            <a:endParaRPr lang="en-US"/>
          </a:p>
        </p:txBody>
      </p:sp>
      <p:pic>
        <p:nvPicPr>
          <p:cNvPr id="4" name="Picture 3" descr="COMSEP Logo for Email Signature.jpg">
            <a:extLst>
              <a:ext uri="{FF2B5EF4-FFF2-40B4-BE49-F238E27FC236}">
                <a16:creationId xmlns:a16="http://schemas.microsoft.com/office/drawing/2014/main" id="{117D519C-2870-4046-AF96-D8AA4C96D728}"/>
              </a:ext>
            </a:extLst>
          </p:cNvPr>
          <p:cNvPicPr>
            <a:picLocks noChangeAspect="1"/>
          </p:cNvPicPr>
          <p:nvPr/>
        </p:nvPicPr>
        <p:blipFill>
          <a:blip r:embed="rId2" cstate="print"/>
          <a:stretch>
            <a:fillRect/>
          </a:stretch>
        </p:blipFill>
        <p:spPr>
          <a:xfrm>
            <a:off x="10827525" y="0"/>
            <a:ext cx="1244600" cy="1073790"/>
          </a:xfrm>
          <a:prstGeom prst="rect">
            <a:avLst/>
          </a:prstGeom>
        </p:spPr>
      </p:pic>
    </p:spTree>
    <p:extLst>
      <p:ext uri="{BB962C8B-B14F-4D97-AF65-F5344CB8AC3E}">
        <p14:creationId xmlns:p14="http://schemas.microsoft.com/office/powerpoint/2010/main" val="360617174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838200" y="201337"/>
            <a:ext cx="10515600" cy="1258347"/>
          </a:xfrm>
        </p:spPr>
        <p:txBody>
          <a:bodyPr>
            <a:normAutofit/>
          </a:bodyPr>
          <a:lstStyle/>
          <a:p>
            <a:pPr algn="ctr"/>
            <a:r>
              <a:rPr lang="en-US" sz="3600" b="1"/>
              <a:t>Domain # 4 - Other Considerations for Attracting</a:t>
            </a:r>
            <a:br>
              <a:rPr lang="en-US" sz="3600" b="1"/>
            </a:br>
            <a:r>
              <a:rPr lang="en-US" sz="3600" b="1"/>
              <a:t>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520117" y="1568741"/>
            <a:ext cx="11241248" cy="4991450"/>
          </a:xfrm>
        </p:spPr>
        <p:txBody>
          <a:bodyPr>
            <a:normAutofit/>
          </a:bodyPr>
          <a:lstStyle/>
          <a:p>
            <a:pPr marL="0" indent="0" algn="ctr">
              <a:buNone/>
            </a:pPr>
            <a:r>
              <a:rPr lang="en-US" sz="3600" i="1" u="sng"/>
              <a:t>Early Exposure </a:t>
            </a:r>
          </a:p>
          <a:p>
            <a:pPr marL="0" indent="0">
              <a:buNone/>
            </a:pPr>
            <a:endParaRPr lang="en-US" b="1" i="1"/>
          </a:p>
          <a:p>
            <a:pPr marL="0" indent="0">
              <a:buNone/>
            </a:pPr>
            <a:r>
              <a:rPr lang="en-US" u="sng"/>
              <a:t>Update on work accomplished:</a:t>
            </a:r>
            <a:r>
              <a:rPr lang="en-US"/>
              <a:t>  Early Exposure Action Team (with CoPS)</a:t>
            </a:r>
          </a:p>
          <a:p>
            <a:pPr marL="0" indent="0">
              <a:buNone/>
            </a:pPr>
            <a:endParaRPr lang="en-US"/>
          </a:p>
          <a:p>
            <a:pPr marL="0" indent="0">
              <a:buNone/>
            </a:pPr>
            <a:r>
              <a:rPr lang="en-US" u="sng"/>
              <a:t>Key areas of focus:</a:t>
            </a:r>
            <a:r>
              <a:rPr lang="en-US"/>
              <a:t>  Work towards increasing and implementing early and adequate exposure to Pediatrics at various critical touch points, including high school and college, medical/osteopathic school pre-clinical and clinical curricula, early in residency training, etc.</a:t>
            </a:r>
          </a:p>
          <a:p>
            <a:pPr marL="0" indent="0">
              <a:buNone/>
            </a:pPr>
            <a:endParaRPr lang="en-US"/>
          </a:p>
          <a:p>
            <a:pPr marL="0" indent="0">
              <a:buNone/>
            </a:pPr>
            <a:r>
              <a:rPr lang="en-US" u="sng"/>
              <a:t>Collaboration:</a:t>
            </a:r>
            <a:r>
              <a:rPr lang="en-US"/>
              <a:t>  AMSPDC, AACOM, APPD, COMSEP CoPS </a:t>
            </a:r>
          </a:p>
          <a:p>
            <a:pPr marL="0" indent="0">
              <a:buNone/>
            </a:pPr>
            <a:endParaRPr lang="en-US"/>
          </a:p>
          <a:p>
            <a:pPr marL="514350" indent="-514350">
              <a:buFont typeface="+mj-lt"/>
              <a:buAutoNum type="alphaLcPeriod"/>
            </a:pPr>
            <a:endParaRPr lang="en-US" i="1"/>
          </a:p>
          <a:p>
            <a:pPr marL="0" indent="0">
              <a:buNone/>
            </a:pPr>
            <a:endParaRPr lang="en-US"/>
          </a:p>
        </p:txBody>
      </p:sp>
      <p:pic>
        <p:nvPicPr>
          <p:cNvPr id="5" name="Picture 4" descr="COMSEP Logo for Email Signature.jpg">
            <a:extLst>
              <a:ext uri="{FF2B5EF4-FFF2-40B4-BE49-F238E27FC236}">
                <a16:creationId xmlns:a16="http://schemas.microsoft.com/office/drawing/2014/main" id="{04911699-7640-4E12-9C7B-2B4B6C8FCE04}"/>
              </a:ext>
            </a:extLst>
          </p:cNvPr>
          <p:cNvPicPr>
            <a:picLocks noChangeAspect="1"/>
          </p:cNvPicPr>
          <p:nvPr/>
        </p:nvPicPr>
        <p:blipFill>
          <a:blip r:embed="rId2" cstate="print"/>
          <a:stretch>
            <a:fillRect/>
          </a:stretch>
        </p:blipFill>
        <p:spPr>
          <a:xfrm>
            <a:off x="10983951" y="0"/>
            <a:ext cx="1100798" cy="949723"/>
          </a:xfrm>
          <a:prstGeom prst="rect">
            <a:avLst/>
          </a:prstGeom>
        </p:spPr>
      </p:pic>
    </p:spTree>
    <p:extLst>
      <p:ext uri="{BB962C8B-B14F-4D97-AF65-F5344CB8AC3E}">
        <p14:creationId xmlns:p14="http://schemas.microsoft.com/office/powerpoint/2010/main" val="258474114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p:txBody>
          <a:bodyPr>
            <a:normAutofit/>
          </a:bodyPr>
          <a:lstStyle/>
          <a:p>
            <a:pPr algn="ctr"/>
            <a:r>
              <a:rPr lang="en-US" sz="3600" b="1"/>
              <a:t>Domain # 4 - Other Considerations for Attracting</a:t>
            </a:r>
            <a:br>
              <a:rPr lang="en-US" sz="3600" b="1"/>
            </a:br>
            <a:r>
              <a:rPr lang="en-US" sz="3600" b="1"/>
              <a:t>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p:txBody>
          <a:bodyPr>
            <a:normAutofit/>
          </a:bodyPr>
          <a:lstStyle/>
          <a:p>
            <a:pPr marL="0" indent="0" algn="ctr">
              <a:buNone/>
            </a:pPr>
            <a:r>
              <a:rPr lang="en-US" sz="3600" i="1" u="sng"/>
              <a:t>Early Exposure </a:t>
            </a:r>
          </a:p>
          <a:p>
            <a:pPr marL="0" indent="0">
              <a:buNone/>
            </a:pPr>
            <a:r>
              <a:rPr lang="en-US" u="sng"/>
              <a:t>Short term goals:</a:t>
            </a:r>
            <a:r>
              <a:rPr lang="en-US"/>
              <a:t> </a:t>
            </a:r>
          </a:p>
          <a:p>
            <a:pPr marL="514350" indent="-514350">
              <a:buFont typeface="+mj-lt"/>
              <a:buAutoNum type="alphaLcPeriod"/>
            </a:pPr>
            <a:r>
              <a:rPr lang="en-US"/>
              <a:t>Survey subspecialty awareness survey: survey being finalized to collect information on how subspecialties increase awareness about pediatrics and pediatric subspecialties with the aim of recruiting to fellowship, develop toolkit of programs and initiatives in use for the </a:t>
            </a:r>
            <a:r>
              <a:rPr lang="en-US" err="1"/>
              <a:t>CoPS</a:t>
            </a:r>
            <a:r>
              <a:rPr lang="en-US"/>
              <a:t> website. – </a:t>
            </a:r>
            <a:r>
              <a:rPr lang="en-US" i="1"/>
              <a:t>1 year</a:t>
            </a:r>
          </a:p>
          <a:p>
            <a:pPr marL="514350" indent="-514350">
              <a:buFont typeface="+mj-lt"/>
              <a:buAutoNum type="alphaLcPeriod"/>
            </a:pPr>
            <a:r>
              <a:rPr lang="en-US"/>
              <a:t>Collect data on existing programs that expose high school and college students to medicine - </a:t>
            </a:r>
            <a:r>
              <a:rPr lang="en-US" i="1"/>
              <a:t>1-2 years</a:t>
            </a:r>
            <a:endParaRPr lang="en-US" u="sng"/>
          </a:p>
          <a:p>
            <a:endParaRPr lang="en-US"/>
          </a:p>
        </p:txBody>
      </p:sp>
      <p:pic>
        <p:nvPicPr>
          <p:cNvPr id="4" name="Picture 3" descr="COMSEP Logo for Email Signature.jpg">
            <a:extLst>
              <a:ext uri="{FF2B5EF4-FFF2-40B4-BE49-F238E27FC236}">
                <a16:creationId xmlns:a16="http://schemas.microsoft.com/office/drawing/2014/main" id="{8A319E88-3DF2-49F7-BA16-899BF9FCE053}"/>
              </a:ext>
            </a:extLst>
          </p:cNvPr>
          <p:cNvPicPr>
            <a:picLocks noChangeAspect="1"/>
          </p:cNvPicPr>
          <p:nvPr/>
        </p:nvPicPr>
        <p:blipFill>
          <a:blip r:embed="rId2" cstate="print"/>
          <a:stretch>
            <a:fillRect/>
          </a:stretch>
        </p:blipFill>
        <p:spPr>
          <a:xfrm>
            <a:off x="10872438" y="51459"/>
            <a:ext cx="1192871" cy="1029160"/>
          </a:xfrm>
          <a:prstGeom prst="rect">
            <a:avLst/>
          </a:prstGeom>
        </p:spPr>
      </p:pic>
    </p:spTree>
    <p:extLst>
      <p:ext uri="{BB962C8B-B14F-4D97-AF65-F5344CB8AC3E}">
        <p14:creationId xmlns:p14="http://schemas.microsoft.com/office/powerpoint/2010/main" val="99219306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p:txBody>
          <a:bodyPr>
            <a:normAutofit/>
          </a:bodyPr>
          <a:lstStyle/>
          <a:p>
            <a:pPr algn="ctr"/>
            <a:r>
              <a:rPr lang="en-US" sz="3600" b="1"/>
              <a:t>Domain # 4 - Other Considerations for Attracting</a:t>
            </a:r>
            <a:br>
              <a:rPr lang="en-US" sz="3600" b="1"/>
            </a:br>
            <a:r>
              <a:rPr lang="en-US" sz="3600" b="1"/>
              <a:t>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p:txBody>
          <a:bodyPr>
            <a:normAutofit lnSpcReduction="10000"/>
          </a:bodyPr>
          <a:lstStyle/>
          <a:p>
            <a:pPr marL="0" indent="0" algn="ctr">
              <a:buNone/>
            </a:pPr>
            <a:r>
              <a:rPr lang="en-US" sz="3600" i="1" u="sng"/>
              <a:t>Early Exposure </a:t>
            </a:r>
          </a:p>
          <a:p>
            <a:pPr marL="514350" indent="-514350">
              <a:buFont typeface="+mj-lt"/>
              <a:buAutoNum type="alphaLcPeriod"/>
            </a:pPr>
            <a:endParaRPr lang="en-US" i="1"/>
          </a:p>
          <a:p>
            <a:pPr marL="0" indent="0">
              <a:buNone/>
            </a:pPr>
            <a:r>
              <a:rPr lang="en-US" u="sng"/>
              <a:t>Long term goals:</a:t>
            </a:r>
          </a:p>
          <a:p>
            <a:pPr marL="514350" indent="-514350">
              <a:buFont typeface="+mj-lt"/>
              <a:buAutoNum type="alphaLcPeriod"/>
            </a:pPr>
            <a:r>
              <a:rPr lang="en-US"/>
              <a:t>Develop strategies to recruit Pediatric residents to subspecialties – </a:t>
            </a:r>
            <a:r>
              <a:rPr lang="en-US" i="1"/>
              <a:t>3-5 years</a:t>
            </a:r>
          </a:p>
          <a:p>
            <a:pPr marL="514350" indent="-514350">
              <a:buFont typeface="+mj-lt"/>
              <a:buAutoNum type="alphaLcPeriod"/>
            </a:pPr>
            <a:r>
              <a:rPr lang="en-US"/>
              <a:t>Increased incorporation of pediatric faculty and pediatric cases into the preclinical curriculum – COMSEP, AMSPDC - </a:t>
            </a:r>
            <a:r>
              <a:rPr lang="en-US" i="1"/>
              <a:t>3 years</a:t>
            </a:r>
          </a:p>
          <a:p>
            <a:pPr marL="514350" indent="-514350">
              <a:buFont typeface="+mj-lt"/>
              <a:buAutoNum type="alphaLcPeriod"/>
            </a:pPr>
            <a:r>
              <a:rPr lang="en-US"/>
              <a:t>Partner or create mini medical schools, present clinical cases to high schools (including underserved areas) and colleges to exposure these students early to Pediatrics - </a:t>
            </a:r>
            <a:r>
              <a:rPr lang="en-US" i="1"/>
              <a:t>2-5 years </a:t>
            </a:r>
          </a:p>
          <a:p>
            <a:endParaRPr lang="en-US" u="sng"/>
          </a:p>
          <a:p>
            <a:endParaRPr lang="en-US"/>
          </a:p>
        </p:txBody>
      </p:sp>
      <p:pic>
        <p:nvPicPr>
          <p:cNvPr id="4" name="Picture 3" descr="COMSEP Logo for Email Signature.jpg">
            <a:extLst>
              <a:ext uri="{FF2B5EF4-FFF2-40B4-BE49-F238E27FC236}">
                <a16:creationId xmlns:a16="http://schemas.microsoft.com/office/drawing/2014/main" id="{8A319E88-3DF2-49F7-BA16-899BF9FCE053}"/>
              </a:ext>
            </a:extLst>
          </p:cNvPr>
          <p:cNvPicPr>
            <a:picLocks noChangeAspect="1"/>
          </p:cNvPicPr>
          <p:nvPr/>
        </p:nvPicPr>
        <p:blipFill>
          <a:blip r:embed="rId2" cstate="print"/>
          <a:stretch>
            <a:fillRect/>
          </a:stretch>
        </p:blipFill>
        <p:spPr>
          <a:xfrm>
            <a:off x="10850136" y="0"/>
            <a:ext cx="1125963" cy="971435"/>
          </a:xfrm>
          <a:prstGeom prst="rect">
            <a:avLst/>
          </a:prstGeom>
        </p:spPr>
      </p:pic>
    </p:spTree>
    <p:extLst>
      <p:ext uri="{BB962C8B-B14F-4D97-AF65-F5344CB8AC3E}">
        <p14:creationId xmlns:p14="http://schemas.microsoft.com/office/powerpoint/2010/main" val="313696293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95982" y="112741"/>
            <a:ext cx="11090246" cy="1300292"/>
          </a:xfrm>
        </p:spPr>
        <p:txBody>
          <a:bodyPr>
            <a:noAutofit/>
          </a:bodyPr>
          <a:lstStyle/>
          <a:p>
            <a:pPr algn="ctr"/>
            <a:r>
              <a:rPr lang="en-US" sz="3600" b="1"/>
              <a:t>Domain # 4 - Other Considerations for Attracting 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520117" y="1677798"/>
            <a:ext cx="11000764" cy="4978865"/>
          </a:xfrm>
        </p:spPr>
        <p:txBody>
          <a:bodyPr>
            <a:normAutofit fontScale="32500" lnSpcReduction="20000"/>
          </a:bodyPr>
          <a:lstStyle/>
          <a:p>
            <a:pPr marL="0" indent="0" algn="ctr">
              <a:buNone/>
            </a:pPr>
            <a:r>
              <a:rPr lang="en-US" sz="11100" i="1" u="sng"/>
              <a:t>Recruitment/Outreach </a:t>
            </a:r>
          </a:p>
          <a:p>
            <a:pPr marL="0" indent="0">
              <a:buNone/>
            </a:pPr>
            <a:endParaRPr lang="en-US" sz="7000" b="1" i="1"/>
          </a:p>
          <a:p>
            <a:pPr marL="0" indent="0">
              <a:lnSpc>
                <a:spcPct val="120000"/>
              </a:lnSpc>
              <a:spcBef>
                <a:spcPts val="0"/>
              </a:spcBef>
              <a:spcAft>
                <a:spcPts val="600"/>
              </a:spcAft>
              <a:buNone/>
            </a:pPr>
            <a:r>
              <a:rPr lang="en-US" sz="8600" u="sng"/>
              <a:t>Update on work accomplished</a:t>
            </a:r>
          </a:p>
          <a:p>
            <a:pPr marL="0" indent="0">
              <a:lnSpc>
                <a:spcPct val="120000"/>
              </a:lnSpc>
              <a:spcBef>
                <a:spcPts val="0"/>
              </a:spcBef>
              <a:spcAft>
                <a:spcPts val="600"/>
              </a:spcAft>
              <a:buNone/>
            </a:pPr>
            <a:r>
              <a:rPr lang="en-US" sz="8600"/>
              <a:t>Assessment and Evaluation Collaborative</a:t>
            </a:r>
            <a:r>
              <a:rPr lang="en-US" sz="8600" b="1"/>
              <a:t>: </a:t>
            </a:r>
            <a:r>
              <a:rPr lang="en-US" sz="8600"/>
              <a:t>“Predictors of Success: From Medical Student to Pediatric Resident” funded by a grant from APPD LEARN/COMSEP,</a:t>
            </a:r>
            <a:r>
              <a:rPr lang="en-US" sz="8600" b="1"/>
              <a:t> </a:t>
            </a:r>
            <a:r>
              <a:rPr lang="en-US" sz="8600"/>
              <a:t>data being collected to determine if there are any correlates with performance in pediatric residency </a:t>
            </a:r>
            <a:endParaRPr lang="en-US" sz="8600" u="sng"/>
          </a:p>
          <a:p>
            <a:pPr marL="0" indent="0">
              <a:lnSpc>
                <a:spcPct val="120000"/>
              </a:lnSpc>
              <a:spcBef>
                <a:spcPts val="0"/>
              </a:spcBef>
              <a:spcAft>
                <a:spcPts val="600"/>
              </a:spcAft>
              <a:buNone/>
            </a:pPr>
            <a:r>
              <a:rPr lang="en-US" sz="8600" u="sng"/>
              <a:t>Key areas of focus:</a:t>
            </a:r>
            <a:r>
              <a:rPr lang="en-US" sz="8600"/>
              <a:t>  Improve the pediatric pipeline by creating strategies that engage high school students, college students, and preclinical medical/osteopathic students </a:t>
            </a:r>
            <a:endParaRPr lang="en-US" sz="8600" u="sng"/>
          </a:p>
          <a:p>
            <a:pPr marL="0" indent="0">
              <a:lnSpc>
                <a:spcPct val="120000"/>
              </a:lnSpc>
              <a:spcBef>
                <a:spcPts val="0"/>
              </a:spcBef>
              <a:spcAft>
                <a:spcPts val="600"/>
              </a:spcAft>
              <a:buNone/>
            </a:pPr>
            <a:r>
              <a:rPr lang="en-US" sz="8600" u="sng"/>
              <a:t>Collaboration:</a:t>
            </a:r>
            <a:r>
              <a:rPr lang="en-US" sz="8600"/>
              <a:t>  AMSPDC, AACOM, APPD, COMSEP CoPS </a:t>
            </a:r>
            <a:endParaRPr lang="en-US" sz="8600" u="sng"/>
          </a:p>
        </p:txBody>
      </p:sp>
      <p:pic>
        <p:nvPicPr>
          <p:cNvPr id="4" name="Picture 3" descr="COMSEP Logo for Email Signature.jpg">
            <a:extLst>
              <a:ext uri="{FF2B5EF4-FFF2-40B4-BE49-F238E27FC236}">
                <a16:creationId xmlns:a16="http://schemas.microsoft.com/office/drawing/2014/main" id="{B4472025-B4E2-4A68-AB48-8AC931FA4025}"/>
              </a:ext>
            </a:extLst>
          </p:cNvPr>
          <p:cNvPicPr>
            <a:picLocks noChangeAspect="1"/>
          </p:cNvPicPr>
          <p:nvPr/>
        </p:nvPicPr>
        <p:blipFill>
          <a:blip r:embed="rId2" cstate="print"/>
          <a:stretch>
            <a:fillRect/>
          </a:stretch>
        </p:blipFill>
        <p:spPr>
          <a:xfrm>
            <a:off x="11048540" y="112741"/>
            <a:ext cx="944682" cy="815033"/>
          </a:xfrm>
          <a:prstGeom prst="rect">
            <a:avLst/>
          </a:prstGeom>
        </p:spPr>
      </p:pic>
    </p:spTree>
    <p:extLst>
      <p:ext uri="{BB962C8B-B14F-4D97-AF65-F5344CB8AC3E}">
        <p14:creationId xmlns:p14="http://schemas.microsoft.com/office/powerpoint/2010/main" val="79504128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48819" y="33557"/>
            <a:ext cx="11090246" cy="1073790"/>
          </a:xfrm>
        </p:spPr>
        <p:txBody>
          <a:bodyPr>
            <a:noAutofit/>
          </a:bodyPr>
          <a:lstStyle/>
          <a:p>
            <a:pPr algn="ctr"/>
            <a:r>
              <a:rPr lang="en-US" sz="3600" b="1"/>
              <a:t>Domain # 4 - Other Considerations for Attracting 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520117" y="1375794"/>
            <a:ext cx="11000764" cy="5280869"/>
          </a:xfrm>
        </p:spPr>
        <p:txBody>
          <a:bodyPr>
            <a:normAutofit/>
          </a:bodyPr>
          <a:lstStyle/>
          <a:p>
            <a:pPr marL="0" indent="0" algn="ctr">
              <a:buNone/>
            </a:pPr>
            <a:r>
              <a:rPr lang="en-US" sz="3900" i="1" u="sng"/>
              <a:t>Recruitment/Outreach</a:t>
            </a:r>
          </a:p>
          <a:p>
            <a:pPr marL="0" indent="0">
              <a:buNone/>
            </a:pPr>
            <a:endParaRPr lang="en-US" sz="3900" b="1" i="1"/>
          </a:p>
          <a:p>
            <a:pPr marL="0" indent="0">
              <a:buNone/>
            </a:pPr>
            <a:r>
              <a:rPr lang="en-US" sz="3000" u="sng"/>
              <a:t>Short term goals</a:t>
            </a:r>
          </a:p>
          <a:p>
            <a:pPr marL="914400" indent="-914400">
              <a:buFont typeface="+mj-lt"/>
              <a:buAutoNum type="alphaLcPeriod"/>
            </a:pPr>
            <a:r>
              <a:rPr lang="en-US" sz="3000"/>
              <a:t>Collect data on existing programs that expose high school and college students to medicine - </a:t>
            </a:r>
            <a:r>
              <a:rPr lang="en-US" sz="3000" i="1"/>
              <a:t>1-2 years</a:t>
            </a:r>
          </a:p>
          <a:p>
            <a:pPr marL="914400" indent="-914400">
              <a:buFont typeface="+mj-lt"/>
              <a:buAutoNum type="alphaLcPeriod"/>
            </a:pPr>
            <a:r>
              <a:rPr lang="en-US" sz="3000"/>
              <a:t>Collect data on what programs are currently doing to promote medicine overall and how can we highlight pediatrics better? – </a:t>
            </a:r>
            <a:r>
              <a:rPr lang="en-US" sz="3000" i="1"/>
              <a:t>1-2 years  </a:t>
            </a:r>
          </a:p>
        </p:txBody>
      </p:sp>
      <p:pic>
        <p:nvPicPr>
          <p:cNvPr id="4" name="Picture 3" descr="COMSEP Logo for Email Signature.jpg">
            <a:extLst>
              <a:ext uri="{FF2B5EF4-FFF2-40B4-BE49-F238E27FC236}">
                <a16:creationId xmlns:a16="http://schemas.microsoft.com/office/drawing/2014/main" id="{E08E942A-3B95-45B4-80F0-0CDC3EC69B91}"/>
              </a:ext>
            </a:extLst>
          </p:cNvPr>
          <p:cNvPicPr>
            <a:picLocks noChangeAspect="1"/>
          </p:cNvPicPr>
          <p:nvPr/>
        </p:nvPicPr>
        <p:blipFill>
          <a:blip r:embed="rId2" cstate="print"/>
          <a:stretch>
            <a:fillRect/>
          </a:stretch>
        </p:blipFill>
        <p:spPr>
          <a:xfrm>
            <a:off x="11039707" y="0"/>
            <a:ext cx="1103474" cy="952032"/>
          </a:xfrm>
          <a:prstGeom prst="rect">
            <a:avLst/>
          </a:prstGeom>
        </p:spPr>
      </p:pic>
    </p:spTree>
    <p:extLst>
      <p:ext uri="{BB962C8B-B14F-4D97-AF65-F5344CB8AC3E}">
        <p14:creationId xmlns:p14="http://schemas.microsoft.com/office/powerpoint/2010/main" val="2995549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831273" y="1087198"/>
            <a:ext cx="10745031" cy="4918269"/>
          </a:xfrm>
          <a:prstGeom prst="rect">
            <a:avLst/>
          </a:prstGeom>
          <a:noFill/>
        </p:spPr>
        <p:txBody>
          <a:bodyPr wrap="square">
            <a:spAutoFit/>
          </a:bodyPr>
          <a:lstStyle/>
          <a:p>
            <a:pPr>
              <a:lnSpc>
                <a:spcPct val="120000"/>
              </a:lnSpc>
              <a:spcBef>
                <a:spcPts val="0"/>
              </a:spcBef>
              <a:spcAft>
                <a:spcPts val="0"/>
              </a:spcAft>
            </a:pPr>
            <a:endParaRPr lang="en-US" sz="2800" b="0" i="0" u="none" strike="noStrike" baseline="0">
              <a:solidFill>
                <a:srgbClr val="000000"/>
              </a:solidFill>
              <a:latin typeface="Calibri" panose="020F0502020204030204" pitchFamily="34" charset="0"/>
            </a:endParaRPr>
          </a:p>
          <a:p>
            <a:pPr marL="514350" lvl="0" indent="-514350">
              <a:buAutoNum type="arabicPeriod"/>
            </a:pPr>
            <a:r>
              <a:rPr lang="en-US" sz="2800"/>
              <a:t>Increased Collaboration in Pediatrics Community</a:t>
            </a:r>
          </a:p>
          <a:p>
            <a:pPr marL="514350" indent="-514350">
              <a:buFontTx/>
              <a:buAutoNum type="arabicPeriod"/>
            </a:pPr>
            <a:r>
              <a:rPr lang="en-US" sz="2800"/>
              <a:t>Updates on Work Done Since February</a:t>
            </a:r>
          </a:p>
          <a:p>
            <a:pPr marL="514350" indent="-514350">
              <a:buFontTx/>
              <a:buAutoNum type="arabicPeriod"/>
            </a:pPr>
            <a:r>
              <a:rPr lang="en-US" sz="2800"/>
              <a:t>Presentations on each Domain</a:t>
            </a:r>
          </a:p>
          <a:p>
            <a:pPr marL="514350" indent="-514350">
              <a:buFontTx/>
              <a:buAutoNum type="arabicPeriod"/>
            </a:pPr>
            <a:r>
              <a:rPr lang="en-US" sz="2800"/>
              <a:t>Breakouts to receive input to strengthen our work</a:t>
            </a:r>
          </a:p>
          <a:p>
            <a:pPr marL="514350" indent="-514350">
              <a:buFontTx/>
              <a:buAutoNum type="arabicPeriod"/>
            </a:pPr>
            <a:r>
              <a:rPr lang="en-US" sz="2800"/>
              <a:t>Summary and Next Steps</a:t>
            </a:r>
          </a:p>
          <a:p>
            <a:pPr marL="514350" indent="-514350">
              <a:buFontTx/>
              <a:buAutoNum type="arabicPeriod"/>
            </a:pPr>
            <a:endParaRPr lang="en-US" sz="2800"/>
          </a:p>
          <a:p>
            <a:endParaRPr lang="en-US" sz="2800"/>
          </a:p>
          <a:p>
            <a:r>
              <a:rPr lang="en-US" sz="2800"/>
              <a:t>Reminder: This is a 5-year project; change we’re seeking won’t happen overnight.  We need this Initiative to be a thoughtful, collaborative effort.</a:t>
            </a:r>
          </a:p>
          <a:p>
            <a:endParaRPr lang="en-US" sz="2800"/>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286604"/>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t>Goals For Today</a:t>
            </a:r>
          </a:p>
        </p:txBody>
      </p:sp>
    </p:spTree>
    <p:extLst>
      <p:ext uri="{BB962C8B-B14F-4D97-AF65-F5344CB8AC3E}">
        <p14:creationId xmlns:p14="http://schemas.microsoft.com/office/powerpoint/2010/main" val="346372023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48819" y="33557"/>
            <a:ext cx="11090246" cy="1073790"/>
          </a:xfrm>
        </p:spPr>
        <p:txBody>
          <a:bodyPr>
            <a:noAutofit/>
          </a:bodyPr>
          <a:lstStyle/>
          <a:p>
            <a:pPr algn="ctr"/>
            <a:r>
              <a:rPr lang="en-US" sz="3600" b="1"/>
              <a:t>Domain # 4 - Other Considerations for Attracting 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520117" y="1375794"/>
            <a:ext cx="11000764" cy="5280869"/>
          </a:xfrm>
        </p:spPr>
        <p:txBody>
          <a:bodyPr>
            <a:normAutofit fontScale="77500" lnSpcReduction="20000"/>
          </a:bodyPr>
          <a:lstStyle/>
          <a:p>
            <a:pPr marL="0" indent="0" algn="ctr">
              <a:lnSpc>
                <a:spcPct val="120000"/>
              </a:lnSpc>
              <a:spcBef>
                <a:spcPts val="0"/>
              </a:spcBef>
              <a:spcAft>
                <a:spcPts val="600"/>
              </a:spcAft>
              <a:buNone/>
            </a:pPr>
            <a:r>
              <a:rPr lang="en-US" sz="4600" i="1" u="sng"/>
              <a:t>Recruitment/Outreach </a:t>
            </a:r>
            <a:endParaRPr lang="en-US" sz="4600" u="sng"/>
          </a:p>
          <a:p>
            <a:pPr marL="0" indent="0">
              <a:lnSpc>
                <a:spcPct val="120000"/>
              </a:lnSpc>
              <a:spcBef>
                <a:spcPts val="0"/>
              </a:spcBef>
              <a:spcAft>
                <a:spcPts val="600"/>
              </a:spcAft>
              <a:buNone/>
            </a:pPr>
            <a:r>
              <a:rPr lang="en-US" sz="3900" u="sng"/>
              <a:t>Long term goals </a:t>
            </a:r>
          </a:p>
          <a:p>
            <a:pPr marL="514350" indent="-514350">
              <a:lnSpc>
                <a:spcPct val="120000"/>
              </a:lnSpc>
              <a:spcBef>
                <a:spcPts val="0"/>
              </a:spcBef>
              <a:spcAft>
                <a:spcPts val="600"/>
              </a:spcAft>
              <a:buFont typeface="+mj-lt"/>
              <a:buAutoNum type="alphaLcPeriod"/>
            </a:pPr>
            <a:r>
              <a:rPr lang="en-US" sz="3900"/>
              <a:t>Partner or create mini medical school, present clinical cases to high schools (including underserved areas) and colleges to exposure these students early to Pediatrics - </a:t>
            </a:r>
            <a:r>
              <a:rPr lang="en-US" sz="3900" i="1"/>
              <a:t>2-5 years </a:t>
            </a:r>
          </a:p>
          <a:p>
            <a:pPr marL="514350" indent="-514350">
              <a:lnSpc>
                <a:spcPct val="120000"/>
              </a:lnSpc>
              <a:spcBef>
                <a:spcPts val="0"/>
              </a:spcBef>
              <a:spcAft>
                <a:spcPts val="600"/>
              </a:spcAft>
              <a:buFont typeface="+mj-lt"/>
              <a:buAutoNum type="alphaLcPeriod"/>
            </a:pPr>
            <a:r>
              <a:rPr lang="en-US" sz="3900"/>
              <a:t>Early exposure to pediatric specific STEM programs – </a:t>
            </a:r>
            <a:r>
              <a:rPr lang="en-US" sz="3900" i="1"/>
              <a:t>2-5 years</a:t>
            </a:r>
          </a:p>
          <a:p>
            <a:pPr marL="514350" indent="-514350">
              <a:lnSpc>
                <a:spcPct val="120000"/>
              </a:lnSpc>
              <a:spcBef>
                <a:spcPts val="0"/>
              </a:spcBef>
              <a:spcAft>
                <a:spcPts val="600"/>
              </a:spcAft>
              <a:buFont typeface="+mj-lt"/>
              <a:buAutoNum type="alphaLcPeriod"/>
            </a:pPr>
            <a:r>
              <a:rPr lang="en-US" sz="3900"/>
              <a:t>Enhanced work with organizations such as the SNMA, and partnering with COMSEP to achieve greater recruitment of students into Pediatrics. -</a:t>
            </a:r>
            <a:r>
              <a:rPr lang="en-US" sz="3900" i="1"/>
              <a:t> 2-5 years </a:t>
            </a:r>
            <a:endParaRPr lang="en-US" sz="3900"/>
          </a:p>
          <a:p>
            <a:endParaRPr lang="en-US"/>
          </a:p>
        </p:txBody>
      </p:sp>
      <p:pic>
        <p:nvPicPr>
          <p:cNvPr id="4" name="Picture 3" descr="COMSEP Logo for Email Signature.jpg">
            <a:extLst>
              <a:ext uri="{FF2B5EF4-FFF2-40B4-BE49-F238E27FC236}">
                <a16:creationId xmlns:a16="http://schemas.microsoft.com/office/drawing/2014/main" id="{E08E942A-3B95-45B4-80F0-0CDC3EC69B91}"/>
              </a:ext>
            </a:extLst>
          </p:cNvPr>
          <p:cNvPicPr>
            <a:picLocks noChangeAspect="1"/>
          </p:cNvPicPr>
          <p:nvPr/>
        </p:nvPicPr>
        <p:blipFill>
          <a:blip r:embed="rId2" cstate="print"/>
          <a:stretch>
            <a:fillRect/>
          </a:stretch>
        </p:blipFill>
        <p:spPr>
          <a:xfrm>
            <a:off x="11039707" y="0"/>
            <a:ext cx="1103474" cy="952032"/>
          </a:xfrm>
          <a:prstGeom prst="rect">
            <a:avLst/>
          </a:prstGeom>
        </p:spPr>
      </p:pic>
    </p:spTree>
    <p:extLst>
      <p:ext uri="{BB962C8B-B14F-4D97-AF65-F5344CB8AC3E}">
        <p14:creationId xmlns:p14="http://schemas.microsoft.com/office/powerpoint/2010/main" val="66570375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1A81-699E-448D-81D5-0A3382807809}"/>
              </a:ext>
            </a:extLst>
          </p:cNvPr>
          <p:cNvSpPr>
            <a:spLocks noGrp="1"/>
          </p:cNvSpPr>
          <p:nvPr>
            <p:ph type="title"/>
          </p:nvPr>
        </p:nvSpPr>
        <p:spPr>
          <a:xfrm>
            <a:off x="48819" y="33557"/>
            <a:ext cx="11090246" cy="1073790"/>
          </a:xfrm>
        </p:spPr>
        <p:txBody>
          <a:bodyPr>
            <a:noAutofit/>
          </a:bodyPr>
          <a:lstStyle/>
          <a:p>
            <a:pPr algn="ctr"/>
            <a:r>
              <a:rPr lang="en-US" sz="3600" b="1"/>
              <a:t>Domain # 4 - Other Considerations for Attracting Diverse, High Quality Medical Students into Pediatrics </a:t>
            </a:r>
            <a:endParaRPr lang="en-US" sz="3600"/>
          </a:p>
        </p:txBody>
      </p:sp>
      <p:sp>
        <p:nvSpPr>
          <p:cNvPr id="3" name="Content Placeholder 2">
            <a:extLst>
              <a:ext uri="{FF2B5EF4-FFF2-40B4-BE49-F238E27FC236}">
                <a16:creationId xmlns:a16="http://schemas.microsoft.com/office/drawing/2014/main" id="{0E3B2FD7-C87D-4EA4-A2B3-641BAF74BE5E}"/>
              </a:ext>
            </a:extLst>
          </p:cNvPr>
          <p:cNvSpPr>
            <a:spLocks noGrp="1"/>
          </p:cNvSpPr>
          <p:nvPr>
            <p:ph idx="1"/>
          </p:nvPr>
        </p:nvSpPr>
        <p:spPr>
          <a:xfrm>
            <a:off x="520117" y="1375794"/>
            <a:ext cx="11000764" cy="5280869"/>
          </a:xfrm>
        </p:spPr>
        <p:txBody>
          <a:bodyPr>
            <a:normAutofit/>
          </a:bodyPr>
          <a:lstStyle/>
          <a:p>
            <a:pPr marL="0" indent="0" algn="ctr">
              <a:buNone/>
            </a:pPr>
            <a:r>
              <a:rPr lang="en-US" sz="3600" b="1" u="sng"/>
              <a:t>Overall workplan </a:t>
            </a:r>
          </a:p>
          <a:p>
            <a:pPr marL="0" indent="0" algn="ctr">
              <a:buNone/>
            </a:pPr>
            <a:endParaRPr lang="en-US" sz="3600" b="1"/>
          </a:p>
          <a:p>
            <a:pPr marL="514350" indent="-514350">
              <a:buFont typeface="+mj-lt"/>
              <a:buAutoNum type="alphaLcPeriod"/>
            </a:pPr>
            <a:r>
              <a:rPr lang="en-US"/>
              <a:t>We welcome guidance from all Workforce Stakeholders to freely share ideas, programs in medicine that have worked and not worked as we develop a national campaign for </a:t>
            </a:r>
            <a:r>
              <a:rPr lang="en-US" b="1"/>
              <a:t>Choosing Pediatrics </a:t>
            </a:r>
            <a:r>
              <a:rPr lang="en-US"/>
              <a:t>.</a:t>
            </a:r>
          </a:p>
          <a:p>
            <a:pPr marL="514350" indent="-514350">
              <a:buFont typeface="+mj-lt"/>
              <a:buAutoNum type="alphaLcPeriod"/>
            </a:pPr>
            <a:r>
              <a:rPr lang="en-US"/>
              <a:t>COMSEP has ACCESS to the medical students; we’d like to develop a plan for each medical school to promote pediatrics as a career.</a:t>
            </a:r>
            <a:endParaRPr lang="en-US" u="sng"/>
          </a:p>
          <a:p>
            <a:endParaRPr lang="en-US"/>
          </a:p>
        </p:txBody>
      </p:sp>
      <p:pic>
        <p:nvPicPr>
          <p:cNvPr id="4" name="Picture 3" descr="COMSEP Logo for Email Signature.jpg">
            <a:extLst>
              <a:ext uri="{FF2B5EF4-FFF2-40B4-BE49-F238E27FC236}">
                <a16:creationId xmlns:a16="http://schemas.microsoft.com/office/drawing/2014/main" id="{E08E942A-3B95-45B4-80F0-0CDC3EC69B91}"/>
              </a:ext>
            </a:extLst>
          </p:cNvPr>
          <p:cNvPicPr>
            <a:picLocks noChangeAspect="1"/>
          </p:cNvPicPr>
          <p:nvPr/>
        </p:nvPicPr>
        <p:blipFill>
          <a:blip r:embed="rId2" cstate="print"/>
          <a:stretch>
            <a:fillRect/>
          </a:stretch>
        </p:blipFill>
        <p:spPr>
          <a:xfrm>
            <a:off x="11039707" y="0"/>
            <a:ext cx="1103474" cy="952032"/>
          </a:xfrm>
          <a:prstGeom prst="rect">
            <a:avLst/>
          </a:prstGeom>
        </p:spPr>
      </p:pic>
    </p:spTree>
    <p:extLst>
      <p:ext uri="{BB962C8B-B14F-4D97-AF65-F5344CB8AC3E}">
        <p14:creationId xmlns:p14="http://schemas.microsoft.com/office/powerpoint/2010/main" val="339493745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5712B-FEB7-4F72-9654-B54E1EAAB5B3}"/>
              </a:ext>
            </a:extLst>
          </p:cNvPr>
          <p:cNvSpPr>
            <a:spLocks noGrp="1"/>
          </p:cNvSpPr>
          <p:nvPr>
            <p:ph type="title"/>
          </p:nvPr>
        </p:nvSpPr>
        <p:spPr/>
        <p:txBody>
          <a:bodyPr/>
          <a:lstStyle/>
          <a:p>
            <a:pPr algn="ctr"/>
            <a:r>
              <a:rPr lang="en-US" b="1"/>
              <a:t>Breakout Questions: Domain 4</a:t>
            </a:r>
          </a:p>
        </p:txBody>
      </p:sp>
      <p:sp>
        <p:nvSpPr>
          <p:cNvPr id="3" name="Content Placeholder 2">
            <a:extLst>
              <a:ext uri="{FF2B5EF4-FFF2-40B4-BE49-F238E27FC236}">
                <a16:creationId xmlns:a16="http://schemas.microsoft.com/office/drawing/2014/main" id="{920CDF59-CDA7-4E8A-8070-C9C60EF07F72}"/>
              </a:ext>
            </a:extLst>
          </p:cNvPr>
          <p:cNvSpPr>
            <a:spLocks noGrp="1"/>
          </p:cNvSpPr>
          <p:nvPr>
            <p:ph idx="1"/>
          </p:nvPr>
        </p:nvSpPr>
        <p:spPr>
          <a:xfrm>
            <a:off x="838200" y="1392572"/>
            <a:ext cx="10515600" cy="4784391"/>
          </a:xfrm>
        </p:spPr>
        <p:txBody>
          <a:bodyPr/>
          <a:lstStyle/>
          <a:p>
            <a:r>
              <a:rPr lang="en-US"/>
              <a:t>What does a successful </a:t>
            </a:r>
            <a:r>
              <a:rPr lang="en-US" b="1"/>
              <a:t>Choosing Pediatrics </a:t>
            </a:r>
            <a:r>
              <a:rPr lang="en-US"/>
              <a:t>campaign look like?</a:t>
            </a:r>
          </a:p>
          <a:p>
            <a:r>
              <a:rPr lang="en-US"/>
              <a:t>Should learners (students, residents, fellows) be invited to join this initiative?</a:t>
            </a:r>
          </a:p>
          <a:p>
            <a:r>
              <a:rPr lang="en-US"/>
              <a:t>What elements of Pediatrics should be highlighted to attract learners to the field?</a:t>
            </a:r>
          </a:p>
          <a:p>
            <a:r>
              <a:rPr lang="en-US"/>
              <a:t>Once these elements are identified what are the best methods to highlight the elements and get the word out?</a:t>
            </a:r>
          </a:p>
          <a:p>
            <a:r>
              <a:rPr lang="en-US"/>
              <a:t>How do we identify and get access to high quality, diverse learners?  </a:t>
            </a:r>
          </a:p>
          <a:p>
            <a:r>
              <a:rPr lang="en-US"/>
              <a:t>What resources are needed to target high quality, diverse learners? Access to research pathways, advocacy, etc.?</a:t>
            </a:r>
          </a:p>
        </p:txBody>
      </p:sp>
      <p:pic>
        <p:nvPicPr>
          <p:cNvPr id="4" name="Picture 3" descr="COMSEP Logo for Email Signature.jpg">
            <a:extLst>
              <a:ext uri="{FF2B5EF4-FFF2-40B4-BE49-F238E27FC236}">
                <a16:creationId xmlns:a16="http://schemas.microsoft.com/office/drawing/2014/main" id="{A965BA2D-27E7-47A9-9CD3-7FFE1811C3EA}"/>
              </a:ext>
            </a:extLst>
          </p:cNvPr>
          <p:cNvPicPr>
            <a:picLocks noChangeAspect="1"/>
          </p:cNvPicPr>
          <p:nvPr/>
        </p:nvPicPr>
        <p:blipFill>
          <a:blip r:embed="rId2" cstate="print"/>
          <a:stretch>
            <a:fillRect/>
          </a:stretch>
        </p:blipFill>
        <p:spPr>
          <a:xfrm>
            <a:off x="10600655" y="365125"/>
            <a:ext cx="1244600" cy="1073790"/>
          </a:xfrm>
          <a:prstGeom prst="rect">
            <a:avLst/>
          </a:prstGeom>
        </p:spPr>
      </p:pic>
    </p:spTree>
    <p:extLst>
      <p:ext uri="{BB962C8B-B14F-4D97-AF65-F5344CB8AC3E}">
        <p14:creationId xmlns:p14="http://schemas.microsoft.com/office/powerpoint/2010/main" val="82182858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595959"/>
                </a:solidFill>
                <a:effectLst/>
                <a:uLnTx/>
                <a:uFillTx/>
                <a:latin typeface="Franklin Gothic Book"/>
                <a:ea typeface="+mn-ea"/>
                <a:cs typeface="+mn-cs"/>
              </a:rPr>
              <a:t>@AMSPDC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595959"/>
                </a:solidFill>
                <a:effectLst/>
                <a:uLnTx/>
                <a:uFillTx/>
                <a:latin typeface="Franklin Gothic Book"/>
                <a:ea typeface="+mn-ea"/>
                <a:cs typeface="+mn-cs"/>
              </a:rPr>
              <a:t>#Peds2025Workforce</a:t>
            </a:r>
          </a:p>
        </p:txBody>
      </p:sp>
      <p:sp>
        <p:nvSpPr>
          <p:cNvPr id="6" name="Title 1">
            <a:extLst>
              <a:ext uri="{FF2B5EF4-FFF2-40B4-BE49-F238E27FC236}">
                <a16:creationId xmlns:a16="http://schemas.microsoft.com/office/drawing/2014/main" id="{3A4EF343-F572-4F3E-A922-8956F857049B}"/>
              </a:ext>
            </a:extLst>
          </p:cNvPr>
          <p:cNvSpPr txBox="1">
            <a:spLocks/>
          </p:cNvSpPr>
          <p:nvPr/>
        </p:nvSpPr>
        <p:spPr>
          <a:xfrm>
            <a:off x="600456" y="640082"/>
            <a:ext cx="10991087" cy="6272783"/>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t>Pediatrics 2025:</a:t>
            </a:r>
            <a:b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t>The AMSPDC Workforce Initiative</a:t>
            </a:r>
            <a:b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b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r>
              <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t>Domain 4 Report-Out</a:t>
            </a:r>
            <a:br>
              <a:rPr kumimoji="0" lang="en-US" sz="31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br>
              <a:rPr kumimoji="0" lang="en-US" sz="31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br>
              <a:rPr kumimoji="0" lang="en-US" sz="31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br>
              <a:rPr kumimoji="0" lang="en-US" sz="31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rPr>
            </a:br>
            <a:endParaRPr kumimoji="0" lang="en-US" sz="5400" b="0" i="0" u="none" strike="noStrike" kern="1200" cap="none" spc="0" normalizeH="0" baseline="0" noProof="0" dirty="0">
              <a:ln>
                <a:noFill/>
              </a:ln>
              <a:solidFill>
                <a:srgbClr val="595959">
                  <a:lumMod val="75000"/>
                </a:srgbClr>
              </a:solidFill>
              <a:effectLst/>
              <a:uLnTx/>
              <a:uFillTx/>
              <a:latin typeface="Franklin Gothic Book"/>
              <a:ea typeface="Arial" charset="0"/>
              <a:cs typeface="Arial" charset="0"/>
            </a:endParaRPr>
          </a:p>
        </p:txBody>
      </p:sp>
    </p:spTree>
    <p:extLst>
      <p:ext uri="{BB962C8B-B14F-4D97-AF65-F5344CB8AC3E}">
        <p14:creationId xmlns:p14="http://schemas.microsoft.com/office/powerpoint/2010/main" val="212597036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165905" y="2687317"/>
            <a:ext cx="1846143" cy="1834605"/>
          </a:xfrm>
          <a:prstGeom prst="rect">
            <a:avLst/>
          </a:prstGeom>
        </p:spPr>
      </p:pic>
      <p:pic>
        <p:nvPicPr>
          <p:cNvPr id="9" name="Picture 8"/>
          <p:cNvPicPr>
            <a:picLocks noChangeAspect="1"/>
          </p:cNvPicPr>
          <p:nvPr/>
        </p:nvPicPr>
        <p:blipFill>
          <a:blip r:embed="rId4"/>
          <a:stretch>
            <a:fillRect/>
          </a:stretch>
        </p:blipFill>
        <p:spPr>
          <a:xfrm>
            <a:off x="1307427" y="5520001"/>
            <a:ext cx="2317051" cy="1281283"/>
          </a:xfrm>
          <a:prstGeom prst="rect">
            <a:avLst/>
          </a:prstGeom>
        </p:spPr>
      </p:pic>
      <p:pic>
        <p:nvPicPr>
          <p:cNvPr id="10" name="Picture 9"/>
          <p:cNvPicPr>
            <a:picLocks noChangeAspect="1"/>
          </p:cNvPicPr>
          <p:nvPr/>
        </p:nvPicPr>
        <p:blipFill>
          <a:blip r:embed="rId5"/>
          <a:stretch>
            <a:fillRect/>
          </a:stretch>
        </p:blipFill>
        <p:spPr>
          <a:xfrm>
            <a:off x="7910455" y="2601291"/>
            <a:ext cx="1882919" cy="935538"/>
          </a:xfrm>
          <a:prstGeom prst="rect">
            <a:avLst/>
          </a:prstGeom>
        </p:spPr>
      </p:pic>
      <p:sp>
        <p:nvSpPr>
          <p:cNvPr id="11" name="Title 10"/>
          <p:cNvSpPr>
            <a:spLocks noGrp="1"/>
          </p:cNvSpPr>
          <p:nvPr>
            <p:ph type="title"/>
          </p:nvPr>
        </p:nvSpPr>
        <p:spPr/>
        <p:txBody>
          <a:bodyPr/>
          <a:lstStyle/>
          <a:p>
            <a:pPr algn="ctr"/>
            <a:r>
              <a:rPr lang="en-US"/>
              <a:t>Next Steps</a:t>
            </a:r>
          </a:p>
        </p:txBody>
      </p:sp>
      <p:pic>
        <p:nvPicPr>
          <p:cNvPr id="13" name="Picture 12"/>
          <p:cNvPicPr>
            <a:picLocks noChangeAspect="1"/>
          </p:cNvPicPr>
          <p:nvPr/>
        </p:nvPicPr>
        <p:blipFill>
          <a:blip r:embed="rId6"/>
          <a:stretch>
            <a:fillRect/>
          </a:stretch>
        </p:blipFill>
        <p:spPr>
          <a:xfrm>
            <a:off x="1908626" y="1735291"/>
            <a:ext cx="1878445" cy="546375"/>
          </a:xfrm>
          <a:prstGeom prst="rect">
            <a:avLst/>
          </a:prstGeom>
        </p:spPr>
      </p:pic>
      <p:pic>
        <p:nvPicPr>
          <p:cNvPr id="14" name="Picture 13"/>
          <p:cNvPicPr>
            <a:picLocks noChangeAspect="1"/>
          </p:cNvPicPr>
          <p:nvPr/>
        </p:nvPicPr>
        <p:blipFill>
          <a:blip r:embed="rId7"/>
          <a:stretch>
            <a:fillRect/>
          </a:stretch>
        </p:blipFill>
        <p:spPr>
          <a:xfrm>
            <a:off x="8933105" y="5643649"/>
            <a:ext cx="1988435" cy="1033986"/>
          </a:xfrm>
          <a:prstGeom prst="rect">
            <a:avLst/>
          </a:prstGeom>
        </p:spPr>
      </p:pic>
      <p:pic>
        <p:nvPicPr>
          <p:cNvPr id="15" name="Picture 14"/>
          <p:cNvPicPr>
            <a:picLocks noChangeAspect="1"/>
          </p:cNvPicPr>
          <p:nvPr/>
        </p:nvPicPr>
        <p:blipFill>
          <a:blip r:embed="rId8"/>
          <a:stretch>
            <a:fillRect/>
          </a:stretch>
        </p:blipFill>
        <p:spPr>
          <a:xfrm>
            <a:off x="7462029" y="3727570"/>
            <a:ext cx="982061" cy="982061"/>
          </a:xfrm>
          <a:prstGeom prst="rect">
            <a:avLst/>
          </a:prstGeom>
        </p:spPr>
      </p:pic>
      <p:pic>
        <p:nvPicPr>
          <p:cNvPr id="16" name="Picture 15"/>
          <p:cNvPicPr>
            <a:picLocks noChangeAspect="1"/>
          </p:cNvPicPr>
          <p:nvPr/>
        </p:nvPicPr>
        <p:blipFill>
          <a:blip r:embed="rId9"/>
          <a:stretch>
            <a:fillRect/>
          </a:stretch>
        </p:blipFill>
        <p:spPr>
          <a:xfrm>
            <a:off x="1851573" y="2687317"/>
            <a:ext cx="1177637" cy="1177637"/>
          </a:xfrm>
          <a:prstGeom prst="rect">
            <a:avLst/>
          </a:prstGeom>
        </p:spPr>
      </p:pic>
      <p:pic>
        <p:nvPicPr>
          <p:cNvPr id="18" name="Picture 17"/>
          <p:cNvPicPr>
            <a:picLocks noChangeAspect="1"/>
          </p:cNvPicPr>
          <p:nvPr/>
        </p:nvPicPr>
        <p:blipFill>
          <a:blip r:embed="rId10"/>
          <a:stretch>
            <a:fillRect/>
          </a:stretch>
        </p:blipFill>
        <p:spPr>
          <a:xfrm>
            <a:off x="4382077" y="6009027"/>
            <a:ext cx="3238354" cy="428718"/>
          </a:xfrm>
          <a:prstGeom prst="rect">
            <a:avLst/>
          </a:prstGeom>
        </p:spPr>
      </p:pic>
      <p:pic>
        <p:nvPicPr>
          <p:cNvPr id="20" name="Picture 19"/>
          <p:cNvPicPr>
            <a:picLocks noChangeAspect="1"/>
          </p:cNvPicPr>
          <p:nvPr/>
        </p:nvPicPr>
        <p:blipFill>
          <a:blip r:embed="rId11"/>
          <a:stretch>
            <a:fillRect/>
          </a:stretch>
        </p:blipFill>
        <p:spPr>
          <a:xfrm>
            <a:off x="6366339" y="1620779"/>
            <a:ext cx="1659891" cy="875606"/>
          </a:xfrm>
          <a:prstGeom prst="rect">
            <a:avLst/>
          </a:prstGeom>
        </p:spPr>
      </p:pic>
      <p:pic>
        <p:nvPicPr>
          <p:cNvPr id="21" name="Picture 20"/>
          <p:cNvPicPr>
            <a:picLocks noChangeAspect="1"/>
          </p:cNvPicPr>
          <p:nvPr/>
        </p:nvPicPr>
        <p:blipFill>
          <a:blip r:embed="rId12"/>
          <a:stretch>
            <a:fillRect/>
          </a:stretch>
        </p:blipFill>
        <p:spPr>
          <a:xfrm>
            <a:off x="3154603" y="3345737"/>
            <a:ext cx="1357489" cy="1357489"/>
          </a:xfrm>
          <a:prstGeom prst="rect">
            <a:avLst/>
          </a:prstGeom>
        </p:spPr>
      </p:pic>
      <p:pic>
        <p:nvPicPr>
          <p:cNvPr id="22" name="Picture 21"/>
          <p:cNvPicPr>
            <a:picLocks noChangeAspect="1"/>
          </p:cNvPicPr>
          <p:nvPr/>
        </p:nvPicPr>
        <p:blipFill>
          <a:blip r:embed="rId13"/>
          <a:stretch>
            <a:fillRect/>
          </a:stretch>
        </p:blipFill>
        <p:spPr>
          <a:xfrm>
            <a:off x="9440622" y="3835836"/>
            <a:ext cx="1600199" cy="765528"/>
          </a:xfrm>
          <a:prstGeom prst="rect">
            <a:avLst/>
          </a:prstGeom>
        </p:spPr>
      </p:pic>
      <p:pic>
        <p:nvPicPr>
          <p:cNvPr id="24" name="Picture 23"/>
          <p:cNvPicPr>
            <a:picLocks noChangeAspect="1"/>
          </p:cNvPicPr>
          <p:nvPr/>
        </p:nvPicPr>
        <p:blipFill>
          <a:blip r:embed="rId14"/>
          <a:stretch>
            <a:fillRect/>
          </a:stretch>
        </p:blipFill>
        <p:spPr>
          <a:xfrm>
            <a:off x="2792267" y="4623590"/>
            <a:ext cx="2241188" cy="1094330"/>
          </a:xfrm>
          <a:prstGeom prst="rect">
            <a:avLst/>
          </a:prstGeom>
        </p:spPr>
      </p:pic>
      <p:pic>
        <p:nvPicPr>
          <p:cNvPr id="25" name="Picture 24"/>
          <p:cNvPicPr>
            <a:picLocks noChangeAspect="1"/>
          </p:cNvPicPr>
          <p:nvPr/>
        </p:nvPicPr>
        <p:blipFill>
          <a:blip r:embed="rId15"/>
          <a:stretch>
            <a:fillRect/>
          </a:stretch>
        </p:blipFill>
        <p:spPr>
          <a:xfrm>
            <a:off x="8537227" y="1464505"/>
            <a:ext cx="1923551" cy="578410"/>
          </a:xfrm>
          <a:prstGeom prst="rect">
            <a:avLst/>
          </a:prstGeom>
        </p:spPr>
      </p:pic>
      <p:pic>
        <p:nvPicPr>
          <p:cNvPr id="26" name="Picture 25"/>
          <p:cNvPicPr>
            <a:picLocks noChangeAspect="1"/>
          </p:cNvPicPr>
          <p:nvPr/>
        </p:nvPicPr>
        <p:blipFill>
          <a:blip r:embed="rId16"/>
          <a:stretch>
            <a:fillRect/>
          </a:stretch>
        </p:blipFill>
        <p:spPr>
          <a:xfrm>
            <a:off x="5877079" y="5037556"/>
            <a:ext cx="3800520" cy="565864"/>
          </a:xfrm>
          <a:prstGeom prst="rect">
            <a:avLst/>
          </a:prstGeom>
        </p:spPr>
      </p:pic>
      <p:pic>
        <p:nvPicPr>
          <p:cNvPr id="27" name="Picture 26"/>
          <p:cNvPicPr>
            <a:picLocks noChangeAspect="1"/>
          </p:cNvPicPr>
          <p:nvPr/>
        </p:nvPicPr>
        <p:blipFill>
          <a:blip r:embed="rId17"/>
          <a:stretch>
            <a:fillRect/>
          </a:stretch>
        </p:blipFill>
        <p:spPr>
          <a:xfrm>
            <a:off x="4202546" y="1734138"/>
            <a:ext cx="1886431" cy="761123"/>
          </a:xfrm>
          <a:prstGeom prst="rect">
            <a:avLst/>
          </a:prstGeom>
        </p:spPr>
      </p:pic>
      <p:pic>
        <p:nvPicPr>
          <p:cNvPr id="3" name="Picture 2">
            <a:extLst>
              <a:ext uri="{FF2B5EF4-FFF2-40B4-BE49-F238E27FC236}">
                <a16:creationId xmlns:a16="http://schemas.microsoft.com/office/drawing/2014/main" id="{716FED42-797E-C645-8069-5F205EECEED0}"/>
              </a:ext>
            </a:extLst>
          </p:cNvPr>
          <p:cNvPicPr>
            <a:picLocks noChangeAspect="1"/>
          </p:cNvPicPr>
          <p:nvPr/>
        </p:nvPicPr>
        <p:blipFill>
          <a:blip r:embed="rId18"/>
          <a:stretch>
            <a:fillRect/>
          </a:stretch>
        </p:blipFill>
        <p:spPr>
          <a:xfrm>
            <a:off x="174288" y="4217960"/>
            <a:ext cx="2980316" cy="570266"/>
          </a:xfrm>
          <a:prstGeom prst="rect">
            <a:avLst/>
          </a:prstGeom>
        </p:spPr>
      </p:pic>
      <p:sp>
        <p:nvSpPr>
          <p:cNvPr id="23" name="TextBox 22">
            <a:extLst>
              <a:ext uri="{FF2B5EF4-FFF2-40B4-BE49-F238E27FC236}">
                <a16:creationId xmlns:a16="http://schemas.microsoft.com/office/drawing/2014/main" id="{D0103319-593C-46F7-8681-0D03D652473F}"/>
              </a:ext>
            </a:extLst>
          </p:cNvPr>
          <p:cNvSpPr txBox="1"/>
          <p:nvPr/>
        </p:nvSpPr>
        <p:spPr>
          <a:xfrm>
            <a:off x="191855" y="2495261"/>
            <a:ext cx="1846143" cy="369332"/>
          </a:xfrm>
          <a:prstGeom prst="rect">
            <a:avLst/>
          </a:prstGeom>
          <a:noFill/>
        </p:spPr>
        <p:txBody>
          <a:bodyPr wrap="square">
            <a:spAutoFit/>
          </a:bodyPr>
          <a:lstStyle/>
          <a:p>
            <a:r>
              <a:rPr lang="en-US" sz="1800">
                <a:effectLst/>
                <a:latin typeface="Calibri" panose="020F0502020204030204" pitchFamily="34" charset="0"/>
                <a:ea typeface="Calibri" panose="020F0502020204030204" pitchFamily="34" charset="0"/>
              </a:rPr>
              <a:t>#FuturePedsRes </a:t>
            </a:r>
            <a:endParaRPr lang="en-US"/>
          </a:p>
        </p:txBody>
      </p:sp>
      <p:pic>
        <p:nvPicPr>
          <p:cNvPr id="2050" name="Picture 2" descr="Who Made That Twitter Bird? - The New York Times">
            <a:extLst>
              <a:ext uri="{FF2B5EF4-FFF2-40B4-BE49-F238E27FC236}">
                <a16:creationId xmlns:a16="http://schemas.microsoft.com/office/drawing/2014/main" id="{6968A810-F636-46D8-B4E4-7720EE8CF76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06580" y="2171940"/>
            <a:ext cx="508346" cy="369333"/>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5875756D-D373-4F4D-8B5F-7CC830F9B015}"/>
              </a:ext>
            </a:extLst>
          </p:cNvPr>
          <p:cNvSpPr txBox="1"/>
          <p:nvPr/>
        </p:nvSpPr>
        <p:spPr>
          <a:xfrm>
            <a:off x="9793374" y="2207013"/>
            <a:ext cx="2256333" cy="369332"/>
          </a:xfrm>
          <a:prstGeom prst="rect">
            <a:avLst/>
          </a:prstGeom>
          <a:noFill/>
        </p:spPr>
        <p:txBody>
          <a:bodyPr wrap="square">
            <a:spAutoFit/>
          </a:bodyPr>
          <a:lstStyle/>
          <a:p>
            <a:r>
              <a:rPr lang="en-US" sz="1800" err="1">
                <a:solidFill>
                  <a:srgbClr val="000000"/>
                </a:solidFill>
                <a:effectLst/>
                <a:latin typeface="Calibri" panose="020F0502020204030204" pitchFamily="34" charset="0"/>
                <a:ea typeface="Times New Roman" panose="02020603050405020304" pitchFamily="18" charset="0"/>
              </a:rPr>
              <a:t>NextGenPediatricians</a:t>
            </a:r>
            <a:endParaRPr lang="en-US"/>
          </a:p>
        </p:txBody>
      </p:sp>
    </p:spTree>
    <p:extLst>
      <p:ext uri="{BB962C8B-B14F-4D97-AF65-F5344CB8AC3E}">
        <p14:creationId xmlns:p14="http://schemas.microsoft.com/office/powerpoint/2010/main" val="100761567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548004"/>
            <a:ext cx="12192000" cy="8160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4800" b="1" u="sng">
                <a:ea typeface="+mj-lt"/>
                <a:cs typeface="+mj-lt"/>
                <a:hlinkClick r:id="rId5"/>
              </a:rPr>
              <a:t>amspdc.org/workforce</a:t>
            </a:r>
            <a:endParaRPr lang="en-US" sz="4800" b="1">
              <a:cs typeface="Calibri Light"/>
            </a:endParaRPr>
          </a:p>
        </p:txBody>
      </p:sp>
      <p:pic>
        <p:nvPicPr>
          <p:cNvPr id="4" name="Picture 5" descr="Graphical user interface, text, application, email&#10;&#10;Description automatically generated">
            <a:extLst>
              <a:ext uri="{FF2B5EF4-FFF2-40B4-BE49-F238E27FC236}">
                <a16:creationId xmlns:a16="http://schemas.microsoft.com/office/drawing/2014/main" id="{6D56B00E-A90D-4825-8D7B-A1EC35A90920}"/>
              </a:ext>
            </a:extLst>
          </p:cNvPr>
          <p:cNvPicPr>
            <a:picLocks noChangeAspect="1"/>
          </p:cNvPicPr>
          <p:nvPr/>
        </p:nvPicPr>
        <p:blipFill rotWithShape="1">
          <a:blip r:embed="rId6"/>
          <a:srcRect l="15463" t="8827" r="9555" b="18235"/>
          <a:stretch/>
        </p:blipFill>
        <p:spPr>
          <a:xfrm>
            <a:off x="2395269" y="1348777"/>
            <a:ext cx="7393570" cy="4516477"/>
          </a:xfrm>
          <a:prstGeom prst="rect">
            <a:avLst/>
          </a:prstGeom>
        </p:spPr>
      </p:pic>
    </p:spTree>
    <p:extLst>
      <p:ext uri="{BB962C8B-B14F-4D97-AF65-F5344CB8AC3E}">
        <p14:creationId xmlns:p14="http://schemas.microsoft.com/office/powerpoint/2010/main" val="25075219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548004"/>
            <a:ext cx="12192000" cy="8160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4800" b="1" u="sng">
                <a:ea typeface="+mj-lt"/>
                <a:cs typeface="+mj-lt"/>
                <a:hlinkClick r:id="rId5"/>
              </a:rPr>
              <a:t>amspdc.org/workforce</a:t>
            </a:r>
            <a:endParaRPr lang="en-US" sz="4800" b="1">
              <a:cs typeface="Calibri Light"/>
            </a:endParaRPr>
          </a:p>
        </p:txBody>
      </p:sp>
      <p:pic>
        <p:nvPicPr>
          <p:cNvPr id="11" name="Picture 11" descr="A picture containing graphical user interface&#10;&#10;Description automatically generated">
            <a:extLst>
              <a:ext uri="{FF2B5EF4-FFF2-40B4-BE49-F238E27FC236}">
                <a16:creationId xmlns:a16="http://schemas.microsoft.com/office/drawing/2014/main" id="{6C1CB4F2-9880-42DE-B399-24739F186C65}"/>
              </a:ext>
            </a:extLst>
          </p:cNvPr>
          <p:cNvPicPr>
            <a:picLocks noChangeAspect="1"/>
          </p:cNvPicPr>
          <p:nvPr/>
        </p:nvPicPr>
        <p:blipFill>
          <a:blip r:embed="rId6"/>
          <a:stretch>
            <a:fillRect/>
          </a:stretch>
        </p:blipFill>
        <p:spPr>
          <a:xfrm>
            <a:off x="3215951" y="1291753"/>
            <a:ext cx="5837853" cy="4601066"/>
          </a:xfrm>
          <a:prstGeom prst="rect">
            <a:avLst/>
          </a:prstGeom>
        </p:spPr>
      </p:pic>
    </p:spTree>
    <p:extLst>
      <p:ext uri="{BB962C8B-B14F-4D97-AF65-F5344CB8AC3E}">
        <p14:creationId xmlns:p14="http://schemas.microsoft.com/office/powerpoint/2010/main" val="245384747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303757"/>
            <a:ext cx="12192000" cy="8160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4800" b="1"/>
              <a:t>Discussion</a:t>
            </a:r>
          </a:p>
        </p:txBody>
      </p:sp>
      <p:sp>
        <p:nvSpPr>
          <p:cNvPr id="8" name="TextBox 7">
            <a:extLst>
              <a:ext uri="{FF2B5EF4-FFF2-40B4-BE49-F238E27FC236}">
                <a16:creationId xmlns:a16="http://schemas.microsoft.com/office/drawing/2014/main" id="{A25C8AB3-9C6C-4295-A7F0-DB42367BBB55}"/>
              </a:ext>
            </a:extLst>
          </p:cNvPr>
          <p:cNvSpPr txBox="1"/>
          <p:nvPr/>
        </p:nvSpPr>
        <p:spPr>
          <a:xfrm>
            <a:off x="404002" y="667138"/>
            <a:ext cx="11283696" cy="4801314"/>
          </a:xfrm>
          <a:prstGeom prst="rect">
            <a:avLst/>
          </a:prstGeom>
          <a:noFill/>
        </p:spPr>
        <p:txBody>
          <a:bodyPr wrap="square">
            <a:spAutoFit/>
          </a:bodyPr>
          <a:lstStyle/>
          <a:p>
            <a:pPr marL="0" marR="0">
              <a:spcBef>
                <a:spcPts val="0"/>
              </a:spcBef>
              <a:spcAft>
                <a:spcPts val="0"/>
              </a:spcAft>
            </a:pPr>
            <a:br>
              <a:rPr lang="en-US" sz="1800" dirty="0"/>
            </a:br>
            <a:br>
              <a:rPr lang="en-US" sz="1800" dirty="0"/>
            </a:br>
            <a:r>
              <a:rPr lang="en-US" sz="2800" dirty="0"/>
              <a:t>Are we headed in the right direction? </a:t>
            </a:r>
          </a:p>
          <a:p>
            <a:pPr marL="0" marR="0">
              <a:spcBef>
                <a:spcPts val="0"/>
              </a:spcBef>
              <a:spcAft>
                <a:spcPts val="0"/>
              </a:spcAft>
            </a:pPr>
            <a:endParaRPr lang="en-US" sz="2800" dirty="0"/>
          </a:p>
          <a:p>
            <a:pPr marL="0" marR="0">
              <a:spcBef>
                <a:spcPts val="0"/>
              </a:spcBef>
              <a:spcAft>
                <a:spcPts val="0"/>
              </a:spcAft>
            </a:pPr>
            <a:r>
              <a:rPr lang="en-US" sz="2800" dirty="0"/>
              <a:t>What have we missed?</a:t>
            </a:r>
          </a:p>
          <a:p>
            <a:br>
              <a:rPr lang="en-US" sz="2800" dirty="0"/>
            </a:br>
            <a:r>
              <a:rPr lang="en-US" sz="2800" dirty="0"/>
              <a:t>Moving ahead how do we maintain a focus on actions?</a:t>
            </a:r>
          </a:p>
          <a:p>
            <a:endParaRPr lang="en-US" sz="2800" dirty="0"/>
          </a:p>
          <a:p>
            <a:r>
              <a:rPr lang="en-US" sz="2800" dirty="0"/>
              <a:t>Continue to share your notes and thoughts with Bob and Laura.</a:t>
            </a:r>
          </a:p>
          <a:p>
            <a:endParaRPr lang="en-US" sz="2800" dirty="0"/>
          </a:p>
          <a:p>
            <a:r>
              <a:rPr lang="en-US" sz="2800" dirty="0"/>
              <a:t>Summary of today; next Summit in ~ 6 months.</a:t>
            </a:r>
            <a:br>
              <a:rPr lang="en-US" sz="1800" dirty="0"/>
            </a:br>
            <a:endParaRPr lang="en-US" dirty="0"/>
          </a:p>
        </p:txBody>
      </p:sp>
    </p:spTree>
    <p:extLst>
      <p:ext uri="{BB962C8B-B14F-4D97-AF65-F5344CB8AC3E}">
        <p14:creationId xmlns:p14="http://schemas.microsoft.com/office/powerpoint/2010/main" val="229527135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4" name="Title 1">
            <a:extLst>
              <a:ext uri="{FF2B5EF4-FFF2-40B4-BE49-F238E27FC236}">
                <a16:creationId xmlns:a16="http://schemas.microsoft.com/office/drawing/2014/main" id="{8FFACBAF-A06D-4924-B9F2-E7BF92481FF3}"/>
              </a:ext>
            </a:extLst>
          </p:cNvPr>
          <p:cNvSpPr txBox="1">
            <a:spLocks/>
          </p:cNvSpPr>
          <p:nvPr/>
        </p:nvSpPr>
        <p:spPr>
          <a:xfrm>
            <a:off x="0" y="548004"/>
            <a:ext cx="12192000" cy="8160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4800" b="1"/>
              <a:t>Thank you!</a:t>
            </a:r>
          </a:p>
        </p:txBody>
      </p:sp>
      <p:pic>
        <p:nvPicPr>
          <p:cNvPr id="1026" name="Picture 2" descr="An Analysis of Kids Content Consumption - Exclusive White Paper">
            <a:extLst>
              <a:ext uri="{FF2B5EF4-FFF2-40B4-BE49-F238E27FC236}">
                <a16:creationId xmlns:a16="http://schemas.microsoft.com/office/drawing/2014/main" id="{2C998DFE-5B9D-49F2-8490-BE8A6F7F24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3262" y="1529543"/>
            <a:ext cx="7965478" cy="3798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381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139657" y="909828"/>
            <a:ext cx="11912686" cy="5386090"/>
          </a:xfrm>
          <a:prstGeom prst="rect">
            <a:avLst/>
          </a:prstGeom>
          <a:noFill/>
        </p:spPr>
        <p:txBody>
          <a:bodyPr wrap="square">
            <a:spAutoFit/>
          </a:bodyPr>
          <a:lstStyle/>
          <a:p>
            <a:pPr marL="0" indent="0">
              <a:buClr>
                <a:schemeClr val="tx1"/>
              </a:buClr>
              <a:buNone/>
            </a:pPr>
            <a:r>
              <a:rPr lang="en-US" sz="2000" b="1"/>
              <a:t>Advisory Committee</a:t>
            </a:r>
          </a:p>
          <a:p>
            <a:pPr marL="292608" lvl="1" indent="0">
              <a:buClr>
                <a:schemeClr val="tx1"/>
              </a:buClr>
              <a:buNone/>
            </a:pPr>
            <a:r>
              <a:rPr lang="en-US" sz="2000" u="sng"/>
              <a:t>Purpose:</a:t>
            </a:r>
            <a:r>
              <a:rPr lang="en-US" sz="2000"/>
              <a:t>   The Advisory Committee is designed to help ensure close communication within each and across domains.  This Committee will deliberate, make decisions, advise, provide strategic oversight, ensure inclusiveness and collaboration in the pediatrics community, review the goals, timelines, reports and serve as advocates for this Initiative.</a:t>
            </a:r>
          </a:p>
          <a:p>
            <a:pPr marL="292608" lvl="1" indent="0">
              <a:buClr>
                <a:schemeClr val="tx1"/>
              </a:buClr>
              <a:buNone/>
            </a:pPr>
            <a:endParaRPr lang="en-US" u="sng"/>
          </a:p>
          <a:p>
            <a:pPr marL="292608" lvl="1" indent="0">
              <a:buClr>
                <a:schemeClr val="tx1"/>
              </a:buClr>
              <a:buNone/>
            </a:pPr>
            <a:r>
              <a:rPr lang="en-US" sz="2000" u="sng"/>
              <a:t>Commitment:</a:t>
            </a:r>
            <a:r>
              <a:rPr lang="en-US" sz="2000"/>
              <a:t>  Five years; quarterly Advisory Committee calls; periodic emails; attend the AMSPDC sponsored workforce summits.</a:t>
            </a:r>
          </a:p>
          <a:p>
            <a:pPr marL="292608" lvl="1" indent="0">
              <a:buClr>
                <a:schemeClr val="tx1"/>
              </a:buClr>
              <a:buNone/>
            </a:pPr>
            <a:endParaRPr lang="en-US"/>
          </a:p>
          <a:p>
            <a:pPr marL="292608" lvl="1" indent="0">
              <a:buClr>
                <a:schemeClr val="tx1"/>
              </a:buClr>
              <a:buNone/>
            </a:pPr>
            <a:r>
              <a:rPr lang="en-US" sz="2000" u="sng"/>
              <a:t>Members</a:t>
            </a:r>
            <a:r>
              <a:rPr lang="en-US" sz="2000"/>
              <a:t>:  Bob Vinci and Laura Degnon (Initiative Co-Leads)</a:t>
            </a:r>
          </a:p>
          <a:p>
            <a:pPr marL="292608" lvl="1" indent="0">
              <a:buClr>
                <a:schemeClr val="tx1"/>
              </a:buClr>
              <a:buNone/>
            </a:pPr>
            <a:r>
              <a:rPr lang="en-US" sz="2000"/>
              <a:t>Sherin Devaskar (AMSPDC President); March 2021 Ann Reed</a:t>
            </a:r>
          </a:p>
          <a:p>
            <a:pPr marL="292608" lvl="1" indent="0">
              <a:buClr>
                <a:schemeClr val="tx1"/>
              </a:buClr>
              <a:buNone/>
            </a:pPr>
            <a:r>
              <a:rPr lang="en-US" sz="2000"/>
              <a:t>Leslie Walker-Harding and Joe St. Geme (AMSPDC Leaders)</a:t>
            </a:r>
          </a:p>
          <a:p>
            <a:pPr marL="292608" lvl="1" indent="0">
              <a:buClr>
                <a:schemeClr val="tx1"/>
              </a:buClr>
              <a:buNone/>
            </a:pPr>
            <a:r>
              <a:rPr lang="en-US" sz="2000"/>
              <a:t>Becky Blankenburg (Domain 1 Lead)</a:t>
            </a:r>
          </a:p>
          <a:p>
            <a:pPr marL="292608" lvl="1" indent="0">
              <a:buClr>
                <a:schemeClr val="tx1"/>
              </a:buClr>
              <a:buNone/>
            </a:pPr>
            <a:r>
              <a:rPr lang="en-US" sz="2000"/>
              <a:t>Jill Fussell and Laurel Leslie (Domain 2 Leads)</a:t>
            </a:r>
          </a:p>
          <a:p>
            <a:pPr marL="292608" lvl="1" indent="0">
              <a:buClr>
                <a:schemeClr val="tx1"/>
              </a:buClr>
              <a:buNone/>
            </a:pPr>
            <a:r>
              <a:rPr lang="en-US" sz="2000"/>
              <a:t>Mary Leonard (Domain 3 Lead)</a:t>
            </a:r>
          </a:p>
          <a:p>
            <a:pPr marL="292608" lvl="1" indent="0">
              <a:buClr>
                <a:schemeClr val="tx1"/>
              </a:buClr>
              <a:buNone/>
            </a:pPr>
            <a:r>
              <a:rPr lang="en-US" sz="2000"/>
              <a:t>Joe Gigante (Domain 4 Lead)</a:t>
            </a:r>
          </a:p>
          <a:p>
            <a:endParaRPr lang="en-US" sz="2800"/>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286604"/>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t>Governance</a:t>
            </a:r>
          </a:p>
        </p:txBody>
      </p:sp>
    </p:spTree>
    <p:extLst>
      <p:ext uri="{BB962C8B-B14F-4D97-AF65-F5344CB8AC3E}">
        <p14:creationId xmlns:p14="http://schemas.microsoft.com/office/powerpoint/2010/main" val="3906015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139657" y="909828"/>
            <a:ext cx="11912686" cy="4770537"/>
          </a:xfrm>
          <a:prstGeom prst="rect">
            <a:avLst/>
          </a:prstGeom>
          <a:noFill/>
        </p:spPr>
        <p:txBody>
          <a:bodyPr wrap="square">
            <a:spAutoFit/>
          </a:bodyPr>
          <a:lstStyle/>
          <a:p>
            <a:pPr marL="0" indent="0">
              <a:buClr>
                <a:schemeClr val="tx1"/>
              </a:buClr>
              <a:buNone/>
            </a:pPr>
            <a:r>
              <a:rPr lang="en-US" sz="2000" b="1"/>
              <a:t>Steering Committee</a:t>
            </a:r>
          </a:p>
          <a:p>
            <a:pPr marL="292608" lvl="1" indent="0">
              <a:buClr>
                <a:schemeClr val="tx1"/>
              </a:buClr>
              <a:buNone/>
            </a:pPr>
            <a:r>
              <a:rPr lang="en-US" sz="2000" u="sng"/>
              <a:t>Purpose:</a:t>
            </a:r>
            <a:r>
              <a:rPr lang="en-US" sz="2000"/>
              <a:t>   The Steering Committee is designed to help ensure the work within each domain moves forward in a thoughtful, collaborative manner.  It’s essential each domain has close communication with the other domains.  This Committee will deliberate, advise, provide strategic suggestions, ensure inclusiveness and collaboration in the pediatrics community, and serve as advocates for this Initiative.</a:t>
            </a:r>
          </a:p>
          <a:p>
            <a:pPr marL="292608" lvl="1" indent="0">
              <a:buClr>
                <a:schemeClr val="tx1"/>
              </a:buClr>
              <a:buNone/>
            </a:pPr>
            <a:endParaRPr lang="en-US" u="sng"/>
          </a:p>
          <a:p>
            <a:pPr marL="292608" lvl="1" indent="0">
              <a:buClr>
                <a:schemeClr val="tx1"/>
              </a:buClr>
              <a:buNone/>
            </a:pPr>
            <a:r>
              <a:rPr lang="en-US" sz="2000" u="sng"/>
              <a:t>Commitment:</a:t>
            </a:r>
            <a:r>
              <a:rPr lang="en-US" sz="2000"/>
              <a:t>  Five years; monthly Steering Committee calls; periodic emails; attend the AMSPDC sponsored workforce summits.</a:t>
            </a:r>
          </a:p>
          <a:p>
            <a:pPr marL="292608" lvl="1" indent="0">
              <a:buClr>
                <a:schemeClr val="tx1"/>
              </a:buClr>
              <a:buNone/>
            </a:pPr>
            <a:endParaRPr lang="en-US"/>
          </a:p>
          <a:p>
            <a:pPr marL="292608" lvl="1" indent="0">
              <a:buClr>
                <a:schemeClr val="tx1"/>
              </a:buClr>
              <a:buNone/>
            </a:pPr>
            <a:r>
              <a:rPr lang="en-US" sz="2000" u="sng"/>
              <a:t>Members</a:t>
            </a:r>
            <a:r>
              <a:rPr lang="en-US" sz="2000"/>
              <a:t>:  Bob Vinci and Laura Degnon (Initiative Co-Leads)</a:t>
            </a:r>
          </a:p>
          <a:p>
            <a:pPr marL="292608" lvl="1" indent="0">
              <a:buClr>
                <a:schemeClr val="tx1"/>
              </a:buClr>
              <a:buNone/>
            </a:pPr>
            <a:r>
              <a:rPr lang="en-US" sz="2000"/>
              <a:t>Becky Blankenburg (Domain 1 Lead)</a:t>
            </a:r>
          </a:p>
          <a:p>
            <a:pPr marL="292608" lvl="1" indent="0">
              <a:buClr>
                <a:schemeClr val="tx1"/>
              </a:buClr>
              <a:buNone/>
            </a:pPr>
            <a:r>
              <a:rPr lang="en-US" sz="2000"/>
              <a:t>Jill Fussell and Laurel Leslie (Domain 2 Leads)</a:t>
            </a:r>
          </a:p>
          <a:p>
            <a:pPr marL="292608" lvl="1" indent="0">
              <a:buClr>
                <a:schemeClr val="tx1"/>
              </a:buClr>
              <a:buNone/>
            </a:pPr>
            <a:r>
              <a:rPr lang="en-US" sz="2000"/>
              <a:t>Mary Leonard (Domain 3 Lead)</a:t>
            </a:r>
          </a:p>
          <a:p>
            <a:pPr marL="292608" lvl="1" indent="0">
              <a:buClr>
                <a:schemeClr val="tx1"/>
              </a:buClr>
              <a:buNone/>
            </a:pPr>
            <a:r>
              <a:rPr lang="en-US" sz="2000"/>
              <a:t>Joe Gigante (Domain 4 Lead)</a:t>
            </a:r>
          </a:p>
          <a:p>
            <a:endParaRPr lang="en-US" sz="2800"/>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286604"/>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t>Governance</a:t>
            </a:r>
          </a:p>
        </p:txBody>
      </p:sp>
    </p:spTree>
    <p:extLst>
      <p:ext uri="{BB962C8B-B14F-4D97-AF65-F5344CB8AC3E}">
        <p14:creationId xmlns:p14="http://schemas.microsoft.com/office/powerpoint/2010/main" val="1359722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139657" y="1134663"/>
            <a:ext cx="11912686" cy="2985433"/>
          </a:xfrm>
          <a:prstGeom prst="rect">
            <a:avLst/>
          </a:prstGeom>
          <a:noFill/>
        </p:spPr>
        <p:txBody>
          <a:bodyPr wrap="square">
            <a:spAutoFit/>
          </a:bodyPr>
          <a:lstStyle/>
          <a:p>
            <a:pPr marL="0" indent="0">
              <a:buClr>
                <a:schemeClr val="tx1"/>
              </a:buClr>
              <a:buNone/>
            </a:pPr>
            <a:r>
              <a:rPr lang="en-US" sz="2000" b="1"/>
              <a:t>Steering Committee</a:t>
            </a:r>
          </a:p>
          <a:p>
            <a:pPr marL="292608" lvl="1" indent="0">
              <a:buClr>
                <a:schemeClr val="tx1"/>
              </a:buClr>
              <a:buNone/>
            </a:pPr>
            <a:r>
              <a:rPr lang="en-US" sz="2000" u="sng"/>
              <a:t>Members</a:t>
            </a:r>
            <a:r>
              <a:rPr lang="en-US" sz="2000"/>
              <a:t>:  Bob Vinci and Laura Degnon (Initiative Co-Leads)</a:t>
            </a:r>
          </a:p>
          <a:p>
            <a:pPr marL="292608" lvl="1" indent="0">
              <a:buClr>
                <a:schemeClr val="tx1"/>
              </a:buClr>
              <a:buNone/>
            </a:pPr>
            <a:r>
              <a:rPr lang="en-US" sz="2000"/>
              <a:t>Becky Blankenburg (Domain 1 Lead)</a:t>
            </a:r>
          </a:p>
          <a:p>
            <a:pPr marL="292608" lvl="1" indent="0">
              <a:buClr>
                <a:schemeClr val="tx1"/>
              </a:buClr>
              <a:buNone/>
            </a:pPr>
            <a:r>
              <a:rPr lang="en-US" sz="2000"/>
              <a:t>Jill Fussell and Laurel Leslie (Domain 2 Leads)</a:t>
            </a:r>
          </a:p>
          <a:p>
            <a:pPr marL="292608" lvl="1" indent="0">
              <a:buClr>
                <a:schemeClr val="tx1"/>
              </a:buClr>
              <a:buNone/>
            </a:pPr>
            <a:r>
              <a:rPr lang="en-US" sz="2000"/>
              <a:t>Mary Leonard (Domain 3 Lead)</a:t>
            </a:r>
          </a:p>
          <a:p>
            <a:pPr marL="292608" lvl="1" indent="0">
              <a:buClr>
                <a:schemeClr val="tx1"/>
              </a:buClr>
              <a:buNone/>
            </a:pPr>
            <a:r>
              <a:rPr lang="en-US" sz="2000"/>
              <a:t>Joe Gigante (Domain 4 Lead)</a:t>
            </a:r>
          </a:p>
          <a:p>
            <a:pPr marL="292608" lvl="1" indent="0">
              <a:buClr>
                <a:schemeClr val="tx1"/>
              </a:buClr>
              <a:buNone/>
            </a:pPr>
            <a:endParaRPr lang="en-US" sz="2000"/>
          </a:p>
          <a:p>
            <a:pPr marL="292608" lvl="1" indent="0">
              <a:buClr>
                <a:schemeClr val="tx1"/>
              </a:buClr>
              <a:buNone/>
            </a:pPr>
            <a:endParaRPr lang="en-US" sz="2000"/>
          </a:p>
          <a:p>
            <a:endParaRPr lang="en-US" sz="2800"/>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286604"/>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t>Governance</a:t>
            </a:r>
          </a:p>
        </p:txBody>
      </p:sp>
      <p:pic>
        <p:nvPicPr>
          <p:cNvPr id="4" name="Picture 2">
            <a:extLst>
              <a:ext uri="{FF2B5EF4-FFF2-40B4-BE49-F238E27FC236}">
                <a16:creationId xmlns:a16="http://schemas.microsoft.com/office/drawing/2014/main" id="{9E66F280-C5F9-4059-9DDA-77612B39A7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7033" y="679343"/>
            <a:ext cx="3861544" cy="514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rrow: Right 5">
            <a:extLst>
              <a:ext uri="{FF2B5EF4-FFF2-40B4-BE49-F238E27FC236}">
                <a16:creationId xmlns:a16="http://schemas.microsoft.com/office/drawing/2014/main" id="{B8004E3E-61C9-4A37-8D38-D16F71C37FC3}"/>
              </a:ext>
            </a:extLst>
          </p:cNvPr>
          <p:cNvSpPr/>
          <p:nvPr/>
        </p:nvSpPr>
        <p:spPr>
          <a:xfrm>
            <a:off x="1922744" y="2427815"/>
            <a:ext cx="5502184" cy="29854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One of MANY zoom calls of the Steering Committee since February!</a:t>
            </a:r>
          </a:p>
        </p:txBody>
      </p:sp>
    </p:spTree>
    <p:extLst>
      <p:ext uri="{BB962C8B-B14F-4D97-AF65-F5344CB8AC3E}">
        <p14:creationId xmlns:p14="http://schemas.microsoft.com/office/powerpoint/2010/main" val="2598186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139657" y="909828"/>
            <a:ext cx="11912686" cy="6309420"/>
          </a:xfrm>
          <a:prstGeom prst="rect">
            <a:avLst/>
          </a:prstGeom>
          <a:noFill/>
        </p:spPr>
        <p:txBody>
          <a:bodyPr wrap="square">
            <a:spAutoFit/>
          </a:bodyPr>
          <a:lstStyle/>
          <a:p>
            <a:pPr marL="0" indent="0">
              <a:buClr>
                <a:schemeClr val="tx1"/>
              </a:buClr>
              <a:buNone/>
            </a:pPr>
            <a:r>
              <a:rPr lang="en-US" sz="2000" b="1"/>
              <a:t>Organizational Representatives Committee</a:t>
            </a:r>
          </a:p>
          <a:p>
            <a:pPr marL="292608" lvl="1" indent="0">
              <a:buClr>
                <a:schemeClr val="tx1"/>
              </a:buClr>
              <a:buNone/>
            </a:pPr>
            <a:r>
              <a:rPr lang="en-US" sz="2000" u="sng"/>
              <a:t>Purpose:</a:t>
            </a:r>
            <a:r>
              <a:rPr lang="en-US" sz="2000"/>
              <a:t>   The Organizational Representatives Committee is designed to help ensure the work of the Pediatrics 2025: The AMSPDC Workforce Initiative is a community effort!  We seek a minimum of 1-2 representatives of each stakeholder organization.</a:t>
            </a:r>
          </a:p>
          <a:p>
            <a:pPr marL="292608" lvl="1" indent="0">
              <a:buClr>
                <a:schemeClr val="tx1"/>
              </a:buClr>
              <a:buNone/>
            </a:pPr>
            <a:endParaRPr lang="en-US" sz="2000"/>
          </a:p>
          <a:p>
            <a:pPr marL="292608" lvl="1" indent="0">
              <a:buClr>
                <a:schemeClr val="tx1"/>
              </a:buClr>
              <a:buNone/>
            </a:pPr>
            <a:endParaRPr lang="en-US" sz="2000"/>
          </a:p>
          <a:p>
            <a:pPr marL="292608" lvl="1" indent="0">
              <a:buClr>
                <a:schemeClr val="tx1"/>
              </a:buClr>
              <a:buNone/>
            </a:pPr>
            <a:endParaRPr lang="en-US" sz="2000"/>
          </a:p>
          <a:p>
            <a:pPr marL="292608" lvl="1" indent="0">
              <a:buClr>
                <a:schemeClr val="tx1"/>
              </a:buClr>
              <a:buNone/>
            </a:pPr>
            <a:endParaRPr lang="en-US" u="sng"/>
          </a:p>
          <a:p>
            <a:pPr marL="292608" lvl="1" indent="0">
              <a:buClr>
                <a:schemeClr val="tx1"/>
              </a:buClr>
              <a:buNone/>
            </a:pPr>
            <a:endParaRPr lang="en-US" sz="2000" u="sng"/>
          </a:p>
          <a:p>
            <a:pPr marL="292608" lvl="1" indent="0">
              <a:buClr>
                <a:schemeClr val="tx1"/>
              </a:buClr>
              <a:buNone/>
            </a:pPr>
            <a:endParaRPr lang="en-US" sz="2000" u="sng"/>
          </a:p>
          <a:p>
            <a:pPr marL="292608" lvl="1" indent="0">
              <a:buClr>
                <a:schemeClr val="tx1"/>
              </a:buClr>
              <a:buNone/>
            </a:pPr>
            <a:endParaRPr lang="en-US" sz="2000" u="sng"/>
          </a:p>
          <a:p>
            <a:pPr marL="292608" lvl="1" indent="0">
              <a:buClr>
                <a:schemeClr val="tx1"/>
              </a:buClr>
              <a:buNone/>
            </a:pPr>
            <a:endParaRPr lang="en-US" sz="2000" u="sng"/>
          </a:p>
          <a:p>
            <a:pPr marL="292608" lvl="1" indent="0">
              <a:buClr>
                <a:schemeClr val="tx1"/>
              </a:buClr>
              <a:buNone/>
            </a:pPr>
            <a:endParaRPr lang="en-US" sz="2000" u="sng"/>
          </a:p>
          <a:p>
            <a:pPr marL="292608" lvl="1" indent="0">
              <a:buClr>
                <a:schemeClr val="tx1"/>
              </a:buClr>
              <a:buNone/>
            </a:pPr>
            <a:r>
              <a:rPr lang="en-US" sz="2000" u="sng"/>
              <a:t>Commitment:</a:t>
            </a:r>
            <a:r>
              <a:rPr lang="en-US" sz="2000"/>
              <a:t>  Representative(s) to serve five years; periodic emails; attend the AMSPDC sponsored workforce summits, ensure your organization is aware of and involved with components of this Initiative that make most sense.</a:t>
            </a:r>
          </a:p>
          <a:p>
            <a:pPr marL="292608" lvl="1" indent="0">
              <a:buClr>
                <a:schemeClr val="tx1"/>
              </a:buClr>
              <a:buNone/>
            </a:pPr>
            <a:endParaRPr lang="en-US"/>
          </a:p>
          <a:p>
            <a:pPr marL="292608" lvl="1" indent="0">
              <a:buClr>
                <a:schemeClr val="tx1"/>
              </a:buClr>
              <a:buNone/>
            </a:pPr>
            <a:endParaRPr lang="en-US" sz="2000" u="sng"/>
          </a:p>
          <a:p>
            <a:endParaRPr lang="en-US" sz="2000" u="sng"/>
          </a:p>
          <a:p>
            <a:endParaRPr lang="en-US" sz="2800"/>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286604"/>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t>Governance</a:t>
            </a:r>
          </a:p>
        </p:txBody>
      </p:sp>
      <p:pic>
        <p:nvPicPr>
          <p:cNvPr id="1028" name="Picture 4" descr="Image for post">
            <a:extLst>
              <a:ext uri="{FF2B5EF4-FFF2-40B4-BE49-F238E27FC236}">
                <a16:creationId xmlns:a16="http://schemas.microsoft.com/office/drawing/2014/main" id="{025E68AB-51BF-4814-B7D5-50BD67523E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3350" y="2032155"/>
            <a:ext cx="4647078" cy="2505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039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165905" y="2687317"/>
            <a:ext cx="1846143" cy="1834605"/>
          </a:xfrm>
          <a:prstGeom prst="rect">
            <a:avLst/>
          </a:prstGeom>
        </p:spPr>
      </p:pic>
      <p:pic>
        <p:nvPicPr>
          <p:cNvPr id="9" name="Picture 8"/>
          <p:cNvPicPr>
            <a:picLocks noChangeAspect="1"/>
          </p:cNvPicPr>
          <p:nvPr/>
        </p:nvPicPr>
        <p:blipFill>
          <a:blip r:embed="rId4"/>
          <a:stretch>
            <a:fillRect/>
          </a:stretch>
        </p:blipFill>
        <p:spPr>
          <a:xfrm>
            <a:off x="606580" y="4800887"/>
            <a:ext cx="2317051" cy="1281283"/>
          </a:xfrm>
          <a:prstGeom prst="rect">
            <a:avLst/>
          </a:prstGeom>
        </p:spPr>
      </p:pic>
      <p:pic>
        <p:nvPicPr>
          <p:cNvPr id="10" name="Picture 9"/>
          <p:cNvPicPr>
            <a:picLocks noChangeAspect="1"/>
          </p:cNvPicPr>
          <p:nvPr/>
        </p:nvPicPr>
        <p:blipFill>
          <a:blip r:embed="rId5"/>
          <a:stretch>
            <a:fillRect/>
          </a:stretch>
        </p:blipFill>
        <p:spPr>
          <a:xfrm>
            <a:off x="7910455" y="2601291"/>
            <a:ext cx="1882919" cy="935538"/>
          </a:xfrm>
          <a:prstGeom prst="rect">
            <a:avLst/>
          </a:prstGeom>
        </p:spPr>
      </p:pic>
      <p:sp>
        <p:nvSpPr>
          <p:cNvPr id="11" name="Title 10"/>
          <p:cNvSpPr>
            <a:spLocks noGrp="1"/>
          </p:cNvSpPr>
          <p:nvPr>
            <p:ph type="title"/>
          </p:nvPr>
        </p:nvSpPr>
        <p:spPr>
          <a:xfrm>
            <a:off x="831176" y="217834"/>
            <a:ext cx="10515600" cy="1325563"/>
          </a:xfrm>
        </p:spPr>
        <p:txBody>
          <a:bodyPr/>
          <a:lstStyle/>
          <a:p>
            <a:pPr algn="ctr"/>
            <a:r>
              <a:rPr lang="en-US" sz="4400" b="1"/>
              <a:t>Organizational Representatives Committee</a:t>
            </a:r>
            <a:br>
              <a:rPr lang="en-US" sz="4400" b="1"/>
            </a:br>
            <a:r>
              <a:rPr lang="en-US"/>
              <a:t>We Need You!</a:t>
            </a:r>
          </a:p>
        </p:txBody>
      </p:sp>
      <p:pic>
        <p:nvPicPr>
          <p:cNvPr id="13" name="Picture 12"/>
          <p:cNvPicPr>
            <a:picLocks noChangeAspect="1"/>
          </p:cNvPicPr>
          <p:nvPr/>
        </p:nvPicPr>
        <p:blipFill>
          <a:blip r:embed="rId6"/>
          <a:stretch>
            <a:fillRect/>
          </a:stretch>
        </p:blipFill>
        <p:spPr>
          <a:xfrm>
            <a:off x="1908626" y="1735291"/>
            <a:ext cx="1878445" cy="546375"/>
          </a:xfrm>
          <a:prstGeom prst="rect">
            <a:avLst/>
          </a:prstGeom>
        </p:spPr>
      </p:pic>
      <p:pic>
        <p:nvPicPr>
          <p:cNvPr id="14" name="Picture 13"/>
          <p:cNvPicPr>
            <a:picLocks noChangeAspect="1"/>
          </p:cNvPicPr>
          <p:nvPr/>
        </p:nvPicPr>
        <p:blipFill>
          <a:blip r:embed="rId7"/>
          <a:stretch>
            <a:fillRect/>
          </a:stretch>
        </p:blipFill>
        <p:spPr>
          <a:xfrm>
            <a:off x="9878446" y="4653762"/>
            <a:ext cx="1988435" cy="1033986"/>
          </a:xfrm>
          <a:prstGeom prst="rect">
            <a:avLst/>
          </a:prstGeom>
        </p:spPr>
      </p:pic>
      <p:pic>
        <p:nvPicPr>
          <p:cNvPr id="15" name="Picture 14"/>
          <p:cNvPicPr>
            <a:picLocks noChangeAspect="1"/>
          </p:cNvPicPr>
          <p:nvPr/>
        </p:nvPicPr>
        <p:blipFill>
          <a:blip r:embed="rId8"/>
          <a:stretch>
            <a:fillRect/>
          </a:stretch>
        </p:blipFill>
        <p:spPr>
          <a:xfrm>
            <a:off x="7462029" y="3727570"/>
            <a:ext cx="982061" cy="982061"/>
          </a:xfrm>
          <a:prstGeom prst="rect">
            <a:avLst/>
          </a:prstGeom>
        </p:spPr>
      </p:pic>
      <p:pic>
        <p:nvPicPr>
          <p:cNvPr id="16" name="Picture 15"/>
          <p:cNvPicPr>
            <a:picLocks noChangeAspect="1"/>
          </p:cNvPicPr>
          <p:nvPr/>
        </p:nvPicPr>
        <p:blipFill>
          <a:blip r:embed="rId9"/>
          <a:stretch>
            <a:fillRect/>
          </a:stretch>
        </p:blipFill>
        <p:spPr>
          <a:xfrm>
            <a:off x="1851573" y="2687317"/>
            <a:ext cx="1177637" cy="1177637"/>
          </a:xfrm>
          <a:prstGeom prst="rect">
            <a:avLst/>
          </a:prstGeom>
        </p:spPr>
      </p:pic>
      <p:pic>
        <p:nvPicPr>
          <p:cNvPr id="18" name="Picture 17"/>
          <p:cNvPicPr>
            <a:picLocks noChangeAspect="1"/>
          </p:cNvPicPr>
          <p:nvPr/>
        </p:nvPicPr>
        <p:blipFill>
          <a:blip r:embed="rId10"/>
          <a:stretch>
            <a:fillRect/>
          </a:stretch>
        </p:blipFill>
        <p:spPr>
          <a:xfrm>
            <a:off x="6640092" y="5481564"/>
            <a:ext cx="3238354" cy="428718"/>
          </a:xfrm>
          <a:prstGeom prst="rect">
            <a:avLst/>
          </a:prstGeom>
        </p:spPr>
      </p:pic>
      <p:pic>
        <p:nvPicPr>
          <p:cNvPr id="20" name="Picture 19"/>
          <p:cNvPicPr>
            <a:picLocks noChangeAspect="1"/>
          </p:cNvPicPr>
          <p:nvPr/>
        </p:nvPicPr>
        <p:blipFill>
          <a:blip r:embed="rId11"/>
          <a:stretch>
            <a:fillRect/>
          </a:stretch>
        </p:blipFill>
        <p:spPr>
          <a:xfrm>
            <a:off x="6366339" y="1620779"/>
            <a:ext cx="1659891" cy="875606"/>
          </a:xfrm>
          <a:prstGeom prst="rect">
            <a:avLst/>
          </a:prstGeom>
        </p:spPr>
      </p:pic>
      <p:pic>
        <p:nvPicPr>
          <p:cNvPr id="21" name="Picture 20"/>
          <p:cNvPicPr>
            <a:picLocks noChangeAspect="1"/>
          </p:cNvPicPr>
          <p:nvPr/>
        </p:nvPicPr>
        <p:blipFill>
          <a:blip r:embed="rId12"/>
          <a:stretch>
            <a:fillRect/>
          </a:stretch>
        </p:blipFill>
        <p:spPr>
          <a:xfrm>
            <a:off x="3154603" y="3345737"/>
            <a:ext cx="1357489" cy="1357489"/>
          </a:xfrm>
          <a:prstGeom prst="rect">
            <a:avLst/>
          </a:prstGeom>
        </p:spPr>
      </p:pic>
      <p:pic>
        <p:nvPicPr>
          <p:cNvPr id="22" name="Picture 21"/>
          <p:cNvPicPr>
            <a:picLocks noChangeAspect="1"/>
          </p:cNvPicPr>
          <p:nvPr/>
        </p:nvPicPr>
        <p:blipFill>
          <a:blip r:embed="rId13"/>
          <a:stretch>
            <a:fillRect/>
          </a:stretch>
        </p:blipFill>
        <p:spPr>
          <a:xfrm>
            <a:off x="9440622" y="3835836"/>
            <a:ext cx="1600199" cy="765528"/>
          </a:xfrm>
          <a:prstGeom prst="rect">
            <a:avLst/>
          </a:prstGeom>
        </p:spPr>
      </p:pic>
      <p:pic>
        <p:nvPicPr>
          <p:cNvPr id="24" name="Picture 23"/>
          <p:cNvPicPr>
            <a:picLocks noChangeAspect="1"/>
          </p:cNvPicPr>
          <p:nvPr/>
        </p:nvPicPr>
        <p:blipFill>
          <a:blip r:embed="rId14"/>
          <a:stretch>
            <a:fillRect/>
          </a:stretch>
        </p:blipFill>
        <p:spPr>
          <a:xfrm>
            <a:off x="2792267" y="4623590"/>
            <a:ext cx="2241188" cy="1094330"/>
          </a:xfrm>
          <a:prstGeom prst="rect">
            <a:avLst/>
          </a:prstGeom>
        </p:spPr>
      </p:pic>
      <p:pic>
        <p:nvPicPr>
          <p:cNvPr id="25" name="Picture 24"/>
          <p:cNvPicPr>
            <a:picLocks noChangeAspect="1"/>
          </p:cNvPicPr>
          <p:nvPr/>
        </p:nvPicPr>
        <p:blipFill>
          <a:blip r:embed="rId15"/>
          <a:stretch>
            <a:fillRect/>
          </a:stretch>
        </p:blipFill>
        <p:spPr>
          <a:xfrm>
            <a:off x="8537227" y="1464505"/>
            <a:ext cx="1923551" cy="578410"/>
          </a:xfrm>
          <a:prstGeom prst="rect">
            <a:avLst/>
          </a:prstGeom>
        </p:spPr>
      </p:pic>
      <p:pic>
        <p:nvPicPr>
          <p:cNvPr id="26" name="Picture 25"/>
          <p:cNvPicPr>
            <a:picLocks noChangeAspect="1"/>
          </p:cNvPicPr>
          <p:nvPr/>
        </p:nvPicPr>
        <p:blipFill>
          <a:blip r:embed="rId16"/>
          <a:stretch>
            <a:fillRect/>
          </a:stretch>
        </p:blipFill>
        <p:spPr>
          <a:xfrm>
            <a:off x="5640102" y="4717806"/>
            <a:ext cx="3800520" cy="565864"/>
          </a:xfrm>
          <a:prstGeom prst="rect">
            <a:avLst/>
          </a:prstGeom>
        </p:spPr>
      </p:pic>
      <p:pic>
        <p:nvPicPr>
          <p:cNvPr id="27" name="Picture 26"/>
          <p:cNvPicPr>
            <a:picLocks noChangeAspect="1"/>
          </p:cNvPicPr>
          <p:nvPr/>
        </p:nvPicPr>
        <p:blipFill>
          <a:blip r:embed="rId17"/>
          <a:stretch>
            <a:fillRect/>
          </a:stretch>
        </p:blipFill>
        <p:spPr>
          <a:xfrm>
            <a:off x="4202546" y="1734138"/>
            <a:ext cx="1886431" cy="761123"/>
          </a:xfrm>
          <a:prstGeom prst="rect">
            <a:avLst/>
          </a:prstGeom>
        </p:spPr>
      </p:pic>
      <p:pic>
        <p:nvPicPr>
          <p:cNvPr id="3" name="Picture 2">
            <a:extLst>
              <a:ext uri="{FF2B5EF4-FFF2-40B4-BE49-F238E27FC236}">
                <a16:creationId xmlns:a16="http://schemas.microsoft.com/office/drawing/2014/main" id="{716FED42-797E-C645-8069-5F205EECEED0}"/>
              </a:ext>
            </a:extLst>
          </p:cNvPr>
          <p:cNvPicPr>
            <a:picLocks noChangeAspect="1"/>
          </p:cNvPicPr>
          <p:nvPr/>
        </p:nvPicPr>
        <p:blipFill>
          <a:blip r:embed="rId18"/>
          <a:stretch>
            <a:fillRect/>
          </a:stretch>
        </p:blipFill>
        <p:spPr>
          <a:xfrm>
            <a:off x="174288" y="4217960"/>
            <a:ext cx="2980316" cy="570266"/>
          </a:xfrm>
          <a:prstGeom prst="rect">
            <a:avLst/>
          </a:prstGeom>
        </p:spPr>
      </p:pic>
      <p:sp>
        <p:nvSpPr>
          <p:cNvPr id="23" name="TextBox 22">
            <a:extLst>
              <a:ext uri="{FF2B5EF4-FFF2-40B4-BE49-F238E27FC236}">
                <a16:creationId xmlns:a16="http://schemas.microsoft.com/office/drawing/2014/main" id="{D0103319-593C-46F7-8681-0D03D652473F}"/>
              </a:ext>
            </a:extLst>
          </p:cNvPr>
          <p:cNvSpPr txBox="1"/>
          <p:nvPr/>
        </p:nvSpPr>
        <p:spPr>
          <a:xfrm>
            <a:off x="191855" y="2495261"/>
            <a:ext cx="1846143" cy="369332"/>
          </a:xfrm>
          <a:prstGeom prst="rect">
            <a:avLst/>
          </a:prstGeom>
          <a:noFill/>
        </p:spPr>
        <p:txBody>
          <a:bodyPr wrap="square">
            <a:spAutoFit/>
          </a:bodyPr>
          <a:lstStyle/>
          <a:p>
            <a:r>
              <a:rPr lang="en-US" sz="1800">
                <a:effectLst/>
                <a:latin typeface="Calibri" panose="020F0502020204030204" pitchFamily="34" charset="0"/>
                <a:ea typeface="Calibri" panose="020F0502020204030204" pitchFamily="34" charset="0"/>
              </a:rPr>
              <a:t>#FuturePedsRes </a:t>
            </a:r>
            <a:endParaRPr lang="en-US"/>
          </a:p>
        </p:txBody>
      </p:sp>
      <p:pic>
        <p:nvPicPr>
          <p:cNvPr id="2050" name="Picture 2" descr="Who Made That Twitter Bird? - The New York Times">
            <a:extLst>
              <a:ext uri="{FF2B5EF4-FFF2-40B4-BE49-F238E27FC236}">
                <a16:creationId xmlns:a16="http://schemas.microsoft.com/office/drawing/2014/main" id="{6968A810-F636-46D8-B4E4-7720EE8CF76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06580" y="2171940"/>
            <a:ext cx="508346" cy="369333"/>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5875756D-D373-4F4D-8B5F-7CC830F9B015}"/>
              </a:ext>
            </a:extLst>
          </p:cNvPr>
          <p:cNvSpPr txBox="1"/>
          <p:nvPr/>
        </p:nvSpPr>
        <p:spPr>
          <a:xfrm>
            <a:off x="9793374" y="2207013"/>
            <a:ext cx="2256333" cy="369332"/>
          </a:xfrm>
          <a:prstGeom prst="rect">
            <a:avLst/>
          </a:prstGeom>
          <a:noFill/>
        </p:spPr>
        <p:txBody>
          <a:bodyPr wrap="square">
            <a:spAutoFit/>
          </a:bodyPr>
          <a:lstStyle/>
          <a:p>
            <a:r>
              <a:rPr lang="en-US" sz="1800" err="1">
                <a:solidFill>
                  <a:srgbClr val="000000"/>
                </a:solidFill>
                <a:effectLst/>
                <a:latin typeface="Calibri" panose="020F0502020204030204" pitchFamily="34" charset="0"/>
                <a:ea typeface="Times New Roman" panose="02020603050405020304" pitchFamily="18" charset="0"/>
              </a:rPr>
              <a:t>NextGenPediatricians</a:t>
            </a:r>
            <a:endParaRPr lang="en-US"/>
          </a:p>
        </p:txBody>
      </p:sp>
      <p:sp>
        <p:nvSpPr>
          <p:cNvPr id="28" name="Title 1">
            <a:extLst>
              <a:ext uri="{FF2B5EF4-FFF2-40B4-BE49-F238E27FC236}">
                <a16:creationId xmlns:a16="http://schemas.microsoft.com/office/drawing/2014/main" id="{68887EFD-DDC3-45F7-98AB-C7B50A9D7B65}"/>
              </a:ext>
            </a:extLst>
          </p:cNvPr>
          <p:cNvSpPr txBox="1">
            <a:spLocks/>
          </p:cNvSpPr>
          <p:nvPr/>
        </p:nvSpPr>
        <p:spPr>
          <a:xfrm>
            <a:off x="-7024" y="5473123"/>
            <a:ext cx="12192000" cy="36096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b="1">
                <a:latin typeface="+mn-lt"/>
                <a:ea typeface="Arial" charset="0"/>
                <a:cs typeface="Arial" charset="0"/>
              </a:rPr>
            </a:br>
            <a:r>
              <a:rPr lang="en-US" sz="1500" b="1">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2" name="Picture 1">
            <a:extLst>
              <a:ext uri="{FF2B5EF4-FFF2-40B4-BE49-F238E27FC236}">
                <a16:creationId xmlns:a16="http://schemas.microsoft.com/office/drawing/2014/main" id="{593B033A-5E7B-445F-9B80-7C2224B35D0C}"/>
              </a:ext>
            </a:extLst>
          </p:cNvPr>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99422" y="6141593"/>
            <a:ext cx="527584" cy="667288"/>
          </a:xfrm>
          <a:prstGeom prst="rect">
            <a:avLst/>
          </a:prstGeom>
          <a:noFill/>
          <a:ln>
            <a:noFill/>
          </a:ln>
        </p:spPr>
      </p:pic>
      <p:sp>
        <p:nvSpPr>
          <p:cNvPr id="7" name="TextBox 6">
            <a:extLst>
              <a:ext uri="{FF2B5EF4-FFF2-40B4-BE49-F238E27FC236}">
                <a16:creationId xmlns:a16="http://schemas.microsoft.com/office/drawing/2014/main" id="{17E78BED-5EFE-49CF-A96F-A2C09ACED172}"/>
              </a:ext>
            </a:extLst>
          </p:cNvPr>
          <p:cNvSpPr txBox="1"/>
          <p:nvPr/>
        </p:nvSpPr>
        <p:spPr>
          <a:xfrm>
            <a:off x="9793374" y="6198238"/>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pic>
        <p:nvPicPr>
          <p:cNvPr id="12" name="Picture 4" descr="Twitter Logo transparent PNG - StickPNG">
            <a:extLst>
              <a:ext uri="{FF2B5EF4-FFF2-40B4-BE49-F238E27FC236}">
                <a16:creationId xmlns:a16="http://schemas.microsoft.com/office/drawing/2014/main" id="{B11945BA-57BE-42D5-9315-91F7FE906E0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792122" y="6213105"/>
            <a:ext cx="555864" cy="468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241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6" name="Title 1">
            <a:extLst>
              <a:ext uri="{FF2B5EF4-FFF2-40B4-BE49-F238E27FC236}">
                <a16:creationId xmlns:a16="http://schemas.microsoft.com/office/drawing/2014/main" id="{3A4EF343-F572-4F3E-A922-8956F857049B}"/>
              </a:ext>
            </a:extLst>
          </p:cNvPr>
          <p:cNvSpPr txBox="1">
            <a:spLocks/>
          </p:cNvSpPr>
          <p:nvPr/>
        </p:nvSpPr>
        <p:spPr>
          <a:xfrm>
            <a:off x="600456" y="640082"/>
            <a:ext cx="10991087" cy="6272783"/>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a:lstStyle>
          <a:p>
            <a:pPr algn="ctr"/>
            <a:r>
              <a:rPr lang="en-US" sz="5400">
                <a:latin typeface="+mn-lt"/>
                <a:ea typeface="Arial" charset="0"/>
                <a:cs typeface="Arial" charset="0"/>
              </a:rPr>
              <a:t>Pediatrics 2025:</a:t>
            </a:r>
            <a:br>
              <a:rPr lang="en-US" sz="5400">
                <a:latin typeface="+mn-lt"/>
                <a:ea typeface="Arial" charset="0"/>
                <a:cs typeface="Arial" charset="0"/>
              </a:rPr>
            </a:br>
            <a:r>
              <a:rPr lang="en-US" sz="5400">
                <a:latin typeface="+mn-lt"/>
                <a:ea typeface="Arial" charset="0"/>
                <a:cs typeface="Arial" charset="0"/>
              </a:rPr>
              <a:t>The AMSPDC Workforce Initiative</a:t>
            </a:r>
            <a:br>
              <a:rPr lang="en-US" sz="5400">
                <a:latin typeface="+mn-lt"/>
                <a:ea typeface="Arial" charset="0"/>
                <a:cs typeface="Arial" charset="0"/>
              </a:rPr>
            </a:br>
            <a:br>
              <a:rPr lang="en-US" sz="5400">
                <a:latin typeface="+mn-lt"/>
                <a:ea typeface="Arial" charset="0"/>
                <a:cs typeface="Arial" charset="0"/>
              </a:rPr>
            </a:br>
            <a:r>
              <a:rPr lang="en-US" sz="5400">
                <a:latin typeface="+mn-lt"/>
                <a:ea typeface="Arial" charset="0"/>
                <a:cs typeface="Arial" charset="0"/>
              </a:rPr>
              <a:t>Welcome</a:t>
            </a:r>
            <a:br>
              <a:rPr lang="en-US" sz="5400">
                <a:latin typeface="+mn-lt"/>
                <a:ea typeface="Arial" charset="0"/>
                <a:cs typeface="Arial" charset="0"/>
              </a:rPr>
            </a:br>
            <a:br>
              <a:rPr lang="en-US" sz="5400">
                <a:latin typeface="+mn-lt"/>
                <a:ea typeface="Arial" charset="0"/>
                <a:cs typeface="Arial" charset="0"/>
              </a:rPr>
            </a:br>
            <a:r>
              <a:rPr lang="en-US" sz="3100">
                <a:ea typeface="Arial" charset="0"/>
                <a:cs typeface="Arial" charset="0"/>
              </a:rPr>
              <a:t>Sherin Devaskar, MD</a:t>
            </a:r>
            <a:br>
              <a:rPr lang="en-US" sz="3100">
                <a:ea typeface="Arial" charset="0"/>
                <a:cs typeface="Arial" charset="0"/>
              </a:rPr>
            </a:br>
            <a:r>
              <a:rPr lang="en-US" sz="3100">
                <a:ea typeface="Arial" charset="0"/>
                <a:cs typeface="Arial" charset="0"/>
              </a:rPr>
              <a:t>President, AMSPDC</a:t>
            </a:r>
            <a:br>
              <a:rPr lang="en-US" sz="3100">
                <a:ea typeface="Arial" charset="0"/>
                <a:cs typeface="Arial" charset="0"/>
              </a:rPr>
            </a:br>
            <a:br>
              <a:rPr lang="en-US" sz="3100">
                <a:latin typeface="+mn-lt"/>
                <a:ea typeface="Arial" charset="0"/>
                <a:cs typeface="Arial" charset="0"/>
              </a:rPr>
            </a:br>
            <a:br>
              <a:rPr lang="en-US" sz="3100">
                <a:latin typeface="+mn-lt"/>
                <a:ea typeface="Arial" charset="0"/>
                <a:cs typeface="Arial" charset="0"/>
              </a:rPr>
            </a:br>
            <a:br>
              <a:rPr lang="en-US" sz="3100">
                <a:latin typeface="+mn-lt"/>
                <a:ea typeface="Arial" charset="0"/>
                <a:cs typeface="Arial" charset="0"/>
              </a:rPr>
            </a:br>
            <a:endParaRPr lang="en-US" sz="5400">
              <a:latin typeface="+mn-lt"/>
              <a:ea typeface="Arial" charset="0"/>
              <a:cs typeface="Arial" charset="0"/>
            </a:endParaRPr>
          </a:p>
        </p:txBody>
      </p:sp>
    </p:spTree>
    <p:extLst>
      <p:ext uri="{BB962C8B-B14F-4D97-AF65-F5344CB8AC3E}">
        <p14:creationId xmlns:p14="http://schemas.microsoft.com/office/powerpoint/2010/main" val="1705039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170062"/>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b="1"/>
              <a:t>Break-Outs</a:t>
            </a:r>
          </a:p>
        </p:txBody>
      </p:sp>
      <p:sp>
        <p:nvSpPr>
          <p:cNvPr id="6" name="TextBox 5">
            <a:extLst>
              <a:ext uri="{FF2B5EF4-FFF2-40B4-BE49-F238E27FC236}">
                <a16:creationId xmlns:a16="http://schemas.microsoft.com/office/drawing/2014/main" id="{D7A34F38-86D5-4752-A7F6-784977A4FF6F}"/>
              </a:ext>
            </a:extLst>
          </p:cNvPr>
          <p:cNvSpPr txBox="1"/>
          <p:nvPr/>
        </p:nvSpPr>
        <p:spPr>
          <a:xfrm>
            <a:off x="139657" y="578089"/>
            <a:ext cx="11912686" cy="5909310"/>
          </a:xfrm>
          <a:prstGeom prst="rect">
            <a:avLst/>
          </a:prstGeom>
          <a:noFill/>
        </p:spPr>
        <p:txBody>
          <a:bodyPr wrap="square">
            <a:spAutoFit/>
          </a:bodyPr>
          <a:lstStyle/>
          <a:p>
            <a:pPr marL="0" indent="0">
              <a:buClr>
                <a:schemeClr val="tx1"/>
              </a:buClr>
              <a:buNone/>
            </a:pPr>
            <a:endParaRPr lang="en-US" sz="2000" b="1"/>
          </a:p>
          <a:p>
            <a:pPr marL="457200" indent="-457200">
              <a:buClr>
                <a:schemeClr val="tx1"/>
              </a:buClr>
              <a:buFont typeface="Wingdings" panose="05000000000000000000" pitchFamily="2" charset="2"/>
              <a:buChar char="§"/>
            </a:pPr>
            <a:r>
              <a:rPr lang="en-US" sz="3000" b="1"/>
              <a:t>After each Domain Update (20 minutes), we will have 5 minutes for clarifying questions. </a:t>
            </a:r>
          </a:p>
          <a:p>
            <a:pPr marL="457200" indent="-457200">
              <a:buClr>
                <a:schemeClr val="tx1"/>
              </a:buClr>
              <a:buFont typeface="Wingdings" panose="05000000000000000000" pitchFamily="2" charset="2"/>
              <a:buChar char="§"/>
            </a:pPr>
            <a:r>
              <a:rPr lang="en-US" sz="3000" b="1"/>
              <a:t>We will go into 4 different break-out sessions.  </a:t>
            </a:r>
          </a:p>
          <a:p>
            <a:pPr marL="457200" indent="-457200">
              <a:buClr>
                <a:schemeClr val="tx1"/>
              </a:buClr>
              <a:buFont typeface="Wingdings" panose="05000000000000000000" pitchFamily="2" charset="2"/>
              <a:buChar char="§"/>
            </a:pPr>
            <a:r>
              <a:rPr lang="en-US" sz="3000" b="1"/>
              <a:t>Each break-out session has been assigned a facilitator.  </a:t>
            </a:r>
          </a:p>
          <a:p>
            <a:pPr marL="457200" indent="-457200">
              <a:buClr>
                <a:schemeClr val="tx1"/>
              </a:buClr>
              <a:buFont typeface="Wingdings" panose="05000000000000000000" pitchFamily="2" charset="2"/>
              <a:buChar char="§"/>
            </a:pPr>
            <a:r>
              <a:rPr lang="en-US" sz="3000" b="1"/>
              <a:t>Each break-out session will discuss the domain presented and any specific questions raised by the presenter and/or in the chat.  The idea is each break out session discuss the same questions/issues.</a:t>
            </a:r>
          </a:p>
          <a:p>
            <a:pPr marL="457200" indent="-457200">
              <a:buClr>
                <a:schemeClr val="tx1"/>
              </a:buClr>
              <a:buFont typeface="Wingdings" panose="05000000000000000000" pitchFamily="2" charset="2"/>
              <a:buChar char="§"/>
            </a:pPr>
            <a:r>
              <a:rPr lang="en-US" sz="3000" b="1"/>
              <a:t>Break-outs will last 15 minutes.  The facilitator will then present back to the full group – each facilitator will have 1 minute.  We ask that each break-out have a scribe and send notes of your break-out to Laura and Bob. </a:t>
            </a:r>
            <a:endParaRPr lang="en-US"/>
          </a:p>
          <a:p>
            <a:endParaRPr lang="en-US" sz="2800"/>
          </a:p>
        </p:txBody>
      </p:sp>
    </p:spTree>
    <p:extLst>
      <p:ext uri="{BB962C8B-B14F-4D97-AF65-F5344CB8AC3E}">
        <p14:creationId xmlns:p14="http://schemas.microsoft.com/office/powerpoint/2010/main" val="165210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170062"/>
            <a:ext cx="12192000" cy="816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b="1"/>
              <a:t>Break-Outs</a:t>
            </a:r>
          </a:p>
        </p:txBody>
      </p:sp>
      <p:sp>
        <p:nvSpPr>
          <p:cNvPr id="6" name="TextBox 5">
            <a:extLst>
              <a:ext uri="{FF2B5EF4-FFF2-40B4-BE49-F238E27FC236}">
                <a16:creationId xmlns:a16="http://schemas.microsoft.com/office/drawing/2014/main" id="{D7A34F38-86D5-4752-A7F6-784977A4FF6F}"/>
              </a:ext>
            </a:extLst>
          </p:cNvPr>
          <p:cNvSpPr txBox="1"/>
          <p:nvPr/>
        </p:nvSpPr>
        <p:spPr>
          <a:xfrm>
            <a:off x="139657" y="847830"/>
            <a:ext cx="11912686" cy="4278094"/>
          </a:xfrm>
          <a:prstGeom prst="rect">
            <a:avLst/>
          </a:prstGeom>
          <a:noFill/>
        </p:spPr>
        <p:txBody>
          <a:bodyPr wrap="square">
            <a:spAutoFit/>
          </a:bodyPr>
          <a:lstStyle/>
          <a:p>
            <a:pPr marL="0" indent="0">
              <a:buClr>
                <a:schemeClr val="tx1"/>
              </a:buClr>
              <a:buNone/>
            </a:pPr>
            <a:endParaRPr lang="en-US" sz="2000" b="1"/>
          </a:p>
          <a:p>
            <a:pPr marL="0" indent="0">
              <a:buClr>
                <a:schemeClr val="tx1"/>
              </a:buClr>
              <a:buNone/>
            </a:pPr>
            <a:r>
              <a:rPr lang="en-US" sz="3200" b="1"/>
              <a:t>Thank you to our facilitators:</a:t>
            </a:r>
          </a:p>
          <a:p>
            <a:pPr marL="0" indent="0">
              <a:buClr>
                <a:schemeClr val="tx1"/>
              </a:buClr>
              <a:buNone/>
            </a:pPr>
            <a:endParaRPr lang="en-US" sz="3200" b="1"/>
          </a:p>
          <a:p>
            <a:pPr marL="0" indent="0">
              <a:buClr>
                <a:schemeClr val="tx1"/>
              </a:buClr>
              <a:buNone/>
            </a:pPr>
            <a:r>
              <a:rPr lang="en-US" sz="3200" b="1"/>
              <a:t>Group 1:  Dr. Leslie Walker-Harding (domains 1 &amp; 2) </a:t>
            </a:r>
          </a:p>
          <a:p>
            <a:pPr marL="0" indent="0">
              <a:buClr>
                <a:schemeClr val="tx1"/>
              </a:buClr>
              <a:buNone/>
            </a:pPr>
            <a:r>
              <a:rPr lang="en-US" sz="3200" b="1"/>
              <a:t>			   Dr. Becky Blankenburg (domains 3 &amp; 4)</a:t>
            </a:r>
          </a:p>
          <a:p>
            <a:pPr marL="0" indent="0">
              <a:buClr>
                <a:schemeClr val="tx1"/>
              </a:buClr>
              <a:buNone/>
            </a:pPr>
            <a:r>
              <a:rPr lang="en-US" sz="3200" b="1"/>
              <a:t>Group 2:  Dr. John Barnard</a:t>
            </a:r>
          </a:p>
          <a:p>
            <a:pPr marL="0" indent="0">
              <a:buClr>
                <a:schemeClr val="tx1"/>
              </a:buClr>
              <a:buNone/>
            </a:pPr>
            <a:r>
              <a:rPr lang="en-US" sz="3200" b="1"/>
              <a:t>Group 3:  Dr. Patricia Poitevien</a:t>
            </a:r>
          </a:p>
          <a:p>
            <a:pPr>
              <a:buClr>
                <a:schemeClr val="tx1"/>
              </a:buClr>
            </a:pPr>
            <a:r>
              <a:rPr lang="en-US" sz="3200" b="1"/>
              <a:t>Group 4:  Dr. Joseph St. Geme</a:t>
            </a:r>
          </a:p>
          <a:p>
            <a:endParaRPr lang="en-US" sz="2800"/>
          </a:p>
        </p:txBody>
      </p:sp>
    </p:spTree>
    <p:extLst>
      <p:ext uri="{BB962C8B-B14F-4D97-AF65-F5344CB8AC3E}">
        <p14:creationId xmlns:p14="http://schemas.microsoft.com/office/powerpoint/2010/main" val="3861679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03586" y="5414177"/>
            <a:ext cx="9911255" cy="1200329"/>
          </a:xfrm>
          <a:prstGeom prst="rect">
            <a:avLst/>
          </a:prstGeom>
          <a:noFill/>
        </p:spPr>
        <p:txBody>
          <a:bodyPr wrap="square"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rebuchet MS" panose="020B0603020202020204"/>
                <a:ea typeface="+mn-ea"/>
                <a:cs typeface="+mn-cs"/>
              </a:rPr>
              <a:t>Becky Blankenburg, MD, MPH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rebuchet MS" panose="020B0603020202020204"/>
                <a:ea typeface="+mn-ea"/>
                <a:cs typeface="+mn-cs"/>
              </a:rPr>
              <a:t>President, Association of Pediatric Program Directors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rebuchet MS" panose="020B0603020202020204"/>
                <a:ea typeface="+mn-ea"/>
                <a:cs typeface="+mn-cs"/>
              </a:rPr>
              <a:t>October 23, 2020</a:t>
            </a:r>
          </a:p>
        </p:txBody>
      </p:sp>
      <p:sp>
        <p:nvSpPr>
          <p:cNvPr id="4" name="Title 3">
            <a:extLst>
              <a:ext uri="{FF2B5EF4-FFF2-40B4-BE49-F238E27FC236}">
                <a16:creationId xmlns:a16="http://schemas.microsoft.com/office/drawing/2014/main" id="{B8940CE9-D36A-49D4-9C4F-52B23FB11148}"/>
              </a:ext>
            </a:extLst>
          </p:cNvPr>
          <p:cNvSpPr>
            <a:spLocks noGrp="1"/>
          </p:cNvSpPr>
          <p:nvPr>
            <p:ph type="ctrTitle"/>
          </p:nvPr>
        </p:nvSpPr>
        <p:spPr>
          <a:xfrm>
            <a:off x="1219200" y="2257394"/>
            <a:ext cx="9648497" cy="1646302"/>
          </a:xfrm>
        </p:spPr>
        <p:txBody>
          <a:bodyPr/>
          <a:lstStyle/>
          <a:p>
            <a:pPr algn="ctr"/>
            <a:r>
              <a:rPr lang="en-US"/>
              <a:t>AMSPDC Workforce 2025 Initiative Domain 1</a:t>
            </a:r>
          </a:p>
        </p:txBody>
      </p:sp>
    </p:spTree>
    <p:extLst>
      <p:ext uri="{BB962C8B-B14F-4D97-AF65-F5344CB8AC3E}">
        <p14:creationId xmlns:p14="http://schemas.microsoft.com/office/powerpoint/2010/main" val="1229923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1869847"/>
            <a:ext cx="8596668" cy="1320800"/>
          </a:xfrm>
        </p:spPr>
        <p:txBody>
          <a:bodyPr>
            <a:normAutofit fontScale="90000"/>
          </a:bodyPr>
          <a:lstStyle/>
          <a:p>
            <a:pPr algn="ctr"/>
            <a:r>
              <a:rPr lang="en-US" sz="4000"/>
              <a:t>Domain 1: </a:t>
            </a:r>
            <a:br>
              <a:rPr lang="en-US" sz="4000"/>
            </a:br>
            <a:r>
              <a:rPr lang="en-US" sz="4000"/>
              <a:t>Changing the Educational Paradigm, with Impact on Attracting Diverse,  High-quality Trainees into Pediatrics and Undersubscribed Pediatric Subspecialties</a:t>
            </a:r>
          </a:p>
        </p:txBody>
      </p:sp>
    </p:spTree>
    <p:extLst>
      <p:ext uri="{BB962C8B-B14F-4D97-AF65-F5344CB8AC3E}">
        <p14:creationId xmlns:p14="http://schemas.microsoft.com/office/powerpoint/2010/main" val="2181793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2542508"/>
            <a:ext cx="8596668" cy="1320800"/>
          </a:xfrm>
        </p:spPr>
        <p:txBody>
          <a:bodyPr>
            <a:normAutofit/>
          </a:bodyPr>
          <a:lstStyle/>
          <a:p>
            <a:pPr algn="ctr"/>
            <a:r>
              <a:rPr lang="en-US" sz="4000"/>
              <a:t>Excited to Invite Collaborators!</a:t>
            </a:r>
          </a:p>
        </p:txBody>
      </p:sp>
    </p:spTree>
    <p:extLst>
      <p:ext uri="{BB962C8B-B14F-4D97-AF65-F5344CB8AC3E}">
        <p14:creationId xmlns:p14="http://schemas.microsoft.com/office/powerpoint/2010/main" val="390176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Domain 1a</a:t>
            </a:r>
          </a:p>
        </p:txBody>
      </p:sp>
      <p:sp>
        <p:nvSpPr>
          <p:cNvPr id="3" name="Content Placeholder 2"/>
          <p:cNvSpPr>
            <a:spLocks noGrp="1"/>
          </p:cNvSpPr>
          <p:nvPr>
            <p:ph idx="1"/>
          </p:nvPr>
        </p:nvSpPr>
        <p:spPr>
          <a:xfrm>
            <a:off x="729779" y="1593077"/>
            <a:ext cx="10074855" cy="4965378"/>
          </a:xfrm>
        </p:spPr>
        <p:txBody>
          <a:bodyPr/>
          <a:lstStyle/>
          <a:p>
            <a:pPr marL="0" indent="0">
              <a:buNone/>
            </a:pPr>
            <a:r>
              <a:rPr lang="en-US" sz="2800" i="1"/>
              <a:t>Curricula: Explore opportunities to redesign our UME and GME learning environments to better position pediatrics as an attractive discipline for trainees, including adopting best practices from allopathic and osteopathic medical schools that have had high pediatric matching rates, creating "fast track" programs that allow for more focused training pathways, and re-examining existing residency program components (length of training, flexibility of inpatient and outpatient training, clinical rotations in subspecialties). Incorporate novel training experiences that better prepares trainees for the patients of today and the future.</a:t>
            </a:r>
          </a:p>
        </p:txBody>
      </p:sp>
    </p:spTree>
    <p:extLst>
      <p:ext uri="{BB962C8B-B14F-4D97-AF65-F5344CB8AC3E}">
        <p14:creationId xmlns:p14="http://schemas.microsoft.com/office/powerpoint/2010/main" val="175113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Opportunity</a:t>
            </a:r>
          </a:p>
        </p:txBody>
      </p:sp>
      <p:sp>
        <p:nvSpPr>
          <p:cNvPr id="3" name="Content Placeholder 2"/>
          <p:cNvSpPr>
            <a:spLocks noGrp="1"/>
          </p:cNvSpPr>
          <p:nvPr>
            <p:ph idx="1"/>
          </p:nvPr>
        </p:nvSpPr>
        <p:spPr>
          <a:xfrm>
            <a:off x="729779" y="1593077"/>
            <a:ext cx="10074855" cy="4965378"/>
          </a:xfrm>
        </p:spPr>
        <p:txBody>
          <a:bodyPr/>
          <a:lstStyle/>
          <a:p>
            <a:r>
              <a:rPr lang="en-US" sz="2800"/>
              <a:t>Fall 2021 – Pediatrics Review Committee for ACGME will begin to relook at Pediatrics Residency Core Requirements</a:t>
            </a:r>
          </a:p>
          <a:p>
            <a:endParaRPr lang="en-US" sz="2800"/>
          </a:p>
          <a:p>
            <a:r>
              <a:rPr lang="en-US" sz="2800"/>
              <a:t>Can provide helpful, multi-stakeholder perspectives into what the curriculum should look like</a:t>
            </a:r>
          </a:p>
        </p:txBody>
      </p:sp>
    </p:spTree>
    <p:extLst>
      <p:ext uri="{BB962C8B-B14F-4D97-AF65-F5344CB8AC3E}">
        <p14:creationId xmlns:p14="http://schemas.microsoft.com/office/powerpoint/2010/main" val="3393847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Domain 1a</a:t>
            </a:r>
          </a:p>
        </p:txBody>
      </p:sp>
      <p:grpSp>
        <p:nvGrpSpPr>
          <p:cNvPr id="25" name="Group 24"/>
          <p:cNvGrpSpPr/>
          <p:nvPr/>
        </p:nvGrpSpPr>
        <p:grpSpPr>
          <a:xfrm>
            <a:off x="3795869" y="1997454"/>
            <a:ext cx="4383048" cy="3100020"/>
            <a:chOff x="3795869" y="1314059"/>
            <a:chExt cx="4383048" cy="3100020"/>
          </a:xfrm>
        </p:grpSpPr>
        <p:sp>
          <p:nvSpPr>
            <p:cNvPr id="13" name="Freeform 12"/>
            <p:cNvSpPr/>
            <p:nvPr/>
          </p:nvSpPr>
          <p:spPr>
            <a:xfrm>
              <a:off x="5279931" y="2999155"/>
              <a:ext cx="1414924" cy="1414924"/>
            </a:xfrm>
            <a:custGeom>
              <a:avLst/>
              <a:gdLst>
                <a:gd name="connsiteX0" fmla="*/ 0 w 1414924"/>
                <a:gd name="connsiteY0" fmla="*/ 707462 h 1414924"/>
                <a:gd name="connsiteX1" fmla="*/ 707462 w 1414924"/>
                <a:gd name="connsiteY1" fmla="*/ 0 h 1414924"/>
                <a:gd name="connsiteX2" fmla="*/ 1414924 w 1414924"/>
                <a:gd name="connsiteY2" fmla="*/ 707462 h 1414924"/>
                <a:gd name="connsiteX3" fmla="*/ 707462 w 1414924"/>
                <a:gd name="connsiteY3" fmla="*/ 1414924 h 1414924"/>
                <a:gd name="connsiteX4" fmla="*/ 0 w 1414924"/>
                <a:gd name="connsiteY4" fmla="*/ 707462 h 1414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4924" h="1414924">
                  <a:moveTo>
                    <a:pt x="0" y="707462"/>
                  </a:moveTo>
                  <a:cubicBezTo>
                    <a:pt x="0" y="316742"/>
                    <a:pt x="316742" y="0"/>
                    <a:pt x="707462" y="0"/>
                  </a:cubicBezTo>
                  <a:cubicBezTo>
                    <a:pt x="1098182" y="0"/>
                    <a:pt x="1414924" y="316742"/>
                    <a:pt x="1414924" y="707462"/>
                  </a:cubicBezTo>
                  <a:cubicBezTo>
                    <a:pt x="1414924" y="1098182"/>
                    <a:pt x="1098182" y="1414924"/>
                    <a:pt x="707462" y="1414924"/>
                  </a:cubicBezTo>
                  <a:cubicBezTo>
                    <a:pt x="316742" y="1414924"/>
                    <a:pt x="0" y="1098182"/>
                    <a:pt x="0" y="707462"/>
                  </a:cubicBez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18641" tIns="218641" rIns="218641" bIns="218641"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a:ln>
                    <a:noFill/>
                  </a:ln>
                  <a:solidFill>
                    <a:prstClr val="white"/>
                  </a:solidFill>
                  <a:effectLst/>
                  <a:uLnTx/>
                  <a:uFillTx/>
                  <a:latin typeface="Trebuchet MS" panose="020B0603020202020204"/>
                  <a:ea typeface="+mn-ea"/>
                  <a:cs typeface="+mn-cs"/>
                </a:rPr>
                <a:t>Curriculum</a:t>
              </a:r>
            </a:p>
          </p:txBody>
        </p:sp>
        <p:grpSp>
          <p:nvGrpSpPr>
            <p:cNvPr id="20" name="Group 19"/>
            <p:cNvGrpSpPr/>
            <p:nvPr/>
          </p:nvGrpSpPr>
          <p:grpSpPr>
            <a:xfrm>
              <a:off x="3795869" y="2105027"/>
              <a:ext cx="1658357" cy="1075342"/>
              <a:chOff x="3795869" y="2105027"/>
              <a:chExt cx="1658357" cy="1075342"/>
            </a:xfrm>
          </p:grpSpPr>
          <p:sp>
            <p:nvSpPr>
              <p:cNvPr id="14" name="Left Arrow 13"/>
              <p:cNvSpPr/>
              <p:nvPr/>
            </p:nvSpPr>
            <p:spPr>
              <a:xfrm rot="12900000">
                <a:off x="4369910" y="2752040"/>
                <a:ext cx="1084316" cy="403253"/>
              </a:xfrm>
              <a:prstGeom prst="lef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5" name="Freeform 14"/>
              <p:cNvSpPr/>
              <p:nvPr/>
            </p:nvSpPr>
            <p:spPr>
              <a:xfrm>
                <a:off x="3795869" y="2105027"/>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a:ln>
                      <a:noFill/>
                    </a:ln>
                    <a:solidFill>
                      <a:prstClr val="white"/>
                    </a:solidFill>
                    <a:effectLst/>
                    <a:uLnTx/>
                    <a:uFillTx/>
                    <a:latin typeface="Trebuchet MS" panose="020B0603020202020204"/>
                    <a:ea typeface="+mn-ea"/>
                    <a:cs typeface="+mn-cs"/>
                  </a:rPr>
                  <a:t>Needs of Children in 2030-2050 and Models of Care</a:t>
                </a:r>
              </a:p>
            </p:txBody>
          </p:sp>
        </p:grpSp>
        <p:sp>
          <p:nvSpPr>
            <p:cNvPr id="16" name="Left Arrow 15"/>
            <p:cNvSpPr/>
            <p:nvPr/>
          </p:nvSpPr>
          <p:spPr>
            <a:xfrm rot="16200000">
              <a:off x="5445235" y="2192262"/>
              <a:ext cx="1084316" cy="403253"/>
            </a:xfrm>
            <a:prstGeom prst="lef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7" name="Freeform 16"/>
            <p:cNvSpPr/>
            <p:nvPr/>
          </p:nvSpPr>
          <p:spPr>
            <a:xfrm>
              <a:off x="5315304" y="1314059"/>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a:ln>
                    <a:noFill/>
                  </a:ln>
                  <a:solidFill>
                    <a:prstClr val="white"/>
                  </a:solidFill>
                  <a:effectLst/>
                  <a:uLnTx/>
                  <a:uFillTx/>
                  <a:latin typeface="Trebuchet MS" panose="020B0603020202020204"/>
                  <a:ea typeface="+mn-ea"/>
                  <a:cs typeface="+mn-cs"/>
                </a:rPr>
                <a:t>Goal of Training</a:t>
              </a:r>
            </a:p>
          </p:txBody>
        </p:sp>
        <p:sp>
          <p:nvSpPr>
            <p:cNvPr id="18" name="Left Arrow 17"/>
            <p:cNvSpPr/>
            <p:nvPr/>
          </p:nvSpPr>
          <p:spPr>
            <a:xfrm rot="19500000">
              <a:off x="6520560" y="2752040"/>
              <a:ext cx="1084316" cy="403253"/>
            </a:xfrm>
            <a:prstGeom prst="lef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9" name="Freeform 18"/>
            <p:cNvSpPr/>
            <p:nvPr/>
          </p:nvSpPr>
          <p:spPr>
            <a:xfrm>
              <a:off x="6834739" y="2105027"/>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a:ln>
                    <a:noFill/>
                  </a:ln>
                  <a:solidFill>
                    <a:prstClr val="white"/>
                  </a:solidFill>
                  <a:effectLst/>
                  <a:uLnTx/>
                  <a:uFillTx/>
                  <a:latin typeface="Trebuchet MS" panose="020B0603020202020204"/>
                  <a:ea typeface="+mn-ea"/>
                  <a:cs typeface="+mn-cs"/>
                </a:rPr>
                <a:t>Stakeholder Perspectives</a:t>
              </a:r>
            </a:p>
          </p:txBody>
        </p:sp>
      </p:grpSp>
    </p:spTree>
    <p:extLst>
      <p:ext uri="{BB962C8B-B14F-4D97-AF65-F5344CB8AC3E}">
        <p14:creationId xmlns:p14="http://schemas.microsoft.com/office/powerpoint/2010/main" val="11515039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Domain 1a</a:t>
            </a:r>
          </a:p>
        </p:txBody>
      </p:sp>
      <p:graphicFrame>
        <p:nvGraphicFramePr>
          <p:cNvPr id="5" name="Diagram 4"/>
          <p:cNvGraphicFramePr/>
          <p:nvPr/>
        </p:nvGraphicFramePr>
        <p:xfrm>
          <a:off x="-122614" y="1929813"/>
          <a:ext cx="5955864" cy="3100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Content Placeholder 2"/>
          <p:cNvSpPr>
            <a:spLocks noGrp="1"/>
          </p:cNvSpPr>
          <p:nvPr>
            <p:ph idx="1"/>
          </p:nvPr>
        </p:nvSpPr>
        <p:spPr>
          <a:xfrm>
            <a:off x="5580993" y="1593077"/>
            <a:ext cx="5223641" cy="4965378"/>
          </a:xfrm>
        </p:spPr>
        <p:txBody>
          <a:bodyPr/>
          <a:lstStyle/>
          <a:p>
            <a:pPr marL="0" indent="0">
              <a:buNone/>
            </a:pPr>
            <a:r>
              <a:rPr lang="en-US" sz="2400"/>
              <a:t>Need to conduct a lit review and needs assessment</a:t>
            </a:r>
          </a:p>
          <a:p>
            <a:pPr marL="0" indent="0">
              <a:buNone/>
            </a:pPr>
            <a:endParaRPr lang="en-US" sz="2400"/>
          </a:p>
          <a:p>
            <a:pPr marL="0" indent="0">
              <a:buNone/>
            </a:pPr>
            <a:r>
              <a:rPr lang="en-US" sz="2400"/>
              <a:t>Examples of current gaps:</a:t>
            </a:r>
          </a:p>
          <a:p>
            <a:r>
              <a:rPr lang="en-US" sz="2400"/>
              <a:t>Complex care</a:t>
            </a:r>
          </a:p>
          <a:p>
            <a:r>
              <a:rPr lang="en-US" sz="2400"/>
              <a:t>Behavioral and Mental Health</a:t>
            </a:r>
          </a:p>
          <a:p>
            <a:r>
              <a:rPr lang="en-US" sz="2400"/>
              <a:t>Social Justice/Equity</a:t>
            </a:r>
          </a:p>
          <a:p>
            <a:r>
              <a:rPr lang="en-US" sz="2400"/>
              <a:t>Advocacy Skills</a:t>
            </a:r>
          </a:p>
          <a:p>
            <a:endParaRPr lang="en-US" sz="2400"/>
          </a:p>
          <a:p>
            <a:endParaRPr lang="en-US" sz="2400" i="1"/>
          </a:p>
        </p:txBody>
      </p:sp>
    </p:spTree>
    <p:extLst>
      <p:ext uri="{BB962C8B-B14F-4D97-AF65-F5344CB8AC3E}">
        <p14:creationId xmlns:p14="http://schemas.microsoft.com/office/powerpoint/2010/main" val="3122065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Domain 1a</a:t>
            </a:r>
          </a:p>
        </p:txBody>
      </p:sp>
      <p:grpSp>
        <p:nvGrpSpPr>
          <p:cNvPr id="17" name="Group 16"/>
          <p:cNvGrpSpPr/>
          <p:nvPr/>
        </p:nvGrpSpPr>
        <p:grpSpPr>
          <a:xfrm>
            <a:off x="663793" y="1939700"/>
            <a:ext cx="4383048" cy="3100020"/>
            <a:chOff x="663793" y="1314059"/>
            <a:chExt cx="4383048" cy="3100020"/>
          </a:xfrm>
        </p:grpSpPr>
        <p:sp>
          <p:nvSpPr>
            <p:cNvPr id="4" name="Freeform 3"/>
            <p:cNvSpPr/>
            <p:nvPr/>
          </p:nvSpPr>
          <p:spPr>
            <a:xfrm>
              <a:off x="2147855" y="2999155"/>
              <a:ext cx="1414924" cy="1414924"/>
            </a:xfrm>
            <a:custGeom>
              <a:avLst/>
              <a:gdLst>
                <a:gd name="connsiteX0" fmla="*/ 0 w 1414924"/>
                <a:gd name="connsiteY0" fmla="*/ 707462 h 1414924"/>
                <a:gd name="connsiteX1" fmla="*/ 707462 w 1414924"/>
                <a:gd name="connsiteY1" fmla="*/ 0 h 1414924"/>
                <a:gd name="connsiteX2" fmla="*/ 1414924 w 1414924"/>
                <a:gd name="connsiteY2" fmla="*/ 707462 h 1414924"/>
                <a:gd name="connsiteX3" fmla="*/ 707462 w 1414924"/>
                <a:gd name="connsiteY3" fmla="*/ 1414924 h 1414924"/>
                <a:gd name="connsiteX4" fmla="*/ 0 w 1414924"/>
                <a:gd name="connsiteY4" fmla="*/ 707462 h 1414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4924" h="1414924">
                  <a:moveTo>
                    <a:pt x="0" y="707462"/>
                  </a:moveTo>
                  <a:cubicBezTo>
                    <a:pt x="0" y="316742"/>
                    <a:pt x="316742" y="0"/>
                    <a:pt x="707462" y="0"/>
                  </a:cubicBezTo>
                  <a:cubicBezTo>
                    <a:pt x="1098182" y="0"/>
                    <a:pt x="1414924" y="316742"/>
                    <a:pt x="1414924" y="707462"/>
                  </a:cubicBezTo>
                  <a:cubicBezTo>
                    <a:pt x="1414924" y="1098182"/>
                    <a:pt x="1098182" y="1414924"/>
                    <a:pt x="707462" y="1414924"/>
                  </a:cubicBezTo>
                  <a:cubicBezTo>
                    <a:pt x="316742" y="1414924"/>
                    <a:pt x="0" y="1098182"/>
                    <a:pt x="0" y="707462"/>
                  </a:cubicBez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218641" tIns="218641" rIns="218641" bIns="218641"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a:ln>
                    <a:noFill/>
                  </a:ln>
                  <a:solidFill>
                    <a:prstClr val="white"/>
                  </a:solidFill>
                  <a:effectLst/>
                  <a:uLnTx/>
                  <a:uFillTx/>
                  <a:latin typeface="Trebuchet MS" panose="020B0603020202020204"/>
                  <a:ea typeface="+mn-ea"/>
                  <a:cs typeface="+mn-cs"/>
                </a:rPr>
                <a:t>Curriculum</a:t>
              </a:r>
            </a:p>
          </p:txBody>
        </p:sp>
        <p:sp>
          <p:nvSpPr>
            <p:cNvPr id="6" name="Left Arrow 5"/>
            <p:cNvSpPr/>
            <p:nvPr/>
          </p:nvSpPr>
          <p:spPr>
            <a:xfrm rot="12900000">
              <a:off x="1237834" y="2752040"/>
              <a:ext cx="1084316" cy="403253"/>
            </a:xfrm>
            <a:prstGeom prst="leftArrow">
              <a:avLst>
                <a:gd name="adj1" fmla="val 60000"/>
                <a:gd name="adj2" fmla="val 50000"/>
              </a:avLst>
            </a:prstGeom>
            <a:solidFill>
              <a:schemeClr val="bg1">
                <a:lumMod val="75000"/>
              </a:schemeClr>
            </a:solidFill>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sp>
        <p:sp>
          <p:nvSpPr>
            <p:cNvPr id="7" name="Freeform 6"/>
            <p:cNvSpPr/>
            <p:nvPr/>
          </p:nvSpPr>
          <p:spPr>
            <a:xfrm>
              <a:off x="663793" y="2105027"/>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a:ln>
                    <a:noFill/>
                  </a:ln>
                  <a:solidFill>
                    <a:prstClr val="white"/>
                  </a:solidFill>
                  <a:effectLst/>
                  <a:uLnTx/>
                  <a:uFillTx/>
                  <a:latin typeface="Trebuchet MS" panose="020B0603020202020204"/>
                  <a:ea typeface="+mn-ea"/>
                  <a:cs typeface="+mn-cs"/>
                </a:rPr>
                <a:t>Needs of Children in 2030-2050 and Models of Care</a:t>
              </a:r>
            </a:p>
          </p:txBody>
        </p:sp>
        <p:sp>
          <p:nvSpPr>
            <p:cNvPr id="13" name="Left Arrow 12"/>
            <p:cNvSpPr/>
            <p:nvPr/>
          </p:nvSpPr>
          <p:spPr>
            <a:xfrm rot="16200000">
              <a:off x="2313159" y="2192262"/>
              <a:ext cx="1084316" cy="403253"/>
            </a:xfrm>
            <a:prstGeom prst="leftArrow">
              <a:avLst>
                <a:gd name="adj1" fmla="val 60000"/>
                <a:gd name="adj2" fmla="val 50000"/>
              </a:avLst>
            </a:prstGeom>
            <a:solidFill>
              <a:schemeClr val="accent1">
                <a:lumMod val="40000"/>
                <a:lumOff val="60000"/>
              </a:schemeClr>
            </a:solidFill>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sp>
        <p:sp>
          <p:nvSpPr>
            <p:cNvPr id="14" name="Freeform 13"/>
            <p:cNvSpPr/>
            <p:nvPr/>
          </p:nvSpPr>
          <p:spPr>
            <a:xfrm>
              <a:off x="2183228" y="1314059"/>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a:solidFill>
              <a:srgbClr val="4A66AC"/>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a:ln>
                    <a:noFill/>
                  </a:ln>
                  <a:solidFill>
                    <a:prstClr val="white"/>
                  </a:solidFill>
                  <a:effectLst/>
                  <a:uLnTx/>
                  <a:uFillTx/>
                  <a:latin typeface="Trebuchet MS" panose="020B0603020202020204"/>
                  <a:ea typeface="+mn-ea"/>
                  <a:cs typeface="+mn-cs"/>
                </a:rPr>
                <a:t>Goal of Training</a:t>
              </a:r>
            </a:p>
          </p:txBody>
        </p:sp>
        <p:sp>
          <p:nvSpPr>
            <p:cNvPr id="15" name="Left Arrow 14"/>
            <p:cNvSpPr/>
            <p:nvPr/>
          </p:nvSpPr>
          <p:spPr>
            <a:xfrm rot="19500000">
              <a:off x="3388484" y="2752040"/>
              <a:ext cx="1084316" cy="403253"/>
            </a:xfrm>
            <a:prstGeom prst="leftArrow">
              <a:avLst>
                <a:gd name="adj1" fmla="val 60000"/>
                <a:gd name="adj2" fmla="val 50000"/>
              </a:avLst>
            </a:prstGeom>
            <a:solidFill>
              <a:schemeClr val="bg1">
                <a:lumMod val="75000"/>
              </a:schemeClr>
            </a:solidFill>
          </p:spPr>
          <p:style>
            <a:lnRef idx="0">
              <a:schemeClr val="accent1">
                <a:tint val="60000"/>
                <a:hueOff val="0"/>
                <a:satOff val="0"/>
                <a:lumOff val="0"/>
                <a:alphaOff val="0"/>
              </a:schemeClr>
            </a:lnRef>
            <a:fillRef idx="3">
              <a:scrgbClr r="0" g="0" b="0"/>
            </a:fillRef>
            <a:effectRef idx="2">
              <a:schemeClr val="accent1">
                <a:tint val="60000"/>
                <a:hueOff val="0"/>
                <a:satOff val="0"/>
                <a:lumOff val="0"/>
                <a:alphaOff val="0"/>
              </a:schemeClr>
            </a:effectRef>
            <a:fontRef idx="minor">
              <a:schemeClr val="lt1"/>
            </a:fontRef>
          </p:style>
        </p:sp>
        <p:sp>
          <p:nvSpPr>
            <p:cNvPr id="16" name="Freeform 15"/>
            <p:cNvSpPr/>
            <p:nvPr/>
          </p:nvSpPr>
          <p:spPr>
            <a:xfrm>
              <a:off x="3702663" y="2105027"/>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a:solidFill>
              <a:schemeClr val="bg1">
                <a:lumMod val="75000"/>
              </a:schemeClr>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a:ln>
                    <a:noFill/>
                  </a:ln>
                  <a:solidFill>
                    <a:prstClr val="white"/>
                  </a:solidFill>
                  <a:effectLst/>
                  <a:uLnTx/>
                  <a:uFillTx/>
                  <a:latin typeface="Trebuchet MS" panose="020B0603020202020204"/>
                  <a:ea typeface="+mn-ea"/>
                  <a:cs typeface="+mn-cs"/>
                </a:rPr>
                <a:t>Stakeholder Perspectives</a:t>
              </a:r>
            </a:p>
          </p:txBody>
        </p:sp>
      </p:grpSp>
      <p:sp>
        <p:nvSpPr>
          <p:cNvPr id="12" name="Content Placeholder 2"/>
          <p:cNvSpPr>
            <a:spLocks noGrp="1"/>
          </p:cNvSpPr>
          <p:nvPr>
            <p:ph idx="1"/>
          </p:nvPr>
        </p:nvSpPr>
        <p:spPr>
          <a:xfrm>
            <a:off x="5580993" y="1593077"/>
            <a:ext cx="5223641" cy="4965378"/>
          </a:xfrm>
        </p:spPr>
        <p:txBody>
          <a:bodyPr/>
          <a:lstStyle/>
          <a:p>
            <a:pPr marL="0" indent="0">
              <a:buNone/>
            </a:pPr>
            <a:r>
              <a:rPr lang="en-US" sz="2400"/>
              <a:t>What is our goal? </a:t>
            </a:r>
          </a:p>
          <a:p>
            <a:r>
              <a:rPr lang="en-US" sz="2400"/>
              <a:t>General Pediatrician? </a:t>
            </a:r>
          </a:p>
          <a:p>
            <a:r>
              <a:rPr lang="en-US" sz="2400"/>
              <a:t>Pluripotent Pediatrician?</a:t>
            </a:r>
          </a:p>
          <a:p>
            <a:endParaRPr lang="en-US" sz="2400"/>
          </a:p>
          <a:p>
            <a:pPr marL="0" indent="0">
              <a:buNone/>
            </a:pPr>
            <a:r>
              <a:rPr lang="en-US" sz="2400"/>
              <a:t>What do we try to teach in residency/fellowship vs. life-long learning?</a:t>
            </a:r>
          </a:p>
          <a:p>
            <a:endParaRPr lang="en-US" sz="2400" i="1"/>
          </a:p>
        </p:txBody>
      </p:sp>
    </p:spTree>
    <p:extLst>
      <p:ext uri="{BB962C8B-B14F-4D97-AF65-F5344CB8AC3E}">
        <p14:creationId xmlns:p14="http://schemas.microsoft.com/office/powerpoint/2010/main" val="2025780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165905" y="2687317"/>
            <a:ext cx="1846143" cy="1834605"/>
          </a:xfrm>
          <a:prstGeom prst="rect">
            <a:avLst/>
          </a:prstGeom>
        </p:spPr>
      </p:pic>
      <p:pic>
        <p:nvPicPr>
          <p:cNvPr id="9" name="Picture 8"/>
          <p:cNvPicPr>
            <a:picLocks noChangeAspect="1"/>
          </p:cNvPicPr>
          <p:nvPr/>
        </p:nvPicPr>
        <p:blipFill>
          <a:blip r:embed="rId4"/>
          <a:stretch>
            <a:fillRect/>
          </a:stretch>
        </p:blipFill>
        <p:spPr>
          <a:xfrm>
            <a:off x="606580" y="4800887"/>
            <a:ext cx="2317051" cy="1281283"/>
          </a:xfrm>
          <a:prstGeom prst="rect">
            <a:avLst/>
          </a:prstGeom>
        </p:spPr>
      </p:pic>
      <p:pic>
        <p:nvPicPr>
          <p:cNvPr id="10" name="Picture 9"/>
          <p:cNvPicPr>
            <a:picLocks noChangeAspect="1"/>
          </p:cNvPicPr>
          <p:nvPr/>
        </p:nvPicPr>
        <p:blipFill>
          <a:blip r:embed="rId5"/>
          <a:stretch>
            <a:fillRect/>
          </a:stretch>
        </p:blipFill>
        <p:spPr>
          <a:xfrm>
            <a:off x="7910455" y="2601291"/>
            <a:ext cx="1882919" cy="935538"/>
          </a:xfrm>
          <a:prstGeom prst="rect">
            <a:avLst/>
          </a:prstGeom>
        </p:spPr>
      </p:pic>
      <p:sp>
        <p:nvSpPr>
          <p:cNvPr id="11" name="Title 10"/>
          <p:cNvSpPr>
            <a:spLocks noGrp="1"/>
          </p:cNvSpPr>
          <p:nvPr>
            <p:ph type="title"/>
          </p:nvPr>
        </p:nvSpPr>
        <p:spPr/>
        <p:txBody>
          <a:bodyPr/>
          <a:lstStyle/>
          <a:p>
            <a:pPr algn="ctr"/>
            <a:r>
              <a:rPr lang="en-US" b="1">
                <a:latin typeface="Franklin Gothic Book" panose="020B0503020102020204" pitchFamily="34" charset="0"/>
              </a:rPr>
              <a:t>AMSPDC Workforce Summit #2 - Attendees</a:t>
            </a:r>
          </a:p>
        </p:txBody>
      </p:sp>
      <p:pic>
        <p:nvPicPr>
          <p:cNvPr id="13" name="Picture 12"/>
          <p:cNvPicPr>
            <a:picLocks noChangeAspect="1"/>
          </p:cNvPicPr>
          <p:nvPr/>
        </p:nvPicPr>
        <p:blipFill>
          <a:blip r:embed="rId6"/>
          <a:stretch>
            <a:fillRect/>
          </a:stretch>
        </p:blipFill>
        <p:spPr>
          <a:xfrm>
            <a:off x="1908626" y="1735291"/>
            <a:ext cx="1878445" cy="546375"/>
          </a:xfrm>
          <a:prstGeom prst="rect">
            <a:avLst/>
          </a:prstGeom>
        </p:spPr>
      </p:pic>
      <p:pic>
        <p:nvPicPr>
          <p:cNvPr id="14" name="Picture 13"/>
          <p:cNvPicPr>
            <a:picLocks noChangeAspect="1"/>
          </p:cNvPicPr>
          <p:nvPr/>
        </p:nvPicPr>
        <p:blipFill>
          <a:blip r:embed="rId7"/>
          <a:stretch>
            <a:fillRect/>
          </a:stretch>
        </p:blipFill>
        <p:spPr>
          <a:xfrm>
            <a:off x="9878446" y="4653762"/>
            <a:ext cx="1988435" cy="1033986"/>
          </a:xfrm>
          <a:prstGeom prst="rect">
            <a:avLst/>
          </a:prstGeom>
        </p:spPr>
      </p:pic>
      <p:pic>
        <p:nvPicPr>
          <p:cNvPr id="15" name="Picture 14"/>
          <p:cNvPicPr>
            <a:picLocks noChangeAspect="1"/>
          </p:cNvPicPr>
          <p:nvPr/>
        </p:nvPicPr>
        <p:blipFill>
          <a:blip r:embed="rId8"/>
          <a:stretch>
            <a:fillRect/>
          </a:stretch>
        </p:blipFill>
        <p:spPr>
          <a:xfrm>
            <a:off x="7462029" y="3727570"/>
            <a:ext cx="982061" cy="982061"/>
          </a:xfrm>
          <a:prstGeom prst="rect">
            <a:avLst/>
          </a:prstGeom>
        </p:spPr>
      </p:pic>
      <p:pic>
        <p:nvPicPr>
          <p:cNvPr id="16" name="Picture 15"/>
          <p:cNvPicPr>
            <a:picLocks noChangeAspect="1"/>
          </p:cNvPicPr>
          <p:nvPr/>
        </p:nvPicPr>
        <p:blipFill>
          <a:blip r:embed="rId9"/>
          <a:stretch>
            <a:fillRect/>
          </a:stretch>
        </p:blipFill>
        <p:spPr>
          <a:xfrm>
            <a:off x="1851573" y="2687317"/>
            <a:ext cx="1177637" cy="1177637"/>
          </a:xfrm>
          <a:prstGeom prst="rect">
            <a:avLst/>
          </a:prstGeom>
        </p:spPr>
      </p:pic>
      <p:pic>
        <p:nvPicPr>
          <p:cNvPr id="18" name="Picture 17"/>
          <p:cNvPicPr>
            <a:picLocks noChangeAspect="1"/>
          </p:cNvPicPr>
          <p:nvPr/>
        </p:nvPicPr>
        <p:blipFill>
          <a:blip r:embed="rId10"/>
          <a:stretch>
            <a:fillRect/>
          </a:stretch>
        </p:blipFill>
        <p:spPr>
          <a:xfrm>
            <a:off x="6640092" y="5481564"/>
            <a:ext cx="3238354" cy="428718"/>
          </a:xfrm>
          <a:prstGeom prst="rect">
            <a:avLst/>
          </a:prstGeom>
        </p:spPr>
      </p:pic>
      <p:pic>
        <p:nvPicPr>
          <p:cNvPr id="20" name="Picture 19"/>
          <p:cNvPicPr>
            <a:picLocks noChangeAspect="1"/>
          </p:cNvPicPr>
          <p:nvPr/>
        </p:nvPicPr>
        <p:blipFill>
          <a:blip r:embed="rId11"/>
          <a:stretch>
            <a:fillRect/>
          </a:stretch>
        </p:blipFill>
        <p:spPr>
          <a:xfrm>
            <a:off x="6366339" y="1620779"/>
            <a:ext cx="1659891" cy="875606"/>
          </a:xfrm>
          <a:prstGeom prst="rect">
            <a:avLst/>
          </a:prstGeom>
        </p:spPr>
      </p:pic>
      <p:pic>
        <p:nvPicPr>
          <p:cNvPr id="21" name="Picture 20"/>
          <p:cNvPicPr>
            <a:picLocks noChangeAspect="1"/>
          </p:cNvPicPr>
          <p:nvPr/>
        </p:nvPicPr>
        <p:blipFill>
          <a:blip r:embed="rId12"/>
          <a:stretch>
            <a:fillRect/>
          </a:stretch>
        </p:blipFill>
        <p:spPr>
          <a:xfrm>
            <a:off x="3154603" y="3345737"/>
            <a:ext cx="1357489" cy="1357489"/>
          </a:xfrm>
          <a:prstGeom prst="rect">
            <a:avLst/>
          </a:prstGeom>
        </p:spPr>
      </p:pic>
      <p:pic>
        <p:nvPicPr>
          <p:cNvPr id="22" name="Picture 21"/>
          <p:cNvPicPr>
            <a:picLocks noChangeAspect="1"/>
          </p:cNvPicPr>
          <p:nvPr/>
        </p:nvPicPr>
        <p:blipFill>
          <a:blip r:embed="rId13"/>
          <a:stretch>
            <a:fillRect/>
          </a:stretch>
        </p:blipFill>
        <p:spPr>
          <a:xfrm>
            <a:off x="9440622" y="3835836"/>
            <a:ext cx="1600199" cy="765528"/>
          </a:xfrm>
          <a:prstGeom prst="rect">
            <a:avLst/>
          </a:prstGeom>
        </p:spPr>
      </p:pic>
      <p:pic>
        <p:nvPicPr>
          <p:cNvPr id="24" name="Picture 23"/>
          <p:cNvPicPr>
            <a:picLocks noChangeAspect="1"/>
          </p:cNvPicPr>
          <p:nvPr/>
        </p:nvPicPr>
        <p:blipFill>
          <a:blip r:embed="rId14"/>
          <a:stretch>
            <a:fillRect/>
          </a:stretch>
        </p:blipFill>
        <p:spPr>
          <a:xfrm>
            <a:off x="2792267" y="4623590"/>
            <a:ext cx="2241188" cy="1094330"/>
          </a:xfrm>
          <a:prstGeom prst="rect">
            <a:avLst/>
          </a:prstGeom>
        </p:spPr>
      </p:pic>
      <p:pic>
        <p:nvPicPr>
          <p:cNvPr id="25" name="Picture 24"/>
          <p:cNvPicPr>
            <a:picLocks noChangeAspect="1"/>
          </p:cNvPicPr>
          <p:nvPr/>
        </p:nvPicPr>
        <p:blipFill>
          <a:blip r:embed="rId15"/>
          <a:stretch>
            <a:fillRect/>
          </a:stretch>
        </p:blipFill>
        <p:spPr>
          <a:xfrm>
            <a:off x="8537227" y="1464505"/>
            <a:ext cx="1923551" cy="578410"/>
          </a:xfrm>
          <a:prstGeom prst="rect">
            <a:avLst/>
          </a:prstGeom>
        </p:spPr>
      </p:pic>
      <p:pic>
        <p:nvPicPr>
          <p:cNvPr id="26" name="Picture 25"/>
          <p:cNvPicPr>
            <a:picLocks noChangeAspect="1"/>
          </p:cNvPicPr>
          <p:nvPr/>
        </p:nvPicPr>
        <p:blipFill>
          <a:blip r:embed="rId16"/>
          <a:stretch>
            <a:fillRect/>
          </a:stretch>
        </p:blipFill>
        <p:spPr>
          <a:xfrm>
            <a:off x="5640102" y="4717806"/>
            <a:ext cx="3800520" cy="565864"/>
          </a:xfrm>
          <a:prstGeom prst="rect">
            <a:avLst/>
          </a:prstGeom>
        </p:spPr>
      </p:pic>
      <p:pic>
        <p:nvPicPr>
          <p:cNvPr id="27" name="Picture 26"/>
          <p:cNvPicPr>
            <a:picLocks noChangeAspect="1"/>
          </p:cNvPicPr>
          <p:nvPr/>
        </p:nvPicPr>
        <p:blipFill>
          <a:blip r:embed="rId17"/>
          <a:stretch>
            <a:fillRect/>
          </a:stretch>
        </p:blipFill>
        <p:spPr>
          <a:xfrm>
            <a:off x="4202546" y="1734138"/>
            <a:ext cx="1886431" cy="761123"/>
          </a:xfrm>
          <a:prstGeom prst="rect">
            <a:avLst/>
          </a:prstGeom>
        </p:spPr>
      </p:pic>
      <p:pic>
        <p:nvPicPr>
          <p:cNvPr id="3" name="Picture 2">
            <a:extLst>
              <a:ext uri="{FF2B5EF4-FFF2-40B4-BE49-F238E27FC236}">
                <a16:creationId xmlns:a16="http://schemas.microsoft.com/office/drawing/2014/main" id="{716FED42-797E-C645-8069-5F205EECEED0}"/>
              </a:ext>
            </a:extLst>
          </p:cNvPr>
          <p:cNvPicPr>
            <a:picLocks noChangeAspect="1"/>
          </p:cNvPicPr>
          <p:nvPr/>
        </p:nvPicPr>
        <p:blipFill>
          <a:blip r:embed="rId18"/>
          <a:stretch>
            <a:fillRect/>
          </a:stretch>
        </p:blipFill>
        <p:spPr>
          <a:xfrm>
            <a:off x="174288" y="4217960"/>
            <a:ext cx="2980316" cy="570266"/>
          </a:xfrm>
          <a:prstGeom prst="rect">
            <a:avLst/>
          </a:prstGeom>
        </p:spPr>
      </p:pic>
      <p:sp>
        <p:nvSpPr>
          <p:cNvPr id="23" name="TextBox 22">
            <a:extLst>
              <a:ext uri="{FF2B5EF4-FFF2-40B4-BE49-F238E27FC236}">
                <a16:creationId xmlns:a16="http://schemas.microsoft.com/office/drawing/2014/main" id="{D0103319-593C-46F7-8681-0D03D652473F}"/>
              </a:ext>
            </a:extLst>
          </p:cNvPr>
          <p:cNvSpPr txBox="1"/>
          <p:nvPr/>
        </p:nvSpPr>
        <p:spPr>
          <a:xfrm>
            <a:off x="191855" y="2495261"/>
            <a:ext cx="1846143" cy="369332"/>
          </a:xfrm>
          <a:prstGeom prst="rect">
            <a:avLst/>
          </a:prstGeom>
          <a:noFill/>
        </p:spPr>
        <p:txBody>
          <a:bodyPr wrap="square">
            <a:spAutoFit/>
          </a:bodyPr>
          <a:lstStyle/>
          <a:p>
            <a:r>
              <a:rPr lang="en-US" sz="1800">
                <a:effectLst/>
                <a:latin typeface="Calibri" panose="020F0502020204030204" pitchFamily="34" charset="0"/>
                <a:ea typeface="Calibri" panose="020F0502020204030204" pitchFamily="34" charset="0"/>
              </a:rPr>
              <a:t>#FuturePedsRes </a:t>
            </a:r>
            <a:endParaRPr lang="en-US"/>
          </a:p>
        </p:txBody>
      </p:sp>
      <p:pic>
        <p:nvPicPr>
          <p:cNvPr id="2050" name="Picture 2" descr="Who Made That Twitter Bird? - The New York Times">
            <a:extLst>
              <a:ext uri="{FF2B5EF4-FFF2-40B4-BE49-F238E27FC236}">
                <a16:creationId xmlns:a16="http://schemas.microsoft.com/office/drawing/2014/main" id="{6968A810-F636-46D8-B4E4-7720EE8CF76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06580" y="2171940"/>
            <a:ext cx="508346" cy="369333"/>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5875756D-D373-4F4D-8B5F-7CC830F9B015}"/>
              </a:ext>
            </a:extLst>
          </p:cNvPr>
          <p:cNvSpPr txBox="1"/>
          <p:nvPr/>
        </p:nvSpPr>
        <p:spPr>
          <a:xfrm>
            <a:off x="9793374" y="2207013"/>
            <a:ext cx="2256333" cy="369332"/>
          </a:xfrm>
          <a:prstGeom prst="rect">
            <a:avLst/>
          </a:prstGeom>
          <a:noFill/>
        </p:spPr>
        <p:txBody>
          <a:bodyPr wrap="square">
            <a:spAutoFit/>
          </a:bodyPr>
          <a:lstStyle/>
          <a:p>
            <a:r>
              <a:rPr lang="en-US" sz="1800" err="1">
                <a:solidFill>
                  <a:srgbClr val="000000"/>
                </a:solidFill>
                <a:effectLst/>
                <a:latin typeface="Calibri" panose="020F0502020204030204" pitchFamily="34" charset="0"/>
                <a:ea typeface="Times New Roman" panose="02020603050405020304" pitchFamily="18" charset="0"/>
              </a:rPr>
              <a:t>NextGenPediatricians</a:t>
            </a:r>
            <a:endParaRPr lang="en-US"/>
          </a:p>
        </p:txBody>
      </p:sp>
      <p:sp>
        <p:nvSpPr>
          <p:cNvPr id="28" name="Title 1">
            <a:extLst>
              <a:ext uri="{FF2B5EF4-FFF2-40B4-BE49-F238E27FC236}">
                <a16:creationId xmlns:a16="http://schemas.microsoft.com/office/drawing/2014/main" id="{68887EFD-DDC3-45F7-98AB-C7B50A9D7B65}"/>
              </a:ext>
            </a:extLst>
          </p:cNvPr>
          <p:cNvSpPr txBox="1">
            <a:spLocks/>
          </p:cNvSpPr>
          <p:nvPr/>
        </p:nvSpPr>
        <p:spPr>
          <a:xfrm>
            <a:off x="-7024" y="5473123"/>
            <a:ext cx="12192000" cy="36096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b="1">
                <a:latin typeface="+mn-lt"/>
                <a:ea typeface="Arial" charset="0"/>
                <a:cs typeface="Arial" charset="0"/>
              </a:rPr>
            </a:br>
            <a:r>
              <a:rPr lang="en-US" sz="1500" b="1">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2" name="Picture 1">
            <a:extLst>
              <a:ext uri="{FF2B5EF4-FFF2-40B4-BE49-F238E27FC236}">
                <a16:creationId xmlns:a16="http://schemas.microsoft.com/office/drawing/2014/main" id="{593B033A-5E7B-445F-9B80-7C2224B35D0C}"/>
              </a:ext>
            </a:extLst>
          </p:cNvPr>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99422" y="6141593"/>
            <a:ext cx="527584" cy="667288"/>
          </a:xfrm>
          <a:prstGeom prst="rect">
            <a:avLst/>
          </a:prstGeom>
          <a:noFill/>
          <a:ln>
            <a:noFill/>
          </a:ln>
        </p:spPr>
      </p:pic>
      <p:sp>
        <p:nvSpPr>
          <p:cNvPr id="7" name="TextBox 6">
            <a:extLst>
              <a:ext uri="{FF2B5EF4-FFF2-40B4-BE49-F238E27FC236}">
                <a16:creationId xmlns:a16="http://schemas.microsoft.com/office/drawing/2014/main" id="{17E78BED-5EFE-49CF-A96F-A2C09ACED172}"/>
              </a:ext>
            </a:extLst>
          </p:cNvPr>
          <p:cNvSpPr txBox="1"/>
          <p:nvPr/>
        </p:nvSpPr>
        <p:spPr>
          <a:xfrm>
            <a:off x="9793374" y="6198238"/>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pic>
        <p:nvPicPr>
          <p:cNvPr id="12" name="Picture 4" descr="Twitter Logo transparent PNG - StickPNG">
            <a:extLst>
              <a:ext uri="{FF2B5EF4-FFF2-40B4-BE49-F238E27FC236}">
                <a16:creationId xmlns:a16="http://schemas.microsoft.com/office/drawing/2014/main" id="{B11945BA-57BE-42D5-9315-91F7FE906E0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684857" y="6213105"/>
            <a:ext cx="555864" cy="468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2592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Domain 1a</a:t>
            </a:r>
          </a:p>
        </p:txBody>
      </p:sp>
      <p:graphicFrame>
        <p:nvGraphicFramePr>
          <p:cNvPr id="5" name="Diagram 4"/>
          <p:cNvGraphicFramePr/>
          <p:nvPr/>
        </p:nvGraphicFramePr>
        <p:xfrm>
          <a:off x="-122614" y="1939438"/>
          <a:ext cx="5955864" cy="3100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Content Placeholder 2"/>
          <p:cNvSpPr>
            <a:spLocks noGrp="1"/>
          </p:cNvSpPr>
          <p:nvPr>
            <p:ph idx="1"/>
          </p:nvPr>
        </p:nvSpPr>
        <p:spPr>
          <a:xfrm>
            <a:off x="5591503" y="1187673"/>
            <a:ext cx="5759669" cy="4965378"/>
          </a:xfrm>
        </p:spPr>
        <p:txBody>
          <a:bodyPr/>
          <a:lstStyle/>
          <a:p>
            <a:pPr fontAlgn="base">
              <a:spcBef>
                <a:spcPts val="0"/>
              </a:spcBef>
            </a:pPr>
            <a:r>
              <a:rPr lang="en-US" sz="1600"/>
              <a:t>Parents, Children, Adolescents (diverse)</a:t>
            </a:r>
          </a:p>
          <a:p>
            <a:pPr fontAlgn="base">
              <a:spcBef>
                <a:spcPts val="0"/>
              </a:spcBef>
            </a:pPr>
            <a:r>
              <a:rPr lang="en-US" sz="1600"/>
              <a:t>Community Organizations</a:t>
            </a:r>
          </a:p>
          <a:p>
            <a:pPr fontAlgn="base">
              <a:spcBef>
                <a:spcPts val="0"/>
              </a:spcBef>
            </a:pPr>
            <a:r>
              <a:rPr lang="en-US" sz="1600"/>
              <a:t>Learners (allopathic and osteopathic medical students, residents, fellows with diverse backgrounds and interests)</a:t>
            </a:r>
          </a:p>
          <a:p>
            <a:pPr fontAlgn="base">
              <a:spcBef>
                <a:spcPts val="0"/>
              </a:spcBef>
            </a:pPr>
            <a:r>
              <a:rPr lang="en-US" sz="1600"/>
              <a:t>MPPDA</a:t>
            </a:r>
          </a:p>
          <a:p>
            <a:pPr fontAlgn="base">
              <a:spcBef>
                <a:spcPts val="0"/>
              </a:spcBef>
            </a:pPr>
            <a:r>
              <a:rPr lang="en-US" sz="1600"/>
              <a:t>ACGME</a:t>
            </a:r>
          </a:p>
          <a:p>
            <a:pPr fontAlgn="base">
              <a:spcBef>
                <a:spcPts val="0"/>
              </a:spcBef>
            </a:pPr>
            <a:r>
              <a:rPr lang="en-US" sz="1600"/>
              <a:t>ABP</a:t>
            </a:r>
          </a:p>
          <a:p>
            <a:pPr fontAlgn="base">
              <a:spcBef>
                <a:spcPts val="0"/>
              </a:spcBef>
            </a:pPr>
            <a:r>
              <a:rPr lang="en-US" sz="1600"/>
              <a:t>AAP</a:t>
            </a:r>
          </a:p>
          <a:p>
            <a:pPr fontAlgn="base">
              <a:spcBef>
                <a:spcPts val="0"/>
              </a:spcBef>
            </a:pPr>
            <a:r>
              <a:rPr lang="en-US" sz="1600"/>
              <a:t>COMSEP</a:t>
            </a:r>
          </a:p>
          <a:p>
            <a:pPr fontAlgn="base">
              <a:spcBef>
                <a:spcPts val="0"/>
              </a:spcBef>
            </a:pPr>
            <a:r>
              <a:rPr lang="en-US" sz="1600"/>
              <a:t>AACOM</a:t>
            </a:r>
          </a:p>
          <a:p>
            <a:pPr fontAlgn="base">
              <a:spcBef>
                <a:spcPts val="0"/>
              </a:spcBef>
            </a:pPr>
            <a:r>
              <a:rPr lang="en-US" sz="1600" err="1"/>
              <a:t>CoPS</a:t>
            </a:r>
            <a:r>
              <a:rPr lang="en-US" sz="1600"/>
              <a:t> </a:t>
            </a:r>
          </a:p>
          <a:p>
            <a:pPr fontAlgn="base">
              <a:spcBef>
                <a:spcPts val="0"/>
              </a:spcBef>
            </a:pPr>
            <a:r>
              <a:rPr lang="en-US" sz="1600"/>
              <a:t>Physician Scientist Group</a:t>
            </a:r>
          </a:p>
          <a:p>
            <a:pPr fontAlgn="base">
              <a:spcBef>
                <a:spcPts val="0"/>
              </a:spcBef>
            </a:pPr>
            <a:r>
              <a:rPr lang="en-US" sz="1600"/>
              <a:t>AMSPDC</a:t>
            </a:r>
          </a:p>
          <a:p>
            <a:pPr fontAlgn="base">
              <a:spcBef>
                <a:spcPts val="0"/>
              </a:spcBef>
            </a:pPr>
            <a:r>
              <a:rPr lang="en-US" sz="1600"/>
              <a:t>APA</a:t>
            </a:r>
          </a:p>
          <a:p>
            <a:pPr fontAlgn="base">
              <a:spcBef>
                <a:spcPts val="0"/>
              </a:spcBef>
            </a:pPr>
            <a:r>
              <a:rPr lang="en-US" sz="1600"/>
              <a:t>Insurance Companies</a:t>
            </a:r>
          </a:p>
          <a:p>
            <a:pPr fontAlgn="base">
              <a:spcBef>
                <a:spcPts val="0"/>
              </a:spcBef>
            </a:pPr>
            <a:r>
              <a:rPr lang="en-US" sz="1600"/>
              <a:t>CHA</a:t>
            </a:r>
          </a:p>
          <a:p>
            <a:pPr fontAlgn="base">
              <a:spcBef>
                <a:spcPts val="0"/>
              </a:spcBef>
            </a:pPr>
            <a:r>
              <a:rPr lang="en-US" sz="1600"/>
              <a:t>Community Pediatricians and Med/</a:t>
            </a:r>
            <a:r>
              <a:rPr lang="en-US" sz="1600" err="1"/>
              <a:t>Peds</a:t>
            </a:r>
            <a:r>
              <a:rPr lang="en-US" sz="1600"/>
              <a:t> </a:t>
            </a:r>
          </a:p>
          <a:p>
            <a:pPr fontAlgn="base">
              <a:spcBef>
                <a:spcPts val="0"/>
              </a:spcBef>
            </a:pPr>
            <a:r>
              <a:rPr lang="en-US" sz="1600"/>
              <a:t>Family Medicine Physicians</a:t>
            </a:r>
          </a:p>
          <a:p>
            <a:pPr fontAlgn="base">
              <a:spcBef>
                <a:spcPts val="0"/>
              </a:spcBef>
            </a:pPr>
            <a:r>
              <a:rPr lang="en-US" sz="1600"/>
              <a:t>Nurse Practitioners/APPs</a:t>
            </a:r>
          </a:p>
          <a:p>
            <a:pPr fontAlgn="base">
              <a:spcBef>
                <a:spcPts val="0"/>
              </a:spcBef>
            </a:pPr>
            <a:r>
              <a:rPr lang="en-US" sz="1600"/>
              <a:t>Experts from other industries (e.g., airlines)</a:t>
            </a:r>
          </a:p>
          <a:p>
            <a:pPr marL="0" indent="0">
              <a:buNone/>
            </a:pPr>
            <a:endParaRPr lang="en-US" sz="2400"/>
          </a:p>
          <a:p>
            <a:endParaRPr lang="en-US" sz="2400" i="1"/>
          </a:p>
        </p:txBody>
      </p:sp>
    </p:spTree>
    <p:extLst>
      <p:ext uri="{BB962C8B-B14F-4D97-AF65-F5344CB8AC3E}">
        <p14:creationId xmlns:p14="http://schemas.microsoft.com/office/powerpoint/2010/main" val="2648210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One Example </a:t>
            </a:r>
            <a:br>
              <a:rPr lang="en-US" sz="4000"/>
            </a:br>
            <a:r>
              <a:rPr lang="en-US" sz="4000"/>
              <a:t>of Needs Assessment</a:t>
            </a:r>
          </a:p>
        </p:txBody>
      </p:sp>
      <p:sp>
        <p:nvSpPr>
          <p:cNvPr id="3" name="Content Placeholder 2"/>
          <p:cNvSpPr>
            <a:spLocks noGrp="1"/>
          </p:cNvSpPr>
          <p:nvPr>
            <p:ph idx="1"/>
          </p:nvPr>
        </p:nvSpPr>
        <p:spPr>
          <a:xfrm>
            <a:off x="1770303" y="1912460"/>
            <a:ext cx="8433447" cy="4549975"/>
          </a:xfrm>
        </p:spPr>
        <p:txBody>
          <a:bodyPr/>
          <a:lstStyle/>
          <a:p>
            <a:r>
              <a:rPr lang="en-US" sz="2400" err="1"/>
              <a:t>CoPS</a:t>
            </a:r>
            <a:r>
              <a:rPr lang="en-US" sz="2400"/>
              <a:t> Subspecialists Perspectives’ on (pediatric) Training (SPOT) Action Team </a:t>
            </a:r>
          </a:p>
          <a:p>
            <a:r>
              <a:rPr lang="en-US" sz="2400"/>
              <a:t>Creating a survey for all subspecialties:</a:t>
            </a:r>
          </a:p>
          <a:p>
            <a:pPr lvl="1"/>
            <a:r>
              <a:rPr lang="en-US" sz="2400"/>
              <a:t>For residents not going into your subspecialty: </a:t>
            </a:r>
          </a:p>
          <a:p>
            <a:pPr lvl="2"/>
            <a:r>
              <a:rPr lang="en-US" sz="2400"/>
              <a:t>What are the 5 consults you get that you think general pediatricians/other subspecialists should be able to handle?</a:t>
            </a:r>
          </a:p>
          <a:p>
            <a:pPr lvl="1"/>
            <a:r>
              <a:rPr lang="en-US" sz="2400"/>
              <a:t>For residents going into your subspecialty:</a:t>
            </a:r>
          </a:p>
          <a:p>
            <a:pPr lvl="2"/>
            <a:r>
              <a:rPr lang="en-US" sz="2400"/>
              <a:t>What you want residents to know when entering your fellowship?</a:t>
            </a:r>
          </a:p>
        </p:txBody>
      </p:sp>
    </p:spTree>
    <p:extLst>
      <p:ext uri="{BB962C8B-B14F-4D97-AF65-F5344CB8AC3E}">
        <p14:creationId xmlns:p14="http://schemas.microsoft.com/office/powerpoint/2010/main" val="3300702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Additional Needs Assessment            for Domain 1a</a:t>
            </a:r>
          </a:p>
        </p:txBody>
      </p:sp>
      <p:sp>
        <p:nvSpPr>
          <p:cNvPr id="3" name="Content Placeholder 2"/>
          <p:cNvSpPr>
            <a:spLocks noGrp="1"/>
          </p:cNvSpPr>
          <p:nvPr>
            <p:ph idx="1"/>
          </p:nvPr>
        </p:nvSpPr>
        <p:spPr>
          <a:xfrm>
            <a:off x="1770303" y="1765316"/>
            <a:ext cx="8433447" cy="4549975"/>
          </a:xfrm>
        </p:spPr>
        <p:txBody>
          <a:bodyPr/>
          <a:lstStyle/>
          <a:p>
            <a:r>
              <a:rPr lang="en-US" sz="2000"/>
              <a:t>Identify likely model(s) of care (Domain 2)</a:t>
            </a:r>
          </a:p>
          <a:p>
            <a:r>
              <a:rPr lang="en-US" sz="2000"/>
              <a:t>Explore when residents make decisions on gen </a:t>
            </a:r>
            <a:r>
              <a:rPr lang="en-US" sz="2000" err="1"/>
              <a:t>peds</a:t>
            </a:r>
            <a:r>
              <a:rPr lang="en-US" sz="2000"/>
              <a:t> vs. subspecialty</a:t>
            </a:r>
          </a:p>
          <a:p>
            <a:r>
              <a:rPr lang="en-US" sz="2000"/>
              <a:t>Explore other training models</a:t>
            </a:r>
          </a:p>
          <a:p>
            <a:pPr lvl="1"/>
            <a:r>
              <a:rPr lang="en-US" sz="2000"/>
              <a:t>Look at other training (Child Neuro, Accelerated Research Pathway)</a:t>
            </a:r>
          </a:p>
          <a:p>
            <a:r>
              <a:rPr lang="en-US" sz="2000"/>
              <a:t>Explore 3 tracks (what would they look like? When residents differentiate?)</a:t>
            </a:r>
          </a:p>
          <a:p>
            <a:pPr lvl="1"/>
            <a:r>
              <a:rPr lang="en-US" sz="2000"/>
              <a:t>Ambulatory gen </a:t>
            </a:r>
            <a:r>
              <a:rPr lang="en-US" sz="2000" err="1"/>
              <a:t>peds</a:t>
            </a:r>
            <a:endParaRPr lang="en-US" sz="2000"/>
          </a:p>
          <a:p>
            <a:pPr lvl="1"/>
            <a:r>
              <a:rPr lang="en-US" sz="2000"/>
              <a:t>Acute care specialties (PHM/PCCM/NICU/PEM)</a:t>
            </a:r>
          </a:p>
          <a:p>
            <a:pPr lvl="1"/>
            <a:r>
              <a:rPr lang="en-US" sz="2000"/>
              <a:t>Organ based specialties</a:t>
            </a:r>
          </a:p>
          <a:p>
            <a:r>
              <a:rPr lang="en-US" sz="2000"/>
              <a:t>Explore how Individualized Curricula are currently used</a:t>
            </a:r>
          </a:p>
        </p:txBody>
      </p:sp>
    </p:spTree>
    <p:extLst>
      <p:ext uri="{BB962C8B-B14F-4D97-AF65-F5344CB8AC3E}">
        <p14:creationId xmlns:p14="http://schemas.microsoft.com/office/powerpoint/2010/main" val="157828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Additional Needs Assessment            for Domain 1a</a:t>
            </a:r>
          </a:p>
        </p:txBody>
      </p:sp>
      <p:sp>
        <p:nvSpPr>
          <p:cNvPr id="3" name="Content Placeholder 2"/>
          <p:cNvSpPr>
            <a:spLocks noGrp="1"/>
          </p:cNvSpPr>
          <p:nvPr>
            <p:ph idx="1"/>
          </p:nvPr>
        </p:nvSpPr>
        <p:spPr>
          <a:xfrm>
            <a:off x="1770303" y="1765316"/>
            <a:ext cx="8433447" cy="4549975"/>
          </a:xfrm>
        </p:spPr>
        <p:txBody>
          <a:bodyPr/>
          <a:lstStyle/>
          <a:p>
            <a:r>
              <a:rPr lang="en-US" sz="2000"/>
              <a:t>Funding models for UME/GME</a:t>
            </a:r>
          </a:p>
          <a:p>
            <a:r>
              <a:rPr lang="en-US" sz="2000"/>
              <a:t>Create evaluation metrics that capture patient outcomes (and routinely collect it) </a:t>
            </a:r>
          </a:p>
        </p:txBody>
      </p:sp>
    </p:spTree>
    <p:extLst>
      <p:ext uri="{BB962C8B-B14F-4D97-AF65-F5344CB8AC3E}">
        <p14:creationId xmlns:p14="http://schemas.microsoft.com/office/powerpoint/2010/main" val="102071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Domain 1b</a:t>
            </a:r>
          </a:p>
        </p:txBody>
      </p:sp>
      <p:sp>
        <p:nvSpPr>
          <p:cNvPr id="3" name="Content Placeholder 2"/>
          <p:cNvSpPr>
            <a:spLocks noGrp="1"/>
          </p:cNvSpPr>
          <p:nvPr>
            <p:ph idx="1"/>
          </p:nvPr>
        </p:nvSpPr>
        <p:spPr>
          <a:xfrm>
            <a:off x="729779" y="1593077"/>
            <a:ext cx="10074855" cy="4965378"/>
          </a:xfrm>
        </p:spPr>
        <p:txBody>
          <a:bodyPr/>
          <a:lstStyle/>
          <a:p>
            <a:pPr marL="0" indent="0">
              <a:buNone/>
            </a:pPr>
            <a:r>
              <a:rPr lang="en-US" sz="2800" i="1"/>
              <a:t>Advocacy</a:t>
            </a:r>
            <a:r>
              <a:rPr lang="en-US" sz="2800"/>
              <a:t>: Engage our regulatory agencies (ACGME, LCME, AACOM) in order to drive change in our educational requirements.</a:t>
            </a:r>
            <a:endParaRPr lang="en-US" sz="2800" i="1"/>
          </a:p>
        </p:txBody>
      </p:sp>
    </p:spTree>
    <p:extLst>
      <p:ext uri="{BB962C8B-B14F-4D97-AF65-F5344CB8AC3E}">
        <p14:creationId xmlns:p14="http://schemas.microsoft.com/office/powerpoint/2010/main" val="441327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Domain 1c</a:t>
            </a:r>
          </a:p>
        </p:txBody>
      </p:sp>
      <p:sp>
        <p:nvSpPr>
          <p:cNvPr id="3" name="Content Placeholder 2"/>
          <p:cNvSpPr>
            <a:spLocks noGrp="1"/>
          </p:cNvSpPr>
          <p:nvPr>
            <p:ph idx="1"/>
          </p:nvPr>
        </p:nvSpPr>
        <p:spPr>
          <a:xfrm>
            <a:off x="729779" y="1593077"/>
            <a:ext cx="10074855" cy="4965378"/>
          </a:xfrm>
        </p:spPr>
        <p:txBody>
          <a:bodyPr/>
          <a:lstStyle/>
          <a:p>
            <a:pPr marL="0" indent="0">
              <a:buNone/>
            </a:pPr>
            <a:r>
              <a:rPr lang="en-US" sz="2800" i="1"/>
              <a:t>Subspecialty Exposure: Explore approaches to increase subspecialty exposure early in training (especially in undersubscribed subspecialties), e.g. via models for sharing subspecialty experiences across training programs at different institutions and via increasing interactions between residents and subspecialty fellows.</a:t>
            </a:r>
          </a:p>
          <a:p>
            <a:pPr marL="0" indent="0">
              <a:buNone/>
            </a:pPr>
            <a:endParaRPr lang="en-US" sz="2800" i="1"/>
          </a:p>
          <a:p>
            <a:pPr marL="0" indent="0">
              <a:buNone/>
            </a:pPr>
            <a:endParaRPr lang="en-US" sz="2800" i="1"/>
          </a:p>
          <a:p>
            <a:pPr marL="0" indent="0">
              <a:buNone/>
            </a:pPr>
            <a:endParaRPr lang="en-US" sz="2800" i="1"/>
          </a:p>
          <a:p>
            <a:pPr marL="0" indent="0">
              <a:buNone/>
            </a:pPr>
            <a:r>
              <a:rPr lang="en-US" sz="2800" i="1"/>
              <a:t>*Significant overlap between Domains 1c, 1d and 4c, 4d</a:t>
            </a:r>
          </a:p>
        </p:txBody>
      </p:sp>
    </p:spTree>
    <p:extLst>
      <p:ext uri="{BB962C8B-B14F-4D97-AF65-F5344CB8AC3E}">
        <p14:creationId xmlns:p14="http://schemas.microsoft.com/office/powerpoint/2010/main" val="3617139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5668" y="1989246"/>
            <a:ext cx="8433447" cy="4549975"/>
          </a:xfrm>
        </p:spPr>
        <p:txBody>
          <a:bodyPr/>
          <a:lstStyle/>
          <a:p>
            <a:pPr fontAlgn="base"/>
            <a:r>
              <a:rPr lang="en-US" sz="2200"/>
              <a:t>Need to define which subspecialties really are undersubscribed compared with national patient needs of practicing providers (not needs in terms of fellowship spots) (Domain 2)</a:t>
            </a:r>
          </a:p>
          <a:p>
            <a:pPr fontAlgn="base"/>
            <a:r>
              <a:rPr lang="en-US" sz="2200"/>
              <a:t>How do we create a sustainable system of # of fellows and # of providers long-term? (Domain 2)</a:t>
            </a:r>
          </a:p>
          <a:p>
            <a:pPr fontAlgn="base"/>
            <a:r>
              <a:rPr lang="en-US" sz="2200"/>
              <a:t>More current data re: </a:t>
            </a:r>
          </a:p>
          <a:p>
            <a:pPr lvl="1" fontAlgn="base"/>
            <a:r>
              <a:rPr lang="en-US" sz="2000"/>
              <a:t>When do people make decisions on subspecialty choice (premed? medical school? Early residency?)</a:t>
            </a:r>
          </a:p>
          <a:p>
            <a:pPr lvl="1" fontAlgn="base"/>
            <a:r>
              <a:rPr lang="en-US" sz="2000"/>
              <a:t>How do people make decisions on subspecialty choice (premed? medical school? Early residency?)</a:t>
            </a:r>
          </a:p>
          <a:p>
            <a:pPr fontAlgn="base"/>
            <a:endParaRPr lang="en-US"/>
          </a:p>
        </p:txBody>
      </p:sp>
      <p:sp>
        <p:nvSpPr>
          <p:cNvPr id="5" name="Title 1"/>
          <p:cNvSpPr>
            <a:spLocks noGrp="1"/>
          </p:cNvSpPr>
          <p:nvPr>
            <p:ph type="title"/>
          </p:nvPr>
        </p:nvSpPr>
        <p:spPr>
          <a:xfrm>
            <a:off x="1688693" y="506047"/>
            <a:ext cx="8596668" cy="1320800"/>
          </a:xfrm>
        </p:spPr>
        <p:txBody>
          <a:bodyPr>
            <a:normAutofit fontScale="90000"/>
          </a:bodyPr>
          <a:lstStyle/>
          <a:p>
            <a:pPr algn="ctr"/>
            <a:r>
              <a:rPr lang="en-US" sz="4000"/>
              <a:t>More Information Needed</a:t>
            </a:r>
            <a:br>
              <a:rPr lang="en-US" sz="4000"/>
            </a:br>
            <a:r>
              <a:rPr lang="en-US" sz="4000"/>
              <a:t>for Domain 1c (Subspecialty Exposure)</a:t>
            </a:r>
          </a:p>
        </p:txBody>
      </p:sp>
    </p:spTree>
    <p:extLst>
      <p:ext uri="{BB962C8B-B14F-4D97-AF65-F5344CB8AC3E}">
        <p14:creationId xmlns:p14="http://schemas.microsoft.com/office/powerpoint/2010/main" val="1837964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6042" y="1989246"/>
            <a:ext cx="9433503" cy="4549975"/>
          </a:xfrm>
        </p:spPr>
        <p:txBody>
          <a:bodyPr/>
          <a:lstStyle/>
          <a:p>
            <a:pPr fontAlgn="base"/>
            <a:r>
              <a:rPr lang="en-US" sz="2200"/>
              <a:t>(pre-UME, UME) Increase meaningful exposure to subspecialties in pre-med and medical school</a:t>
            </a:r>
          </a:p>
          <a:p>
            <a:pPr fontAlgn="base"/>
            <a:r>
              <a:rPr lang="en-US" sz="2200"/>
              <a:t>(UME) Share what specialties exist in different residency programs during residency recruitment process</a:t>
            </a:r>
          </a:p>
          <a:p>
            <a:pPr fontAlgn="base"/>
            <a:r>
              <a:rPr lang="en-US" sz="2200"/>
              <a:t>(GME) Early exposure to subspecialties in residency (combination of inpatient and outpatient; can also use virtual and visiting rotations)</a:t>
            </a:r>
          </a:p>
          <a:p>
            <a:pPr fontAlgn="base"/>
            <a:r>
              <a:rPr lang="en-US" sz="2200"/>
              <a:t>(GME) Keep all fellowship matches in the 3rd year</a:t>
            </a:r>
          </a:p>
          <a:p>
            <a:pPr fontAlgn="base"/>
            <a:r>
              <a:rPr lang="en-US" sz="2200"/>
              <a:t>(GME) Create models where residents can stay for fellowship if they do well</a:t>
            </a:r>
          </a:p>
          <a:p>
            <a:pPr fontAlgn="base"/>
            <a:r>
              <a:rPr lang="en-US" sz="2200"/>
              <a:t>(GME) Domain 1b: Work with ACGME/subspecialty societies to not put forward new fellowships/approve fellowship positions/programs if those subspecialties are not needed</a:t>
            </a:r>
          </a:p>
        </p:txBody>
      </p:sp>
      <p:sp>
        <p:nvSpPr>
          <p:cNvPr id="5" name="Title 1"/>
          <p:cNvSpPr>
            <a:spLocks noGrp="1"/>
          </p:cNvSpPr>
          <p:nvPr>
            <p:ph type="title"/>
          </p:nvPr>
        </p:nvSpPr>
        <p:spPr>
          <a:xfrm>
            <a:off x="1688693" y="506047"/>
            <a:ext cx="8596668" cy="1320800"/>
          </a:xfrm>
        </p:spPr>
        <p:txBody>
          <a:bodyPr>
            <a:normAutofit fontScale="90000"/>
          </a:bodyPr>
          <a:lstStyle/>
          <a:p>
            <a:pPr algn="ctr"/>
            <a:r>
              <a:rPr lang="en-US" sz="4000"/>
              <a:t>Potential Solutions</a:t>
            </a:r>
            <a:br>
              <a:rPr lang="en-US" sz="4000"/>
            </a:br>
            <a:r>
              <a:rPr lang="en-US" sz="4000"/>
              <a:t>for Domain 1c (Subspecialty Exposure)</a:t>
            </a:r>
          </a:p>
        </p:txBody>
      </p:sp>
    </p:spTree>
    <p:extLst>
      <p:ext uri="{BB962C8B-B14F-4D97-AF65-F5344CB8AC3E}">
        <p14:creationId xmlns:p14="http://schemas.microsoft.com/office/powerpoint/2010/main" val="20450403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419422"/>
            <a:ext cx="8596668" cy="1320800"/>
          </a:xfrm>
        </p:spPr>
        <p:txBody>
          <a:bodyPr>
            <a:normAutofit/>
          </a:bodyPr>
          <a:lstStyle/>
          <a:p>
            <a:pPr algn="ctr"/>
            <a:r>
              <a:rPr lang="en-US" sz="4000"/>
              <a:t>Domain 1d</a:t>
            </a:r>
          </a:p>
        </p:txBody>
      </p:sp>
      <p:sp>
        <p:nvSpPr>
          <p:cNvPr id="3" name="Content Placeholder 2"/>
          <p:cNvSpPr>
            <a:spLocks noGrp="1"/>
          </p:cNvSpPr>
          <p:nvPr>
            <p:ph idx="1"/>
          </p:nvPr>
        </p:nvSpPr>
        <p:spPr>
          <a:xfrm>
            <a:off x="729779" y="1593077"/>
            <a:ext cx="10074855" cy="4965378"/>
          </a:xfrm>
        </p:spPr>
        <p:txBody>
          <a:bodyPr/>
          <a:lstStyle/>
          <a:p>
            <a:pPr marL="0" indent="0">
              <a:buNone/>
            </a:pPr>
            <a:r>
              <a:rPr lang="en-US" sz="2800" i="1"/>
              <a:t>Positive Role Modeling: Develop innovative approaches to enhancing engagement between faculty and trainees by celebrating unique aspects of careers in pediatrics, including science, clinical care (including a broader exposure to clinical activities in a given subspecialty, e.g. outpatient plus inpatient experiences), advocacy, and administration.</a:t>
            </a:r>
          </a:p>
          <a:p>
            <a:pPr marL="0" indent="0">
              <a:buNone/>
            </a:pPr>
            <a:endParaRPr lang="en-US" sz="2800" i="1"/>
          </a:p>
          <a:p>
            <a:pPr marL="0" indent="0">
              <a:buNone/>
            </a:pPr>
            <a:endParaRPr lang="en-US" sz="2800" i="1"/>
          </a:p>
          <a:p>
            <a:pPr marL="0" indent="0">
              <a:buNone/>
            </a:pPr>
            <a:r>
              <a:rPr lang="en-US" sz="2800" i="1"/>
              <a:t>*Significant overlap between Domains 1c, 1d and 4c, 4d</a:t>
            </a:r>
          </a:p>
        </p:txBody>
      </p:sp>
    </p:spTree>
    <p:extLst>
      <p:ext uri="{BB962C8B-B14F-4D97-AF65-F5344CB8AC3E}">
        <p14:creationId xmlns:p14="http://schemas.microsoft.com/office/powerpoint/2010/main" val="11763656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506047"/>
            <a:ext cx="8596668" cy="1320800"/>
          </a:xfrm>
        </p:spPr>
        <p:txBody>
          <a:bodyPr>
            <a:normAutofit fontScale="90000"/>
          </a:bodyPr>
          <a:lstStyle/>
          <a:p>
            <a:pPr algn="ctr"/>
            <a:r>
              <a:rPr lang="en-US" sz="4000"/>
              <a:t>Potential Solutions</a:t>
            </a:r>
            <a:br>
              <a:rPr lang="en-US" sz="4000"/>
            </a:br>
            <a:r>
              <a:rPr lang="en-US" sz="4000"/>
              <a:t>for Domain 1d (Positive Role Modeling)</a:t>
            </a:r>
          </a:p>
        </p:txBody>
      </p:sp>
      <p:sp>
        <p:nvSpPr>
          <p:cNvPr id="3" name="Content Placeholder 2"/>
          <p:cNvSpPr>
            <a:spLocks noGrp="1"/>
          </p:cNvSpPr>
          <p:nvPr>
            <p:ph idx="1"/>
          </p:nvPr>
        </p:nvSpPr>
        <p:spPr>
          <a:xfrm>
            <a:off x="1366042" y="1989246"/>
            <a:ext cx="9433503" cy="4549975"/>
          </a:xfrm>
        </p:spPr>
        <p:txBody>
          <a:bodyPr/>
          <a:lstStyle/>
          <a:p>
            <a:pPr fontAlgn="base"/>
            <a:r>
              <a:rPr lang="en-US" sz="2200"/>
              <a:t>(pre-UME) Earlier exposure to variety of pediatric fields to balance out the overwhelming focus on adult medicine throughout the 4 years of med school</a:t>
            </a:r>
          </a:p>
          <a:p>
            <a:pPr fontAlgn="base"/>
            <a:r>
              <a:rPr lang="en-US" sz="2200"/>
              <a:t>(pre-UME) Leverage the relationship that children have with their pediatricians as potential career mentors as well as care providers</a:t>
            </a:r>
          </a:p>
          <a:p>
            <a:pPr fontAlgn="base"/>
            <a:r>
              <a:rPr lang="en-US" sz="2200"/>
              <a:t>(pre-UME) Pathway programs to increase elementary school, high school, community college, college -- can do nationally (virtually)</a:t>
            </a:r>
          </a:p>
          <a:p>
            <a:pPr fontAlgn="base"/>
            <a:r>
              <a:rPr lang="en-US" sz="2200"/>
              <a:t>(pre-UME, UME, GME) National campaign to increase the visibility of pediatricians, their varied roles in society and community</a:t>
            </a:r>
          </a:p>
          <a:p>
            <a:pPr fontAlgn="base"/>
            <a:endParaRPr lang="en-US" sz="2200"/>
          </a:p>
        </p:txBody>
      </p:sp>
    </p:spTree>
    <p:extLst>
      <p:ext uri="{BB962C8B-B14F-4D97-AF65-F5344CB8AC3E}">
        <p14:creationId xmlns:p14="http://schemas.microsoft.com/office/powerpoint/2010/main" val="1498780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C481-8410-4D89-9947-87CBAA2AA6F6}"/>
              </a:ext>
            </a:extLst>
          </p:cNvPr>
          <p:cNvSpPr>
            <a:spLocks noGrp="1"/>
          </p:cNvSpPr>
          <p:nvPr>
            <p:ph type="title"/>
          </p:nvPr>
        </p:nvSpPr>
        <p:spPr>
          <a:xfrm>
            <a:off x="838200" y="149467"/>
            <a:ext cx="10515600" cy="1325563"/>
          </a:xfrm>
        </p:spPr>
        <p:txBody>
          <a:bodyPr/>
          <a:lstStyle/>
          <a:p>
            <a:r>
              <a:rPr lang="en-US" b="1">
                <a:latin typeface="Franklin Gothic Book"/>
                <a:cs typeface="Calibri Light"/>
              </a:rPr>
              <a:t>AMSPDC Workforce Summit #2 - Attendees</a:t>
            </a:r>
            <a:endParaRPr lang="en-US"/>
          </a:p>
        </p:txBody>
      </p:sp>
      <p:sp>
        <p:nvSpPr>
          <p:cNvPr id="3" name="Content Placeholder 2">
            <a:extLst>
              <a:ext uri="{FF2B5EF4-FFF2-40B4-BE49-F238E27FC236}">
                <a16:creationId xmlns:a16="http://schemas.microsoft.com/office/drawing/2014/main" id="{FF10DE6D-3C31-42C9-BD5A-0D8D4D38BCD7}"/>
              </a:ext>
            </a:extLst>
          </p:cNvPr>
          <p:cNvSpPr>
            <a:spLocks noGrp="1"/>
          </p:cNvSpPr>
          <p:nvPr>
            <p:ph sz="half" idx="1"/>
          </p:nvPr>
        </p:nvSpPr>
        <p:spPr>
          <a:xfrm>
            <a:off x="162464" y="1293663"/>
            <a:ext cx="3792715" cy="5242734"/>
          </a:xfrm>
        </p:spPr>
        <p:txBody>
          <a:bodyPr vert="horz" lIns="91440" tIns="45720" rIns="91440" bIns="45720" rtlCol="0" anchor="t">
            <a:noAutofit/>
          </a:bodyPr>
          <a:lstStyle/>
          <a:p>
            <a:pPr marL="0" indent="0">
              <a:buNone/>
            </a:pPr>
            <a:r>
              <a:rPr lang="en-US" sz="1600" b="1">
                <a:highlight>
                  <a:srgbClr val="FFFF00"/>
                </a:highlight>
                <a:ea typeface="+mn-lt"/>
                <a:cs typeface="+mn-lt"/>
              </a:rPr>
              <a:t>#FuturePedsRes: </a:t>
            </a:r>
            <a:r>
              <a:rPr lang="en-US" sz="1600">
                <a:highlight>
                  <a:srgbClr val="FFFF00"/>
                </a:highlight>
                <a:ea typeface="+mn-lt"/>
                <a:cs typeface="+mn-lt"/>
              </a:rPr>
              <a:t>Dr</a:t>
            </a:r>
            <a:r>
              <a:rPr lang="en-US" sz="1600">
                <a:highlight>
                  <a:srgbClr val="FFFF00"/>
                </a:highlight>
                <a:cs typeface="Calibri"/>
              </a:rPr>
              <a:t>. Mekala Neelakantan </a:t>
            </a:r>
            <a:endParaRPr lang="en-US" sz="1600" i="1">
              <a:highlight>
                <a:srgbClr val="FFFF00"/>
              </a:highlight>
              <a:cs typeface="Calibri"/>
            </a:endParaRPr>
          </a:p>
          <a:p>
            <a:pPr marL="0" indent="0">
              <a:buNone/>
            </a:pPr>
            <a:r>
              <a:rPr lang="en-US" sz="1600" b="1">
                <a:highlight>
                  <a:srgbClr val="FFFF00"/>
                </a:highlight>
                <a:cs typeface="Calibri"/>
              </a:rPr>
              <a:t>#FuturePedsRes:</a:t>
            </a:r>
            <a:r>
              <a:rPr lang="en-US" sz="1600">
                <a:highlight>
                  <a:srgbClr val="FFFF00"/>
                </a:highlight>
                <a:cs typeface="Calibri"/>
              </a:rPr>
              <a:t>Dr. Nicholas Heitkamp </a:t>
            </a:r>
            <a:endParaRPr lang="en-US" sz="1600" i="1">
              <a:highlight>
                <a:srgbClr val="FFFF00"/>
              </a:highlight>
              <a:cs typeface="Calibri"/>
            </a:endParaRPr>
          </a:p>
          <a:p>
            <a:pPr marL="0" indent="0">
              <a:buNone/>
            </a:pPr>
            <a:r>
              <a:rPr lang="en-US" sz="1600" b="1">
                <a:cs typeface="Calibri"/>
              </a:rPr>
              <a:t>AAAP: </a:t>
            </a:r>
            <a:r>
              <a:rPr lang="en-US" sz="1600">
                <a:cs typeface="Calibri"/>
              </a:rPr>
              <a:t>Ms. Sandie </a:t>
            </a:r>
            <a:r>
              <a:rPr lang="en-US" sz="1600" err="1">
                <a:cs typeface="Calibri"/>
              </a:rPr>
              <a:t>Bolina</a:t>
            </a:r>
            <a:r>
              <a:rPr lang="en-US" sz="1600">
                <a:cs typeface="Calibri"/>
              </a:rPr>
              <a:t> </a:t>
            </a:r>
            <a:endParaRPr lang="en-US" sz="1600" i="1">
              <a:cs typeface="Calibri"/>
            </a:endParaRPr>
          </a:p>
          <a:p>
            <a:pPr marL="0" indent="0">
              <a:buNone/>
            </a:pPr>
            <a:r>
              <a:rPr lang="en-US" sz="1600" b="1">
                <a:cs typeface="Calibri"/>
              </a:rPr>
              <a:t>AAAP:</a:t>
            </a:r>
            <a:r>
              <a:rPr lang="en-US" sz="1600">
                <a:cs typeface="Calibri"/>
              </a:rPr>
              <a:t> Ms. Liz McCarty</a:t>
            </a:r>
            <a:endParaRPr lang="en-US" sz="1600" i="1">
              <a:cs typeface="Calibri"/>
            </a:endParaRPr>
          </a:p>
          <a:p>
            <a:pPr marL="0" indent="0">
              <a:buNone/>
            </a:pPr>
            <a:r>
              <a:rPr lang="en-US" sz="1600" b="1">
                <a:cs typeface="Calibri"/>
              </a:rPr>
              <a:t>AACOM:</a:t>
            </a:r>
            <a:r>
              <a:rPr lang="en-US" sz="1600">
                <a:cs typeface="Calibri"/>
              </a:rPr>
              <a:t> Dr. Paul Bowman </a:t>
            </a:r>
            <a:endParaRPr lang="en-US" sz="1600" i="1">
              <a:cs typeface="Calibri"/>
            </a:endParaRPr>
          </a:p>
          <a:p>
            <a:pPr marL="0" indent="0">
              <a:buNone/>
            </a:pPr>
            <a:r>
              <a:rPr lang="en-US" sz="1600" b="1">
                <a:highlight>
                  <a:srgbClr val="FFFF00"/>
                </a:highlight>
                <a:ea typeface="+mn-lt"/>
                <a:cs typeface="+mn-lt"/>
              </a:rPr>
              <a:t>AACOM:</a:t>
            </a:r>
            <a:r>
              <a:rPr lang="en-US" sz="1600">
                <a:highlight>
                  <a:srgbClr val="FFFF00"/>
                </a:highlight>
                <a:ea typeface="+mn-lt"/>
                <a:cs typeface="+mn-lt"/>
              </a:rPr>
              <a:t> </a:t>
            </a:r>
            <a:r>
              <a:rPr lang="en-US" sz="1600">
                <a:highlight>
                  <a:srgbClr val="FFFF00"/>
                </a:highlight>
                <a:cs typeface="Calibri"/>
              </a:rPr>
              <a:t>Dr. Robert Cain </a:t>
            </a:r>
            <a:endParaRPr lang="en-US" sz="1600" i="1">
              <a:highlight>
                <a:srgbClr val="FFFF00"/>
              </a:highlight>
              <a:cs typeface="Calibri"/>
            </a:endParaRPr>
          </a:p>
          <a:p>
            <a:pPr marL="0" indent="0">
              <a:buNone/>
            </a:pPr>
            <a:r>
              <a:rPr lang="en-US" sz="1600" b="1">
                <a:cs typeface="Calibri"/>
              </a:rPr>
              <a:t>AAMC:</a:t>
            </a:r>
            <a:r>
              <a:rPr lang="en-US" sz="1600">
                <a:cs typeface="Calibri"/>
              </a:rPr>
              <a:t> Dr. Michael Dill </a:t>
            </a:r>
          </a:p>
          <a:p>
            <a:pPr marL="0" indent="0">
              <a:buNone/>
            </a:pPr>
            <a:r>
              <a:rPr lang="en-US" sz="1600" b="1">
                <a:cs typeface="Calibri"/>
              </a:rPr>
              <a:t>AAP: </a:t>
            </a:r>
            <a:r>
              <a:rPr lang="en-US" sz="1600">
                <a:cs typeface="Calibri"/>
              </a:rPr>
              <a:t>Mr. Mark Del Monte</a:t>
            </a:r>
          </a:p>
          <a:p>
            <a:pPr marL="0" indent="0">
              <a:buNone/>
            </a:pPr>
            <a:r>
              <a:rPr lang="en-US" sz="1600" b="1">
                <a:cs typeface="Calibri"/>
              </a:rPr>
              <a:t>AAP: </a:t>
            </a:r>
            <a:r>
              <a:rPr lang="en-US" sz="1600">
                <a:cs typeface="Calibri"/>
              </a:rPr>
              <a:t>Dr. Anne Edwards</a:t>
            </a:r>
          </a:p>
          <a:p>
            <a:pPr marL="0" indent="0">
              <a:buNone/>
            </a:pPr>
            <a:r>
              <a:rPr lang="en-US" sz="1600" b="1">
                <a:highlight>
                  <a:srgbClr val="FFFF00"/>
                </a:highlight>
                <a:cs typeface="Calibri"/>
              </a:rPr>
              <a:t>AAP:</a:t>
            </a:r>
            <a:r>
              <a:rPr lang="en-US" sz="1600">
                <a:highlight>
                  <a:srgbClr val="FFFF00"/>
                </a:highlight>
                <a:cs typeface="Calibri"/>
              </a:rPr>
              <a:t> Mr. James Baumberger (for domain 3)</a:t>
            </a:r>
          </a:p>
          <a:p>
            <a:pPr marL="0" indent="0">
              <a:buNone/>
            </a:pPr>
            <a:r>
              <a:rPr lang="en-US" sz="1600" b="1">
                <a:cs typeface="Calibri"/>
              </a:rPr>
              <a:t>ABP: </a:t>
            </a:r>
            <a:r>
              <a:rPr lang="en-US" sz="1600">
                <a:cs typeface="Calibri"/>
              </a:rPr>
              <a:t>Dr. Laurel Leslie</a:t>
            </a:r>
          </a:p>
          <a:p>
            <a:pPr marL="0" indent="0">
              <a:buNone/>
            </a:pPr>
            <a:r>
              <a:rPr lang="en-US" sz="1600" b="1">
                <a:ea typeface="+mn-lt"/>
                <a:cs typeface="+mn-lt"/>
              </a:rPr>
              <a:t>ABP: </a:t>
            </a:r>
            <a:r>
              <a:rPr lang="en-US" sz="1600">
                <a:ea typeface="+mn-lt"/>
                <a:cs typeface="+mn-lt"/>
              </a:rPr>
              <a:t>Mr. Adam Turner</a:t>
            </a:r>
            <a:endParaRPr lang="en-US" sz="1600">
              <a:cs typeface="Calibri"/>
            </a:endParaRPr>
          </a:p>
          <a:p>
            <a:pPr marL="0" indent="0">
              <a:buNone/>
            </a:pPr>
            <a:r>
              <a:rPr lang="en-US" sz="1600" b="1">
                <a:cs typeface="Calibri"/>
              </a:rPr>
              <a:t>ABP: </a:t>
            </a:r>
            <a:r>
              <a:rPr lang="en-US" sz="1600">
                <a:cs typeface="Calibri"/>
              </a:rPr>
              <a:t>Dr. Suzanne Woods</a:t>
            </a:r>
          </a:p>
          <a:p>
            <a:pPr marL="0" indent="0">
              <a:buNone/>
            </a:pPr>
            <a:r>
              <a:rPr lang="en-US" sz="1600" b="1">
                <a:cs typeface="Calibri"/>
              </a:rPr>
              <a:t>AMSPDC: </a:t>
            </a:r>
            <a:r>
              <a:rPr lang="en-US" sz="1600">
                <a:cs typeface="Calibri"/>
              </a:rPr>
              <a:t>Dr</a:t>
            </a:r>
            <a:r>
              <a:rPr lang="en-US" sz="1600" b="1">
                <a:cs typeface="Calibri"/>
              </a:rPr>
              <a:t>. </a:t>
            </a:r>
            <a:r>
              <a:rPr lang="en-US" sz="1600">
                <a:cs typeface="Calibri"/>
              </a:rPr>
              <a:t>Michael Artman</a:t>
            </a:r>
            <a:endParaRPr lang="en-US"/>
          </a:p>
          <a:p>
            <a:pPr marL="0" indent="0">
              <a:buNone/>
            </a:pPr>
            <a:endParaRPr lang="en-US" sz="1600">
              <a:cs typeface="Calibri"/>
            </a:endParaRPr>
          </a:p>
          <a:p>
            <a:pPr marL="0" indent="0">
              <a:buNone/>
            </a:pPr>
            <a:endParaRPr lang="en-US" sz="1600">
              <a:cs typeface="Calibri"/>
            </a:endParaRPr>
          </a:p>
          <a:p>
            <a:pPr marL="0" indent="0">
              <a:buNone/>
            </a:pPr>
            <a:endParaRPr lang="en-US">
              <a:cs typeface="Calibri"/>
            </a:endParaRPr>
          </a:p>
          <a:p>
            <a:pPr marL="0" indent="0">
              <a:buNone/>
            </a:pPr>
            <a:endParaRPr lang="en-US">
              <a:cs typeface="Calibri"/>
            </a:endParaRPr>
          </a:p>
          <a:p>
            <a:pPr marL="0" indent="0">
              <a:buNone/>
            </a:pPr>
            <a:endParaRPr lang="en-US">
              <a:cs typeface="Calibri"/>
            </a:endParaRPr>
          </a:p>
        </p:txBody>
      </p:sp>
      <p:sp>
        <p:nvSpPr>
          <p:cNvPr id="4" name="Content Placeholder 3">
            <a:extLst>
              <a:ext uri="{FF2B5EF4-FFF2-40B4-BE49-F238E27FC236}">
                <a16:creationId xmlns:a16="http://schemas.microsoft.com/office/drawing/2014/main" id="{4DDAC154-352A-4440-9957-155A44769011}"/>
              </a:ext>
            </a:extLst>
          </p:cNvPr>
          <p:cNvSpPr>
            <a:spLocks noGrp="1"/>
          </p:cNvSpPr>
          <p:nvPr>
            <p:ph sz="half" idx="2"/>
          </p:nvPr>
        </p:nvSpPr>
        <p:spPr>
          <a:xfrm>
            <a:off x="4144992" y="1293663"/>
            <a:ext cx="3211901" cy="5242734"/>
          </a:xfrm>
        </p:spPr>
        <p:txBody>
          <a:bodyPr vert="horz" lIns="91440" tIns="45720" rIns="91440" bIns="45720" rtlCol="0" anchor="t">
            <a:noAutofit/>
          </a:bodyPr>
          <a:lstStyle/>
          <a:p>
            <a:pPr marL="0" indent="0">
              <a:buNone/>
            </a:pPr>
            <a:r>
              <a:rPr lang="en-US" sz="1600" b="1">
                <a:highlight>
                  <a:srgbClr val="FFFF00"/>
                </a:highlight>
                <a:ea typeface="+mn-lt"/>
                <a:cs typeface="+mn-lt"/>
              </a:rPr>
              <a:t>AMSPDC:</a:t>
            </a:r>
            <a:r>
              <a:rPr lang="en-US" sz="1600">
                <a:highlight>
                  <a:srgbClr val="FFFF00"/>
                </a:highlight>
                <a:ea typeface="+mn-lt"/>
                <a:cs typeface="+mn-lt"/>
              </a:rPr>
              <a:t> Dr. Mary Leonard</a:t>
            </a:r>
            <a:endParaRPr lang="en-US" sz="1600">
              <a:highlight>
                <a:srgbClr val="FFFF00"/>
              </a:highlight>
              <a:cs typeface="Calibri"/>
            </a:endParaRPr>
          </a:p>
          <a:p>
            <a:pPr marL="0" indent="0">
              <a:buNone/>
            </a:pPr>
            <a:r>
              <a:rPr lang="en-US" sz="1600" b="1">
                <a:ea typeface="+mn-lt"/>
                <a:cs typeface="+mn-lt"/>
              </a:rPr>
              <a:t>AMSPDC:</a:t>
            </a:r>
            <a:r>
              <a:rPr lang="en-US" sz="1600">
                <a:ea typeface="+mn-lt"/>
                <a:cs typeface="+mn-lt"/>
              </a:rPr>
              <a:t> Dr. Ann Reed</a:t>
            </a:r>
          </a:p>
          <a:p>
            <a:pPr marL="0" indent="0">
              <a:buNone/>
            </a:pPr>
            <a:r>
              <a:rPr lang="en-US" sz="1600" b="1">
                <a:ea typeface="+mn-lt"/>
                <a:cs typeface="+mn-lt"/>
              </a:rPr>
              <a:t>AMSPDC:</a:t>
            </a:r>
            <a:r>
              <a:rPr lang="en-US" sz="1600">
                <a:ea typeface="+mn-lt"/>
                <a:cs typeface="+mn-lt"/>
              </a:rPr>
              <a:t> Dr. Joe St. </a:t>
            </a:r>
            <a:r>
              <a:rPr lang="en-US" sz="1600" err="1">
                <a:ea typeface="+mn-lt"/>
                <a:cs typeface="+mn-lt"/>
              </a:rPr>
              <a:t>Geme</a:t>
            </a:r>
            <a:r>
              <a:rPr lang="en-US" sz="1600">
                <a:ea typeface="+mn-lt"/>
                <a:cs typeface="+mn-lt"/>
              </a:rPr>
              <a:t>, III</a:t>
            </a:r>
            <a:endParaRPr lang="en-US" sz="1600">
              <a:cs typeface="Calibri"/>
            </a:endParaRPr>
          </a:p>
          <a:p>
            <a:pPr marL="0" indent="0">
              <a:buNone/>
            </a:pPr>
            <a:r>
              <a:rPr lang="en-US" sz="1600" b="1">
                <a:ea typeface="+mn-lt"/>
                <a:cs typeface="+mn-lt"/>
              </a:rPr>
              <a:t>AMSPDC:</a:t>
            </a:r>
            <a:r>
              <a:rPr lang="en-US" sz="1600">
                <a:ea typeface="+mn-lt"/>
                <a:cs typeface="+mn-lt"/>
              </a:rPr>
              <a:t> Dr. Sherin </a:t>
            </a:r>
            <a:r>
              <a:rPr lang="en-US" sz="1600" err="1">
                <a:ea typeface="+mn-lt"/>
                <a:cs typeface="+mn-lt"/>
              </a:rPr>
              <a:t>Devaskar</a:t>
            </a:r>
            <a:endParaRPr lang="en-US" sz="1600">
              <a:ea typeface="+mn-lt"/>
              <a:cs typeface="+mn-lt"/>
            </a:endParaRPr>
          </a:p>
          <a:p>
            <a:pPr marL="0" indent="0">
              <a:buNone/>
            </a:pPr>
            <a:r>
              <a:rPr lang="en-US" sz="1600" b="1">
                <a:ea typeface="+mn-lt"/>
                <a:cs typeface="+mn-lt"/>
              </a:rPr>
              <a:t>AMSPDC:</a:t>
            </a:r>
            <a:r>
              <a:rPr lang="en-US" sz="1600">
                <a:ea typeface="+mn-lt"/>
                <a:cs typeface="+mn-lt"/>
              </a:rPr>
              <a:t> Dr. Bob Vinci</a:t>
            </a:r>
          </a:p>
          <a:p>
            <a:pPr marL="0" indent="0">
              <a:buNone/>
            </a:pPr>
            <a:r>
              <a:rPr lang="en-US" sz="1600" b="1">
                <a:highlight>
                  <a:srgbClr val="FFFF00"/>
                </a:highlight>
                <a:ea typeface="+mn-lt"/>
                <a:cs typeface="+mn-lt"/>
              </a:rPr>
              <a:t>AMSPDC:</a:t>
            </a:r>
            <a:r>
              <a:rPr lang="en-US" sz="1600">
                <a:highlight>
                  <a:srgbClr val="FFFF00"/>
                </a:highlight>
                <a:ea typeface="+mn-lt"/>
                <a:cs typeface="+mn-lt"/>
              </a:rPr>
              <a:t> Dr. Leslie Walker-Harding</a:t>
            </a:r>
          </a:p>
          <a:p>
            <a:pPr marL="0" indent="0">
              <a:buNone/>
            </a:pPr>
            <a:r>
              <a:rPr lang="en-US" sz="1600" b="1">
                <a:ea typeface="+mn-lt"/>
                <a:cs typeface="+mn-lt"/>
              </a:rPr>
              <a:t>AMSPDC:</a:t>
            </a:r>
            <a:r>
              <a:rPr lang="en-US" sz="1600">
                <a:ea typeface="+mn-lt"/>
                <a:cs typeface="+mn-lt"/>
              </a:rPr>
              <a:t> Dr. D. Wade Clapp</a:t>
            </a:r>
          </a:p>
          <a:p>
            <a:pPr marL="0" indent="0">
              <a:buNone/>
            </a:pPr>
            <a:r>
              <a:rPr lang="en-US" sz="1600" b="1">
                <a:ea typeface="+mn-lt"/>
                <a:cs typeface="+mn-lt"/>
              </a:rPr>
              <a:t>AMSPDC:</a:t>
            </a:r>
            <a:r>
              <a:rPr lang="en-US" sz="1600">
                <a:ea typeface="+mn-lt"/>
                <a:cs typeface="+mn-lt"/>
              </a:rPr>
              <a:t> Ms. Laura Degnon</a:t>
            </a:r>
          </a:p>
          <a:p>
            <a:pPr marL="0" indent="0">
              <a:buNone/>
            </a:pPr>
            <a:r>
              <a:rPr lang="en-US" sz="1600" b="1">
                <a:ea typeface="+mn-lt"/>
                <a:cs typeface="+mn-lt"/>
              </a:rPr>
              <a:t>AMSPDC:</a:t>
            </a:r>
            <a:r>
              <a:rPr lang="en-US" sz="1600">
                <a:ea typeface="+mn-lt"/>
                <a:cs typeface="+mn-lt"/>
              </a:rPr>
              <a:t> Dr. John Barnard</a:t>
            </a:r>
          </a:p>
          <a:p>
            <a:pPr marL="0" indent="0">
              <a:buNone/>
            </a:pPr>
            <a:r>
              <a:rPr lang="en-US" sz="1600" b="1">
                <a:ea typeface="+mn-lt"/>
                <a:cs typeface="+mn-lt"/>
              </a:rPr>
              <a:t>APA: </a:t>
            </a:r>
            <a:r>
              <a:rPr lang="en-US" sz="1600">
                <a:ea typeface="+mn-lt"/>
                <a:cs typeface="+mn-lt"/>
              </a:rPr>
              <a:t>Dr. Teri Turner</a:t>
            </a:r>
          </a:p>
          <a:p>
            <a:pPr marL="0" indent="0">
              <a:buNone/>
            </a:pPr>
            <a:r>
              <a:rPr lang="en-US" sz="1600" b="1">
                <a:cs typeface="Calibri"/>
              </a:rPr>
              <a:t>APA: </a:t>
            </a:r>
            <a:r>
              <a:rPr lang="en-US" sz="1600">
                <a:cs typeface="Calibri"/>
              </a:rPr>
              <a:t>Dr. Paul Chung</a:t>
            </a:r>
          </a:p>
          <a:p>
            <a:pPr marL="0" indent="0">
              <a:buNone/>
            </a:pPr>
            <a:r>
              <a:rPr lang="en-US" sz="1600" b="1">
                <a:highlight>
                  <a:srgbClr val="FFFF00"/>
                </a:highlight>
                <a:cs typeface="Calibri"/>
              </a:rPr>
              <a:t>APA: </a:t>
            </a:r>
            <a:r>
              <a:rPr lang="en-US" sz="1600">
                <a:highlight>
                  <a:srgbClr val="FFFF00"/>
                </a:highlight>
                <a:cs typeface="Calibri"/>
              </a:rPr>
              <a:t>Dr. Latha Chandran</a:t>
            </a:r>
          </a:p>
          <a:p>
            <a:pPr marL="0" indent="0">
              <a:buNone/>
            </a:pPr>
            <a:r>
              <a:rPr lang="en-US" sz="1600" b="1">
                <a:cs typeface="Calibri"/>
              </a:rPr>
              <a:t>APPD</a:t>
            </a:r>
            <a:r>
              <a:rPr lang="en-US" sz="1600">
                <a:cs typeface="Calibri"/>
              </a:rPr>
              <a:t>: Dr. Becky Blankenburg</a:t>
            </a:r>
          </a:p>
          <a:p>
            <a:pPr marL="0" indent="0">
              <a:buNone/>
            </a:pPr>
            <a:r>
              <a:rPr lang="en-US" sz="1600" b="1">
                <a:cs typeface="Calibri"/>
              </a:rPr>
              <a:t>APPD: </a:t>
            </a:r>
            <a:r>
              <a:rPr lang="en-US" sz="1600">
                <a:cs typeface="Calibri"/>
              </a:rPr>
              <a:t>Dr. Javier Gonzalez del Rey</a:t>
            </a:r>
            <a:endParaRPr lang="en-US" sz="1600">
              <a:ea typeface="+mn-lt"/>
              <a:cs typeface="+mn-lt"/>
            </a:endParaRPr>
          </a:p>
          <a:p>
            <a:pPr marL="0" indent="0">
              <a:buNone/>
            </a:pPr>
            <a:r>
              <a:rPr lang="en-US" sz="1600" b="1">
                <a:highlight>
                  <a:srgbClr val="FFFF00"/>
                </a:highlight>
                <a:cs typeface="Calibri"/>
              </a:rPr>
              <a:t>APPD:</a:t>
            </a:r>
            <a:r>
              <a:rPr lang="en-US" sz="1600">
                <a:highlight>
                  <a:srgbClr val="FFFF00"/>
                </a:highlight>
                <a:cs typeface="Calibri"/>
              </a:rPr>
              <a:t> Dr. Patricia Poitevien </a:t>
            </a:r>
            <a:endParaRPr lang="en-US" sz="1600">
              <a:cs typeface="Calibri"/>
            </a:endParaRPr>
          </a:p>
          <a:p>
            <a:pPr marL="0" indent="0">
              <a:buNone/>
            </a:pPr>
            <a:endParaRPr lang="en-US" sz="1600">
              <a:cs typeface="Calibri"/>
            </a:endParaRPr>
          </a:p>
          <a:p>
            <a:pPr marL="0" indent="0">
              <a:buNone/>
            </a:pPr>
            <a:endParaRPr lang="en-US" sz="1600">
              <a:cs typeface="Calibri"/>
            </a:endParaRPr>
          </a:p>
          <a:p>
            <a:pPr marL="0" indent="0">
              <a:buNone/>
            </a:pPr>
            <a:endParaRPr lang="en-US">
              <a:cs typeface="Calibri"/>
            </a:endParaRPr>
          </a:p>
        </p:txBody>
      </p:sp>
      <p:sp>
        <p:nvSpPr>
          <p:cNvPr id="115" name="Content Placeholder 3">
            <a:extLst>
              <a:ext uri="{FF2B5EF4-FFF2-40B4-BE49-F238E27FC236}">
                <a16:creationId xmlns:a16="http://schemas.microsoft.com/office/drawing/2014/main" id="{FE7326D5-E549-49DE-9EFF-5CDE1974C982}"/>
              </a:ext>
            </a:extLst>
          </p:cNvPr>
          <p:cNvSpPr txBox="1">
            <a:spLocks/>
          </p:cNvSpPr>
          <p:nvPr/>
        </p:nvSpPr>
        <p:spPr>
          <a:xfrm>
            <a:off x="7575431" y="1287913"/>
            <a:ext cx="3226279" cy="5372129"/>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ea typeface="+mn-lt"/>
                <a:cs typeface="+mn-lt"/>
              </a:rPr>
              <a:t>APS:</a:t>
            </a:r>
            <a:r>
              <a:rPr lang="en-US" sz="1600">
                <a:ea typeface="+mn-lt"/>
                <a:cs typeface="+mn-lt"/>
              </a:rPr>
              <a:t> Dr. Clifford Bogue</a:t>
            </a:r>
            <a:endParaRPr lang="en-US" sz="1600" b="1">
              <a:ea typeface="+mn-lt"/>
              <a:cs typeface="+mn-lt"/>
            </a:endParaRPr>
          </a:p>
          <a:p>
            <a:pPr marL="0" indent="0">
              <a:buNone/>
            </a:pPr>
            <a:r>
              <a:rPr lang="en-US" sz="1600" b="1">
                <a:ea typeface="+mn-lt"/>
                <a:cs typeface="+mn-lt"/>
              </a:rPr>
              <a:t>CHA: </a:t>
            </a:r>
            <a:r>
              <a:rPr lang="en-US" sz="1600">
                <a:ea typeface="+mn-lt"/>
                <a:cs typeface="+mn-lt"/>
              </a:rPr>
              <a:t>Dr. Amanda Major</a:t>
            </a:r>
          </a:p>
          <a:p>
            <a:pPr marL="0" indent="0">
              <a:buNone/>
            </a:pPr>
            <a:r>
              <a:rPr lang="en-US" sz="1600" b="1">
                <a:ea typeface="+mn-lt"/>
                <a:cs typeface="+mn-lt"/>
              </a:rPr>
              <a:t>COMSEP: </a:t>
            </a:r>
            <a:r>
              <a:rPr lang="en-US" sz="1600">
                <a:ea typeface="+mn-lt"/>
                <a:cs typeface="+mn-lt"/>
              </a:rPr>
              <a:t>Dr. Joseph Gigante</a:t>
            </a:r>
            <a:endParaRPr lang="en-US" sz="1600">
              <a:cs typeface="Calibri"/>
            </a:endParaRPr>
          </a:p>
          <a:p>
            <a:pPr marL="0" indent="0">
              <a:buNone/>
            </a:pPr>
            <a:r>
              <a:rPr lang="en-US" sz="1600" b="1">
                <a:ea typeface="+mn-lt"/>
                <a:cs typeface="+mn-lt"/>
              </a:rPr>
              <a:t>COMSEP: </a:t>
            </a:r>
            <a:r>
              <a:rPr lang="en-US" sz="1600">
                <a:ea typeface="+mn-lt"/>
                <a:cs typeface="+mn-lt"/>
              </a:rPr>
              <a:t>Dr. Rachel Thompson</a:t>
            </a:r>
          </a:p>
          <a:p>
            <a:pPr marL="0" indent="0">
              <a:buNone/>
            </a:pPr>
            <a:r>
              <a:rPr lang="en-US" sz="1600" b="1" err="1">
                <a:ea typeface="+mn-lt"/>
                <a:cs typeface="+mn-lt"/>
              </a:rPr>
              <a:t>CoPS</a:t>
            </a:r>
            <a:r>
              <a:rPr lang="en-US" sz="1600" b="1">
                <a:ea typeface="+mn-lt"/>
                <a:cs typeface="+mn-lt"/>
              </a:rPr>
              <a:t>:</a:t>
            </a:r>
            <a:r>
              <a:rPr lang="en-US" sz="1600">
                <a:ea typeface="+mn-lt"/>
                <a:cs typeface="+mn-lt"/>
              </a:rPr>
              <a:t> Dr. Jill Fussell</a:t>
            </a:r>
          </a:p>
          <a:p>
            <a:pPr marL="0" indent="0">
              <a:buNone/>
            </a:pPr>
            <a:r>
              <a:rPr lang="en-US" sz="1600" b="1" err="1">
                <a:ea typeface="+mn-lt"/>
                <a:cs typeface="+mn-lt"/>
              </a:rPr>
              <a:t>CoPS</a:t>
            </a:r>
            <a:r>
              <a:rPr lang="en-US" sz="1600" b="1">
                <a:ea typeface="+mn-lt"/>
                <a:cs typeface="+mn-lt"/>
              </a:rPr>
              <a:t>:</a:t>
            </a:r>
            <a:r>
              <a:rPr lang="en-US" sz="1600">
                <a:ea typeface="+mn-lt"/>
                <a:cs typeface="+mn-lt"/>
              </a:rPr>
              <a:t> Dr. Debra Boyer</a:t>
            </a:r>
          </a:p>
          <a:p>
            <a:pPr marL="0" indent="0">
              <a:buNone/>
            </a:pPr>
            <a:r>
              <a:rPr lang="en-US" sz="1600" b="1" err="1">
                <a:ea typeface="+mn-lt"/>
                <a:cs typeface="+mn-lt"/>
              </a:rPr>
              <a:t>CoPS</a:t>
            </a:r>
            <a:r>
              <a:rPr lang="en-US" sz="1600" b="1">
                <a:ea typeface="+mn-lt"/>
                <a:cs typeface="+mn-lt"/>
              </a:rPr>
              <a:t>:</a:t>
            </a:r>
            <a:r>
              <a:rPr lang="en-US" sz="1600">
                <a:ea typeface="+mn-lt"/>
                <a:cs typeface="+mn-lt"/>
              </a:rPr>
              <a:t> Dr. Angie Myers</a:t>
            </a:r>
          </a:p>
          <a:p>
            <a:pPr marL="0" indent="0">
              <a:buNone/>
            </a:pPr>
            <a:r>
              <a:rPr lang="en-US" sz="1600" b="1" err="1">
                <a:highlight>
                  <a:srgbClr val="FFFF00"/>
                </a:highlight>
                <a:ea typeface="+mn-lt"/>
                <a:cs typeface="+mn-lt"/>
              </a:rPr>
              <a:t>CoPS</a:t>
            </a:r>
            <a:r>
              <a:rPr lang="en-US" sz="1600" b="1">
                <a:highlight>
                  <a:srgbClr val="FFFF00"/>
                </a:highlight>
                <a:ea typeface="+mn-lt"/>
                <a:cs typeface="+mn-lt"/>
              </a:rPr>
              <a:t>/ABP:</a:t>
            </a:r>
            <a:r>
              <a:rPr lang="en-US" sz="1600">
                <a:highlight>
                  <a:srgbClr val="FFFF00"/>
                </a:highlight>
                <a:ea typeface="+mn-lt"/>
                <a:cs typeface="+mn-lt"/>
              </a:rPr>
              <a:t> Dr. Audrea Burns</a:t>
            </a:r>
          </a:p>
          <a:p>
            <a:pPr marL="0" indent="0">
              <a:buNone/>
            </a:pPr>
            <a:r>
              <a:rPr lang="en-US" sz="1600" b="1" err="1">
                <a:highlight>
                  <a:srgbClr val="FFFF00"/>
                </a:highlight>
                <a:ea typeface="+mn-lt"/>
                <a:cs typeface="+mn-lt"/>
              </a:rPr>
              <a:t>Futuregenpeds</a:t>
            </a:r>
            <a:r>
              <a:rPr lang="en-US" sz="1600" b="1">
                <a:highlight>
                  <a:srgbClr val="FFFF00"/>
                </a:highlight>
                <a:ea typeface="+mn-lt"/>
                <a:cs typeface="+mn-lt"/>
              </a:rPr>
              <a:t>:</a:t>
            </a:r>
            <a:r>
              <a:rPr lang="en-US" sz="1600">
                <a:highlight>
                  <a:srgbClr val="FFFF00"/>
                </a:highlight>
                <a:ea typeface="+mn-lt"/>
                <a:cs typeface="+mn-lt"/>
              </a:rPr>
              <a:t> Dr. Xavier Williams </a:t>
            </a:r>
          </a:p>
          <a:p>
            <a:pPr marL="0" indent="0">
              <a:buNone/>
            </a:pPr>
            <a:r>
              <a:rPr lang="en-US" sz="1600" b="1">
                <a:ea typeface="+mn-lt"/>
                <a:cs typeface="+mn-lt"/>
              </a:rPr>
              <a:t>Independent:</a:t>
            </a:r>
            <a:r>
              <a:rPr lang="en-US" sz="1600">
                <a:ea typeface="+mn-lt"/>
                <a:cs typeface="+mn-lt"/>
              </a:rPr>
              <a:t> Dr. Gary Freed</a:t>
            </a:r>
          </a:p>
          <a:p>
            <a:pPr marL="0" indent="0">
              <a:buNone/>
            </a:pPr>
            <a:r>
              <a:rPr lang="en-US" sz="1600" b="1">
                <a:ea typeface="+mn-lt"/>
                <a:cs typeface="+mn-lt"/>
              </a:rPr>
              <a:t>NAM:</a:t>
            </a:r>
            <a:r>
              <a:rPr lang="en-US" sz="1600">
                <a:ea typeface="+mn-lt"/>
                <a:cs typeface="+mn-lt"/>
              </a:rPr>
              <a:t> Karen Helsing</a:t>
            </a:r>
          </a:p>
          <a:p>
            <a:pPr marL="0" indent="0">
              <a:buNone/>
            </a:pPr>
            <a:r>
              <a:rPr lang="en-US" sz="1600" b="1">
                <a:highlight>
                  <a:srgbClr val="FFFF00"/>
                </a:highlight>
                <a:ea typeface="+mn-lt"/>
                <a:cs typeface="+mn-lt"/>
              </a:rPr>
              <a:t>NAPNAP: </a:t>
            </a:r>
            <a:r>
              <a:rPr lang="en-US" sz="1600">
                <a:highlight>
                  <a:srgbClr val="FFFF00"/>
                </a:highlight>
                <a:ea typeface="+mn-lt"/>
                <a:cs typeface="+mn-lt"/>
              </a:rPr>
              <a:t>Dr. </a:t>
            </a:r>
            <a:r>
              <a:rPr lang="en-US" sz="1600" err="1">
                <a:highlight>
                  <a:srgbClr val="FFFF00"/>
                </a:highlight>
                <a:ea typeface="+mn-lt"/>
                <a:cs typeface="+mn-lt"/>
              </a:rPr>
              <a:t>Anderea</a:t>
            </a:r>
            <a:r>
              <a:rPr lang="en-US" sz="1600">
                <a:highlight>
                  <a:srgbClr val="FFFF00"/>
                </a:highlight>
                <a:ea typeface="+mn-lt"/>
                <a:cs typeface="+mn-lt"/>
              </a:rPr>
              <a:t> Kline</a:t>
            </a:r>
          </a:p>
          <a:p>
            <a:pPr marL="0" indent="0">
              <a:buNone/>
            </a:pPr>
            <a:r>
              <a:rPr lang="en-US" sz="1600" b="1">
                <a:highlight>
                  <a:srgbClr val="FFFF00"/>
                </a:highlight>
                <a:ea typeface="+mn-lt"/>
                <a:cs typeface="+mn-lt"/>
              </a:rPr>
              <a:t>NAPNAP:</a:t>
            </a:r>
            <a:r>
              <a:rPr lang="en-US" sz="1600">
                <a:highlight>
                  <a:srgbClr val="FFFF00"/>
                </a:highlight>
                <a:ea typeface="+mn-lt"/>
                <a:cs typeface="+mn-lt"/>
              </a:rPr>
              <a:t> Dr. Kristin Gigli</a:t>
            </a:r>
          </a:p>
          <a:p>
            <a:pPr marL="0" indent="0">
              <a:buNone/>
            </a:pPr>
            <a:r>
              <a:rPr lang="en-US" sz="1600" b="1">
                <a:ea typeface="+mn-lt"/>
                <a:cs typeface="+mn-lt"/>
              </a:rPr>
              <a:t>NIH:</a:t>
            </a:r>
            <a:r>
              <a:rPr lang="en-US" sz="1600">
                <a:ea typeface="+mn-lt"/>
                <a:cs typeface="+mn-lt"/>
              </a:rPr>
              <a:t> Dr. Rohan </a:t>
            </a:r>
            <a:r>
              <a:rPr lang="en-US" sz="1600" err="1">
                <a:ea typeface="+mn-lt"/>
                <a:cs typeface="+mn-lt"/>
              </a:rPr>
              <a:t>Hazra</a:t>
            </a:r>
            <a:endParaRPr lang="en-US" sz="1600">
              <a:ea typeface="+mn-lt"/>
              <a:cs typeface="+mn-lt"/>
            </a:endParaRPr>
          </a:p>
          <a:p>
            <a:pPr marL="0" indent="0">
              <a:buNone/>
            </a:pPr>
            <a:r>
              <a:rPr lang="en-US" sz="1600" b="1">
                <a:ea typeface="+mn-lt"/>
                <a:cs typeface="+mn-lt"/>
              </a:rPr>
              <a:t>SPR:</a:t>
            </a:r>
            <a:r>
              <a:rPr lang="en-US" sz="1600">
                <a:ea typeface="+mn-lt"/>
                <a:cs typeface="+mn-lt"/>
              </a:rPr>
              <a:t> Dr. Stephanie Davis</a:t>
            </a:r>
          </a:p>
          <a:p>
            <a:pPr marL="0" indent="0">
              <a:buNone/>
            </a:pPr>
            <a:r>
              <a:rPr lang="en-US" sz="1600" b="1">
                <a:highlight>
                  <a:srgbClr val="FFFF00"/>
                </a:highlight>
                <a:ea typeface="+mn-lt"/>
                <a:cs typeface="+mn-lt"/>
              </a:rPr>
              <a:t>Scribe:</a:t>
            </a:r>
            <a:r>
              <a:rPr lang="en-US" sz="1600">
                <a:highlight>
                  <a:srgbClr val="FFFF00"/>
                </a:highlight>
                <a:ea typeface="+mn-lt"/>
                <a:cs typeface="+mn-lt"/>
              </a:rPr>
              <a:t> Ms. Erin Ross</a:t>
            </a:r>
          </a:p>
          <a:p>
            <a:pPr marL="0" indent="0">
              <a:buNone/>
            </a:pPr>
            <a:r>
              <a:rPr lang="en-US" sz="1600" b="1">
                <a:ea typeface="+mn-lt"/>
                <a:cs typeface="+mn-lt"/>
              </a:rPr>
              <a:t>Scribe: </a:t>
            </a:r>
            <a:r>
              <a:rPr lang="en-US" sz="1600">
                <a:ea typeface="+mn-lt"/>
                <a:cs typeface="+mn-lt"/>
              </a:rPr>
              <a:t>Ms. Tiffany Chen</a:t>
            </a:r>
          </a:p>
        </p:txBody>
      </p:sp>
      <p:sp>
        <p:nvSpPr>
          <p:cNvPr id="117" name="Title 1">
            <a:extLst>
              <a:ext uri="{FF2B5EF4-FFF2-40B4-BE49-F238E27FC236}">
                <a16:creationId xmlns:a16="http://schemas.microsoft.com/office/drawing/2014/main" id="{398E9335-A242-4DF2-B9B4-09B73CFBDB6A}"/>
              </a:ext>
            </a:extLst>
          </p:cNvPr>
          <p:cNvSpPr txBox="1">
            <a:spLocks/>
          </p:cNvSpPr>
          <p:nvPr/>
        </p:nvSpPr>
        <p:spPr>
          <a:xfrm>
            <a:off x="50485" y="5803802"/>
            <a:ext cx="12192000" cy="2430665"/>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b="1">
                <a:latin typeface="+mn-lt"/>
                <a:ea typeface="Arial" charset="0"/>
                <a:cs typeface="Arial" charset="0"/>
              </a:rPr>
            </a:br>
            <a:r>
              <a:rPr lang="en-US" sz="1500" b="1">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119" name="Picture 118">
            <a:extLst>
              <a:ext uri="{FF2B5EF4-FFF2-40B4-BE49-F238E27FC236}">
                <a16:creationId xmlns:a16="http://schemas.microsoft.com/office/drawing/2014/main" id="{8F40BC93-06E0-434D-9B54-AE2728239D8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385" y="6141593"/>
            <a:ext cx="685734" cy="667288"/>
          </a:xfrm>
          <a:prstGeom prst="rect">
            <a:avLst/>
          </a:prstGeom>
          <a:noFill/>
          <a:ln>
            <a:noFill/>
          </a:ln>
        </p:spPr>
      </p:pic>
      <p:sp>
        <p:nvSpPr>
          <p:cNvPr id="121" name="TextBox 120">
            <a:extLst>
              <a:ext uri="{FF2B5EF4-FFF2-40B4-BE49-F238E27FC236}">
                <a16:creationId xmlns:a16="http://schemas.microsoft.com/office/drawing/2014/main" id="{135D2703-C153-4BCB-9665-BFA20EA9F2E5}"/>
              </a:ext>
            </a:extLst>
          </p:cNvPr>
          <p:cNvSpPr txBox="1"/>
          <p:nvPr/>
        </p:nvSpPr>
        <p:spPr>
          <a:xfrm>
            <a:off x="9896597"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pic>
        <p:nvPicPr>
          <p:cNvPr id="123" name="Picture 4" descr="Twitter Logo transparent PNG - StickPNG">
            <a:extLst>
              <a:ext uri="{FF2B5EF4-FFF2-40B4-BE49-F238E27FC236}">
                <a16:creationId xmlns:a16="http://schemas.microsoft.com/office/drawing/2014/main" id="{AF7826B9-1DA6-47B6-B0EE-11538C318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6729" y="6046618"/>
            <a:ext cx="645004" cy="524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652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6042" y="1989246"/>
            <a:ext cx="9433503" cy="4549975"/>
          </a:xfrm>
        </p:spPr>
        <p:txBody>
          <a:bodyPr/>
          <a:lstStyle/>
          <a:p>
            <a:pPr fontAlgn="base"/>
            <a:r>
              <a:rPr lang="en-US" sz="2200"/>
              <a:t>(UME) Increase exposure to pediatricians in the pre-clinical years (directors, mentors, physical diagnosis)</a:t>
            </a:r>
          </a:p>
          <a:p>
            <a:pPr fontAlgn="base"/>
            <a:r>
              <a:rPr lang="en-US" sz="2200"/>
              <a:t>(UME and GME) Panels of pediatricians from different fields discussing their career paths (Gen </a:t>
            </a:r>
            <a:r>
              <a:rPr lang="en-US" sz="2200" err="1"/>
              <a:t>Peds</a:t>
            </a:r>
            <a:r>
              <a:rPr lang="en-US" sz="2200"/>
              <a:t>, Subspecialties, Researchers, </a:t>
            </a:r>
            <a:r>
              <a:rPr lang="en-US" sz="2200" err="1"/>
              <a:t>etc</a:t>
            </a:r>
            <a:r>
              <a:rPr lang="en-US" sz="2200"/>
              <a:t>) - could consider virtual options</a:t>
            </a:r>
          </a:p>
          <a:p>
            <a:pPr fontAlgn="base"/>
            <a:r>
              <a:rPr lang="en-US" sz="2200"/>
              <a:t>(UME and GME) More exposure needed to pediatric science, research (bench, clinical, pop health, med </a:t>
            </a:r>
            <a:r>
              <a:rPr lang="en-US" sz="2200" err="1"/>
              <a:t>ed</a:t>
            </a:r>
            <a:r>
              <a:rPr lang="en-US" sz="2200"/>
              <a:t>, QI)</a:t>
            </a:r>
          </a:p>
        </p:txBody>
      </p:sp>
      <p:sp>
        <p:nvSpPr>
          <p:cNvPr id="5" name="Title 1"/>
          <p:cNvSpPr>
            <a:spLocks noGrp="1"/>
          </p:cNvSpPr>
          <p:nvPr>
            <p:ph type="title"/>
          </p:nvPr>
        </p:nvSpPr>
        <p:spPr>
          <a:xfrm>
            <a:off x="1688693" y="506047"/>
            <a:ext cx="8596668" cy="1320800"/>
          </a:xfrm>
        </p:spPr>
        <p:txBody>
          <a:bodyPr>
            <a:normAutofit fontScale="90000"/>
          </a:bodyPr>
          <a:lstStyle/>
          <a:p>
            <a:pPr algn="ctr"/>
            <a:r>
              <a:rPr lang="en-US" sz="4000"/>
              <a:t>Potential Solutions</a:t>
            </a:r>
            <a:br>
              <a:rPr lang="en-US" sz="4000"/>
            </a:br>
            <a:r>
              <a:rPr lang="en-US" sz="4000"/>
              <a:t>for Domain 1d (Positive Role Modeling)</a:t>
            </a:r>
          </a:p>
        </p:txBody>
      </p:sp>
    </p:spTree>
    <p:extLst>
      <p:ext uri="{BB962C8B-B14F-4D97-AF65-F5344CB8AC3E}">
        <p14:creationId xmlns:p14="http://schemas.microsoft.com/office/powerpoint/2010/main" val="1447707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6042" y="1989246"/>
            <a:ext cx="9433503" cy="4549975"/>
          </a:xfrm>
        </p:spPr>
        <p:txBody>
          <a:bodyPr/>
          <a:lstStyle/>
          <a:p>
            <a:pPr fontAlgn="base"/>
            <a:r>
              <a:rPr lang="en-US" sz="2200"/>
              <a:t>(GME) A month of shadowing which includes a variety of what they’re interested in: subspecialties of interest, bench research, clinical, etc. </a:t>
            </a:r>
          </a:p>
          <a:p>
            <a:pPr lvl="1" fontAlgn="base"/>
            <a:r>
              <a:rPr lang="en-US" sz="2000"/>
              <a:t>Time for self-reflection; spend time thinking about themselves and what they want for personal careers.</a:t>
            </a:r>
          </a:p>
          <a:p>
            <a:pPr fontAlgn="base"/>
            <a:r>
              <a:rPr lang="en-US" sz="2200"/>
              <a:t>(GME) Track programs that incorporate significant experiences in underserved communities-spending time with pediatricians practicing in those areas</a:t>
            </a:r>
          </a:p>
          <a:p>
            <a:pPr fontAlgn="base"/>
            <a:endParaRPr lang="en-US" sz="2200"/>
          </a:p>
        </p:txBody>
      </p:sp>
      <p:sp>
        <p:nvSpPr>
          <p:cNvPr id="5" name="Title 1"/>
          <p:cNvSpPr>
            <a:spLocks noGrp="1"/>
          </p:cNvSpPr>
          <p:nvPr>
            <p:ph type="title"/>
          </p:nvPr>
        </p:nvSpPr>
        <p:spPr>
          <a:xfrm>
            <a:off x="1688693" y="506047"/>
            <a:ext cx="8596668" cy="1320800"/>
          </a:xfrm>
        </p:spPr>
        <p:txBody>
          <a:bodyPr>
            <a:normAutofit fontScale="90000"/>
          </a:bodyPr>
          <a:lstStyle/>
          <a:p>
            <a:pPr algn="ctr"/>
            <a:r>
              <a:rPr lang="en-US" sz="4000"/>
              <a:t>Potential Solutions</a:t>
            </a:r>
            <a:br>
              <a:rPr lang="en-US" sz="4000"/>
            </a:br>
            <a:r>
              <a:rPr lang="en-US" sz="4000"/>
              <a:t>for Domain 1d (Positive Role Modeling)</a:t>
            </a:r>
          </a:p>
        </p:txBody>
      </p:sp>
    </p:spTree>
    <p:extLst>
      <p:ext uri="{BB962C8B-B14F-4D97-AF65-F5344CB8AC3E}">
        <p14:creationId xmlns:p14="http://schemas.microsoft.com/office/powerpoint/2010/main" val="1113021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693" y="2542508"/>
            <a:ext cx="8596668" cy="1320800"/>
          </a:xfrm>
        </p:spPr>
        <p:txBody>
          <a:bodyPr>
            <a:normAutofit/>
          </a:bodyPr>
          <a:lstStyle/>
          <a:p>
            <a:pPr algn="ctr"/>
            <a:r>
              <a:rPr lang="en-US" sz="4000"/>
              <a:t>Excited to Invite Collaborators!</a:t>
            </a:r>
          </a:p>
        </p:txBody>
      </p:sp>
    </p:spTree>
    <p:extLst>
      <p:ext uri="{BB962C8B-B14F-4D97-AF65-F5344CB8AC3E}">
        <p14:creationId xmlns:p14="http://schemas.microsoft.com/office/powerpoint/2010/main" val="428708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66042" y="1989246"/>
            <a:ext cx="9433503" cy="4549975"/>
          </a:xfrm>
        </p:spPr>
        <p:txBody>
          <a:bodyPr/>
          <a:lstStyle/>
          <a:p>
            <a:pPr fontAlgn="base"/>
            <a:r>
              <a:rPr lang="en-US" sz="2200"/>
              <a:t>Sub-Action Team 1a (Needs Assessment for Curriculum)</a:t>
            </a:r>
          </a:p>
          <a:p>
            <a:pPr fontAlgn="base"/>
            <a:r>
              <a:rPr lang="en-US" sz="2200"/>
              <a:t>Sub-Action Team 1c/d and 4c/d (Early Exposure and Role Modeling for Pediatrics and Pediatrics Subspecialties)</a:t>
            </a:r>
          </a:p>
          <a:p>
            <a:pPr fontAlgn="base"/>
            <a:endParaRPr lang="en-US" sz="2200"/>
          </a:p>
        </p:txBody>
      </p:sp>
      <p:sp>
        <p:nvSpPr>
          <p:cNvPr id="5" name="Title 1"/>
          <p:cNvSpPr>
            <a:spLocks noGrp="1"/>
          </p:cNvSpPr>
          <p:nvPr>
            <p:ph type="title"/>
          </p:nvPr>
        </p:nvSpPr>
        <p:spPr>
          <a:xfrm>
            <a:off x="1688693" y="506047"/>
            <a:ext cx="8596668" cy="1320800"/>
          </a:xfrm>
        </p:spPr>
        <p:txBody>
          <a:bodyPr>
            <a:normAutofit/>
          </a:bodyPr>
          <a:lstStyle/>
          <a:p>
            <a:pPr algn="ctr"/>
            <a:r>
              <a:rPr lang="en-US" sz="4000"/>
              <a:t>Next Steps</a:t>
            </a:r>
          </a:p>
        </p:txBody>
      </p:sp>
    </p:spTree>
    <p:extLst>
      <p:ext uri="{BB962C8B-B14F-4D97-AF65-F5344CB8AC3E}">
        <p14:creationId xmlns:p14="http://schemas.microsoft.com/office/powerpoint/2010/main" val="32804347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6647" y="1758019"/>
            <a:ext cx="5779840" cy="4549975"/>
          </a:xfrm>
        </p:spPr>
        <p:txBody>
          <a:bodyPr/>
          <a:lstStyle/>
          <a:p>
            <a:pPr marL="457200" indent="-457200" fontAlgn="base">
              <a:buFont typeface="+mj-lt"/>
              <a:buAutoNum type="arabicPeriod"/>
            </a:pPr>
            <a:r>
              <a:rPr lang="en-US" sz="2200"/>
              <a:t>Are there gaps in the ways we are thinking about the curricular needs assessment?</a:t>
            </a:r>
          </a:p>
          <a:p>
            <a:pPr marL="457200" indent="-457200" fontAlgn="base">
              <a:buFont typeface="+mj-lt"/>
              <a:buAutoNum type="arabicPeriod"/>
            </a:pPr>
            <a:r>
              <a:rPr lang="en-US" sz="2200"/>
              <a:t>Who else would you add to the stakeholder list?</a:t>
            </a:r>
          </a:p>
          <a:p>
            <a:pPr fontAlgn="base"/>
            <a:endParaRPr lang="en-US" sz="2200"/>
          </a:p>
        </p:txBody>
      </p:sp>
      <p:sp>
        <p:nvSpPr>
          <p:cNvPr id="5" name="Title 1"/>
          <p:cNvSpPr>
            <a:spLocks noGrp="1"/>
          </p:cNvSpPr>
          <p:nvPr>
            <p:ph type="title"/>
          </p:nvPr>
        </p:nvSpPr>
        <p:spPr>
          <a:xfrm>
            <a:off x="1688693" y="506047"/>
            <a:ext cx="8596668" cy="1320800"/>
          </a:xfrm>
        </p:spPr>
        <p:txBody>
          <a:bodyPr>
            <a:normAutofit/>
          </a:bodyPr>
          <a:lstStyle/>
          <a:p>
            <a:pPr algn="ctr"/>
            <a:r>
              <a:rPr lang="en-US" sz="4000"/>
              <a:t>Small Groups Today</a:t>
            </a:r>
          </a:p>
        </p:txBody>
      </p:sp>
      <p:grpSp>
        <p:nvGrpSpPr>
          <p:cNvPr id="4" name="Group 3"/>
          <p:cNvGrpSpPr/>
          <p:nvPr/>
        </p:nvGrpSpPr>
        <p:grpSpPr>
          <a:xfrm>
            <a:off x="7315200" y="1019992"/>
            <a:ext cx="4447745" cy="3037001"/>
            <a:chOff x="3795869" y="1314059"/>
            <a:chExt cx="4383048" cy="3100020"/>
          </a:xfrm>
        </p:grpSpPr>
        <p:sp>
          <p:nvSpPr>
            <p:cNvPr id="6" name="Freeform 5"/>
            <p:cNvSpPr/>
            <p:nvPr/>
          </p:nvSpPr>
          <p:spPr>
            <a:xfrm>
              <a:off x="5279931" y="2999155"/>
              <a:ext cx="1414924" cy="1414924"/>
            </a:xfrm>
            <a:custGeom>
              <a:avLst/>
              <a:gdLst>
                <a:gd name="connsiteX0" fmla="*/ 0 w 1414924"/>
                <a:gd name="connsiteY0" fmla="*/ 707462 h 1414924"/>
                <a:gd name="connsiteX1" fmla="*/ 707462 w 1414924"/>
                <a:gd name="connsiteY1" fmla="*/ 0 h 1414924"/>
                <a:gd name="connsiteX2" fmla="*/ 1414924 w 1414924"/>
                <a:gd name="connsiteY2" fmla="*/ 707462 h 1414924"/>
                <a:gd name="connsiteX3" fmla="*/ 707462 w 1414924"/>
                <a:gd name="connsiteY3" fmla="*/ 1414924 h 1414924"/>
                <a:gd name="connsiteX4" fmla="*/ 0 w 1414924"/>
                <a:gd name="connsiteY4" fmla="*/ 707462 h 1414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4924" h="1414924">
                  <a:moveTo>
                    <a:pt x="0" y="707462"/>
                  </a:moveTo>
                  <a:cubicBezTo>
                    <a:pt x="0" y="316742"/>
                    <a:pt x="316742" y="0"/>
                    <a:pt x="707462" y="0"/>
                  </a:cubicBezTo>
                  <a:cubicBezTo>
                    <a:pt x="1098182" y="0"/>
                    <a:pt x="1414924" y="316742"/>
                    <a:pt x="1414924" y="707462"/>
                  </a:cubicBezTo>
                  <a:cubicBezTo>
                    <a:pt x="1414924" y="1098182"/>
                    <a:pt x="1098182" y="1414924"/>
                    <a:pt x="707462" y="1414924"/>
                  </a:cubicBezTo>
                  <a:cubicBezTo>
                    <a:pt x="316742" y="1414924"/>
                    <a:pt x="0" y="1098182"/>
                    <a:pt x="0" y="707462"/>
                  </a:cubicBez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18641" tIns="218641" rIns="218641" bIns="218641"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a:ln>
                    <a:noFill/>
                  </a:ln>
                  <a:solidFill>
                    <a:prstClr val="white"/>
                  </a:solidFill>
                  <a:effectLst/>
                  <a:uLnTx/>
                  <a:uFillTx/>
                  <a:latin typeface="Trebuchet MS" panose="020B0603020202020204"/>
                  <a:ea typeface="+mn-ea"/>
                  <a:cs typeface="+mn-cs"/>
                </a:rPr>
                <a:t>Curriculum</a:t>
              </a:r>
            </a:p>
          </p:txBody>
        </p:sp>
        <p:grpSp>
          <p:nvGrpSpPr>
            <p:cNvPr id="7" name="Group 6"/>
            <p:cNvGrpSpPr/>
            <p:nvPr/>
          </p:nvGrpSpPr>
          <p:grpSpPr>
            <a:xfrm>
              <a:off x="3795869" y="2105027"/>
              <a:ext cx="1658357" cy="1075342"/>
              <a:chOff x="3795869" y="2105027"/>
              <a:chExt cx="1658357" cy="1075342"/>
            </a:xfrm>
          </p:grpSpPr>
          <p:sp>
            <p:nvSpPr>
              <p:cNvPr id="12" name="Left Arrow 11"/>
              <p:cNvSpPr/>
              <p:nvPr/>
            </p:nvSpPr>
            <p:spPr>
              <a:xfrm rot="12900000">
                <a:off x="4369910" y="2752040"/>
                <a:ext cx="1084316" cy="403253"/>
              </a:xfrm>
              <a:prstGeom prst="lef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3" name="Freeform 12"/>
              <p:cNvSpPr/>
              <p:nvPr/>
            </p:nvSpPr>
            <p:spPr>
              <a:xfrm>
                <a:off x="3795869" y="2105027"/>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a:ln>
                      <a:noFill/>
                    </a:ln>
                    <a:solidFill>
                      <a:prstClr val="white"/>
                    </a:solidFill>
                    <a:effectLst/>
                    <a:uLnTx/>
                    <a:uFillTx/>
                    <a:latin typeface="Trebuchet MS" panose="020B0603020202020204"/>
                    <a:ea typeface="+mn-ea"/>
                    <a:cs typeface="+mn-cs"/>
                  </a:rPr>
                  <a:t>Needs of Children in 2030-2050 and Models of Care</a:t>
                </a:r>
              </a:p>
            </p:txBody>
          </p:sp>
        </p:grpSp>
        <p:sp>
          <p:nvSpPr>
            <p:cNvPr id="8" name="Left Arrow 7"/>
            <p:cNvSpPr/>
            <p:nvPr/>
          </p:nvSpPr>
          <p:spPr>
            <a:xfrm rot="16200000">
              <a:off x="5445235" y="2192262"/>
              <a:ext cx="1084316" cy="403253"/>
            </a:xfrm>
            <a:prstGeom prst="lef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9" name="Freeform 8"/>
            <p:cNvSpPr/>
            <p:nvPr/>
          </p:nvSpPr>
          <p:spPr>
            <a:xfrm>
              <a:off x="5315304" y="1314059"/>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a:ln>
                    <a:noFill/>
                  </a:ln>
                  <a:solidFill>
                    <a:prstClr val="white"/>
                  </a:solidFill>
                  <a:effectLst/>
                  <a:uLnTx/>
                  <a:uFillTx/>
                  <a:latin typeface="Trebuchet MS" panose="020B0603020202020204"/>
                  <a:ea typeface="+mn-ea"/>
                  <a:cs typeface="+mn-cs"/>
                </a:rPr>
                <a:t>Goal of Training</a:t>
              </a:r>
            </a:p>
          </p:txBody>
        </p:sp>
        <p:sp>
          <p:nvSpPr>
            <p:cNvPr id="10" name="Left Arrow 9"/>
            <p:cNvSpPr/>
            <p:nvPr/>
          </p:nvSpPr>
          <p:spPr>
            <a:xfrm rot="19500000">
              <a:off x="6520560" y="2752040"/>
              <a:ext cx="1084316" cy="403253"/>
            </a:xfrm>
            <a:prstGeom prst="leftArrow">
              <a:avLst>
                <a:gd name="adj1" fmla="val 60000"/>
                <a:gd name="adj2" fmla="val 50000"/>
              </a:avLst>
            </a:prstGeom>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11" name="Freeform 10"/>
            <p:cNvSpPr/>
            <p:nvPr/>
          </p:nvSpPr>
          <p:spPr>
            <a:xfrm>
              <a:off x="6834739" y="2105027"/>
              <a:ext cx="1344178" cy="1075342"/>
            </a:xfrm>
            <a:custGeom>
              <a:avLst/>
              <a:gdLst>
                <a:gd name="connsiteX0" fmla="*/ 0 w 1344178"/>
                <a:gd name="connsiteY0" fmla="*/ 107534 h 1075342"/>
                <a:gd name="connsiteX1" fmla="*/ 107534 w 1344178"/>
                <a:gd name="connsiteY1" fmla="*/ 0 h 1075342"/>
                <a:gd name="connsiteX2" fmla="*/ 1236644 w 1344178"/>
                <a:gd name="connsiteY2" fmla="*/ 0 h 1075342"/>
                <a:gd name="connsiteX3" fmla="*/ 1344178 w 1344178"/>
                <a:gd name="connsiteY3" fmla="*/ 107534 h 1075342"/>
                <a:gd name="connsiteX4" fmla="*/ 1344178 w 1344178"/>
                <a:gd name="connsiteY4" fmla="*/ 967808 h 1075342"/>
                <a:gd name="connsiteX5" fmla="*/ 1236644 w 1344178"/>
                <a:gd name="connsiteY5" fmla="*/ 1075342 h 1075342"/>
                <a:gd name="connsiteX6" fmla="*/ 107534 w 1344178"/>
                <a:gd name="connsiteY6" fmla="*/ 1075342 h 1075342"/>
                <a:gd name="connsiteX7" fmla="*/ 0 w 1344178"/>
                <a:gd name="connsiteY7" fmla="*/ 967808 h 1075342"/>
                <a:gd name="connsiteX8" fmla="*/ 0 w 1344178"/>
                <a:gd name="connsiteY8" fmla="*/ 107534 h 107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4178" h="1075342">
                  <a:moveTo>
                    <a:pt x="0" y="107534"/>
                  </a:moveTo>
                  <a:cubicBezTo>
                    <a:pt x="0" y="48145"/>
                    <a:pt x="48145" y="0"/>
                    <a:pt x="107534" y="0"/>
                  </a:cubicBezTo>
                  <a:lnTo>
                    <a:pt x="1236644" y="0"/>
                  </a:lnTo>
                  <a:cubicBezTo>
                    <a:pt x="1296033" y="0"/>
                    <a:pt x="1344178" y="48145"/>
                    <a:pt x="1344178" y="107534"/>
                  </a:cubicBezTo>
                  <a:lnTo>
                    <a:pt x="1344178" y="967808"/>
                  </a:lnTo>
                  <a:cubicBezTo>
                    <a:pt x="1344178" y="1027197"/>
                    <a:pt x="1296033" y="1075342"/>
                    <a:pt x="1236644" y="1075342"/>
                  </a:cubicBezTo>
                  <a:lnTo>
                    <a:pt x="107534" y="1075342"/>
                  </a:lnTo>
                  <a:cubicBezTo>
                    <a:pt x="48145" y="1075342"/>
                    <a:pt x="0" y="1027197"/>
                    <a:pt x="0" y="967808"/>
                  </a:cubicBezTo>
                  <a:lnTo>
                    <a:pt x="0" y="107534"/>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3881" tIns="63881" rIns="63881" bIns="63881" numCol="1" spcCol="1270" anchor="ctr" anchorCtr="0">
              <a:noAutofit/>
            </a:bodyPr>
            <a:lstStyle/>
            <a:p>
              <a:pPr marL="0" marR="0" lvl="0" indent="0" algn="ctr" defTabSz="755650" rtl="0" eaLnBrk="1" fontAlgn="auto" latinLnBrk="0" hangingPunct="1">
                <a:lnSpc>
                  <a:spcPct val="90000"/>
                </a:lnSpc>
                <a:spcBef>
                  <a:spcPct val="0"/>
                </a:spcBef>
                <a:spcAft>
                  <a:spcPct val="35000"/>
                </a:spcAft>
                <a:buClrTx/>
                <a:buSzTx/>
                <a:buFontTx/>
                <a:buNone/>
                <a:tabLst/>
                <a:defRPr/>
              </a:pPr>
              <a:r>
                <a:rPr kumimoji="0" lang="en-US" sz="1700" b="0" i="0" u="none" strike="noStrike" kern="1200" cap="none" spc="0" normalizeH="0" baseline="0" noProof="0">
                  <a:ln>
                    <a:noFill/>
                  </a:ln>
                  <a:solidFill>
                    <a:prstClr val="white"/>
                  </a:solidFill>
                  <a:effectLst/>
                  <a:uLnTx/>
                  <a:uFillTx/>
                  <a:latin typeface="Trebuchet MS" panose="020B0603020202020204"/>
                  <a:ea typeface="+mn-ea"/>
                  <a:cs typeface="+mn-cs"/>
                </a:rPr>
                <a:t>Stakeholder Perspectives</a:t>
              </a:r>
            </a:p>
          </p:txBody>
        </p:sp>
      </p:grpSp>
      <p:sp>
        <p:nvSpPr>
          <p:cNvPr id="14" name="Content Placeholder 2"/>
          <p:cNvSpPr txBox="1">
            <a:spLocks/>
          </p:cNvSpPr>
          <p:nvPr/>
        </p:nvSpPr>
        <p:spPr>
          <a:xfrm>
            <a:off x="961492" y="3988852"/>
            <a:ext cx="4950373" cy="2801468"/>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Parents, Children, Adolescents (diverse)</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Community Organizations</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Learners (allopathic and osteopathic medical students, residents, fellows with diverse backgrounds and interests)</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MPPDA</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ACGME</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ABP</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AAP</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COMSEP</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AACOM</a:t>
            </a:r>
          </a:p>
        </p:txBody>
      </p:sp>
      <p:sp>
        <p:nvSpPr>
          <p:cNvPr id="15" name="Content Placeholder 2"/>
          <p:cNvSpPr txBox="1">
            <a:spLocks/>
          </p:cNvSpPr>
          <p:nvPr/>
        </p:nvSpPr>
        <p:spPr>
          <a:xfrm>
            <a:off x="6243859" y="4014428"/>
            <a:ext cx="4950373" cy="2645088"/>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err="1">
                <a:ln>
                  <a:noFill/>
                </a:ln>
                <a:solidFill>
                  <a:prstClr val="black">
                    <a:lumMod val="75000"/>
                    <a:lumOff val="25000"/>
                  </a:prstClr>
                </a:solidFill>
                <a:effectLst/>
                <a:uLnTx/>
                <a:uFillTx/>
                <a:latin typeface="Trebuchet MS" panose="020B0603020202020204"/>
                <a:ea typeface="+mn-ea"/>
                <a:cs typeface="+mn-cs"/>
              </a:rPr>
              <a:t>CoPS</a:t>
            </a: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Physician Scientist Group</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AMSPDC</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APA</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Insurance Companies</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CHA</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Community Pediatricians and Med/</a:t>
            </a:r>
            <a:r>
              <a:rPr kumimoji="0" lang="en-US" sz="1600" b="0" i="0" u="none" strike="noStrike" kern="1200" cap="none" spc="0" normalizeH="0" baseline="0" noProof="0" err="1">
                <a:ln>
                  <a:noFill/>
                </a:ln>
                <a:solidFill>
                  <a:prstClr val="black">
                    <a:lumMod val="75000"/>
                    <a:lumOff val="25000"/>
                  </a:prstClr>
                </a:solidFill>
                <a:effectLst/>
                <a:uLnTx/>
                <a:uFillTx/>
                <a:latin typeface="Trebuchet MS" panose="020B0603020202020204"/>
                <a:ea typeface="+mn-ea"/>
                <a:cs typeface="+mn-cs"/>
              </a:rPr>
              <a:t>Peds</a:t>
            </a: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Family Medicine Physicians</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Nurse Practitioners/APPs</a:t>
            </a:r>
          </a:p>
          <a:p>
            <a:pPr marL="342900" marR="0" lvl="0" indent="-342900" algn="l" defTabSz="457200" rtl="0" eaLnBrk="1" fontAlgn="base" latinLnBrk="0" hangingPunct="1">
              <a:lnSpc>
                <a:spcPct val="100000"/>
              </a:lnSpc>
              <a:spcBef>
                <a:spcPts val="0"/>
              </a:spcBef>
              <a:spcAft>
                <a:spcPts val="0"/>
              </a:spcAft>
              <a:buClr>
                <a:srgbClr val="4A66AC"/>
              </a:buClr>
              <a:buSzPct val="80000"/>
              <a:buFont typeface="Wingdings 3" charset="2"/>
              <a:buChar char=""/>
              <a:tabLst/>
              <a:defRPr/>
            </a:pPr>
            <a:r>
              <a:rPr kumimoji="0" lang="en-US" sz="16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rPr>
              <a:t>Experts from other industries (e.g., airlines)</a:t>
            </a:r>
          </a:p>
          <a:p>
            <a:pPr marL="0" marR="0" lvl="0" indent="0" algn="l" defTabSz="457200" rtl="0" eaLnBrk="1" fontAlgn="auto" latinLnBrk="0" hangingPunct="1">
              <a:lnSpc>
                <a:spcPct val="100000"/>
              </a:lnSpc>
              <a:spcBef>
                <a:spcPts val="1000"/>
              </a:spcBef>
              <a:spcAft>
                <a:spcPts val="0"/>
              </a:spcAft>
              <a:buClr>
                <a:srgbClr val="4A66AC"/>
              </a:buClr>
              <a:buSzPct val="80000"/>
              <a:buFont typeface="Wingdings 3" charset="2"/>
              <a:buNone/>
              <a:tabLst/>
              <a:defRPr/>
            </a:pPr>
            <a:endParaRPr kumimoji="0" lang="en-US" sz="2400" b="0" i="0"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4A66AC"/>
              </a:buClr>
              <a:buSzPct val="80000"/>
              <a:buFont typeface="Wingdings 3" charset="2"/>
              <a:buChar char=""/>
              <a:tabLst/>
              <a:defRPr/>
            </a:pPr>
            <a:endParaRPr kumimoji="0" lang="en-US" sz="2400" b="0" i="1" u="none" strike="noStrike" kern="1200" cap="none" spc="0" normalizeH="0" baseline="0" noProof="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84509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561662" y="2578143"/>
            <a:ext cx="8727965" cy="1320800"/>
          </a:xfrm>
        </p:spPr>
        <p:txBody>
          <a:bodyPr>
            <a:normAutofit/>
          </a:bodyPr>
          <a:lstStyle/>
          <a:p>
            <a:pPr algn="ctr">
              <a:lnSpc>
                <a:spcPct val="150000"/>
              </a:lnSpc>
            </a:pPr>
            <a:r>
              <a:rPr lang="en-US"/>
              <a:t>Report-Outs for Domain 1</a:t>
            </a:r>
            <a:endParaRPr lang="en-US" sz="4000">
              <a:cs typeface="Arial" panose="020B0604020202020204" pitchFamily="34" charset="0"/>
            </a:endParaRPr>
          </a:p>
        </p:txBody>
      </p:sp>
    </p:spTree>
    <p:extLst>
      <p:ext uri="{BB962C8B-B14F-4D97-AF65-F5344CB8AC3E}">
        <p14:creationId xmlns:p14="http://schemas.microsoft.com/office/powerpoint/2010/main" val="41521342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@AMSPDC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#Peds2025Workforce</a:t>
            </a:r>
          </a:p>
        </p:txBody>
      </p:sp>
      <p:sp>
        <p:nvSpPr>
          <p:cNvPr id="8" name="TextBox 7">
            <a:extLst>
              <a:ext uri="{FF2B5EF4-FFF2-40B4-BE49-F238E27FC236}">
                <a16:creationId xmlns:a16="http://schemas.microsoft.com/office/drawing/2014/main" id="{7012E3EE-376D-4CE2-A09D-83E3C961C7F7}"/>
              </a:ext>
            </a:extLst>
          </p:cNvPr>
          <p:cNvSpPr txBox="1"/>
          <p:nvPr/>
        </p:nvSpPr>
        <p:spPr>
          <a:xfrm>
            <a:off x="418971" y="2939432"/>
            <a:ext cx="11912686" cy="126188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a:ln>
                  <a:noFill/>
                </a:ln>
                <a:solidFill>
                  <a:prstClr val="black"/>
                </a:solidFill>
                <a:effectLst/>
                <a:uLnTx/>
                <a:uFillTx/>
                <a:latin typeface="Calibri" panose="020F0502020204030204"/>
                <a:ea typeface="+mn-ea"/>
                <a:cs typeface="+mn-cs"/>
              </a:rPr>
              <a:t>Workforce Data/Needs and Access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08221DCE-4C7B-4422-B987-9FED380DABA9}"/>
              </a:ext>
            </a:extLst>
          </p:cNvPr>
          <p:cNvSpPr txBox="1">
            <a:spLocks/>
          </p:cNvSpPr>
          <p:nvPr/>
        </p:nvSpPr>
        <p:spPr>
          <a:xfrm>
            <a:off x="0" y="815885"/>
            <a:ext cx="12192000" cy="8160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Calibri Light" panose="020F0302020204030204"/>
                <a:ea typeface="+mj-ea"/>
                <a:cs typeface="+mj-cs"/>
              </a:rPr>
              <a:t>Domain # 2 Presentation</a:t>
            </a:r>
            <a:br>
              <a:rPr kumimoji="0" lang="en-US" sz="4800" b="1" i="0" u="none" strike="noStrike" kern="1200" cap="none" spc="0" normalizeH="0" baseline="0" noProof="0">
                <a:ln>
                  <a:noFill/>
                </a:ln>
                <a:solidFill>
                  <a:prstClr val="black"/>
                </a:solidFill>
                <a:effectLst/>
                <a:uLnTx/>
                <a:uFillTx/>
                <a:latin typeface="Calibri Light" panose="020F0302020204030204"/>
                <a:ea typeface="+mj-ea"/>
                <a:cs typeface="+mj-cs"/>
              </a:rPr>
            </a:br>
            <a:r>
              <a:rPr kumimoji="0" lang="en-US" sz="4800" b="1" i="0" u="none" strike="noStrike" kern="1200" cap="none" spc="0" normalizeH="0" baseline="0" noProof="0">
                <a:ln>
                  <a:noFill/>
                </a:ln>
                <a:solidFill>
                  <a:prstClr val="black"/>
                </a:solidFill>
                <a:effectLst/>
                <a:uLnTx/>
                <a:uFillTx/>
                <a:latin typeface="Calibri Light" panose="020F0302020204030204"/>
                <a:ea typeface="+mj-ea"/>
                <a:cs typeface="+mj-cs"/>
              </a:rPr>
              <a:t>Laurel Leslie, MD and Jill Fussell, MD</a:t>
            </a:r>
          </a:p>
        </p:txBody>
      </p:sp>
    </p:spTree>
    <p:extLst>
      <p:ext uri="{BB962C8B-B14F-4D97-AF65-F5344CB8AC3E}">
        <p14:creationId xmlns:p14="http://schemas.microsoft.com/office/powerpoint/2010/main" val="2432075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B05F2-A726-BE4B-923B-EA9A86BD0421}"/>
              </a:ext>
            </a:extLst>
          </p:cNvPr>
          <p:cNvSpPr>
            <a:spLocks noGrp="1"/>
          </p:cNvSpPr>
          <p:nvPr>
            <p:ph type="ctrTitle"/>
          </p:nvPr>
        </p:nvSpPr>
        <p:spPr>
          <a:xfrm>
            <a:off x="1600200" y="773823"/>
            <a:ext cx="8991600" cy="1645920"/>
          </a:xfrm>
          <a:noFill/>
          <a:ln>
            <a:solidFill>
              <a:schemeClr val="bg1">
                <a:lumMod val="50000"/>
                <a:lumOff val="50000"/>
              </a:schemeClr>
            </a:solidFill>
          </a:ln>
        </p:spPr>
        <p:txBody>
          <a:bodyPr wrap="square">
            <a:normAutofit/>
          </a:bodyPr>
          <a:lstStyle/>
          <a:p>
            <a:r>
              <a:rPr lang="en-US" sz="3100">
                <a:solidFill>
                  <a:schemeClr val="bg1"/>
                </a:solidFill>
              </a:rPr>
              <a:t>DOMAIN 2: </a:t>
            </a:r>
            <a:br>
              <a:rPr lang="en-US" sz="3100">
                <a:solidFill>
                  <a:schemeClr val="bg1"/>
                </a:solidFill>
              </a:rPr>
            </a:br>
            <a:r>
              <a:rPr lang="en-US" sz="3100">
                <a:solidFill>
                  <a:schemeClr val="bg1"/>
                </a:solidFill>
              </a:rPr>
              <a:t>Pediatric Workforce Network</a:t>
            </a:r>
            <a:br>
              <a:rPr lang="en-US" sz="3100">
                <a:solidFill>
                  <a:schemeClr val="bg1"/>
                </a:solidFill>
              </a:rPr>
            </a:br>
            <a:r>
              <a:rPr lang="en-US" sz="3100">
                <a:solidFill>
                  <a:schemeClr val="bg1"/>
                </a:solidFill>
              </a:rPr>
              <a:t>REPORT  </a:t>
            </a:r>
          </a:p>
        </p:txBody>
      </p:sp>
      <p:sp>
        <p:nvSpPr>
          <p:cNvPr id="3" name="Subtitle 2">
            <a:extLst>
              <a:ext uri="{FF2B5EF4-FFF2-40B4-BE49-F238E27FC236}">
                <a16:creationId xmlns:a16="http://schemas.microsoft.com/office/drawing/2014/main" id="{C6072605-69E2-B245-A34F-E6B3354CDBA1}"/>
              </a:ext>
            </a:extLst>
          </p:cNvPr>
          <p:cNvSpPr>
            <a:spLocks noGrp="1"/>
          </p:cNvSpPr>
          <p:nvPr>
            <p:ph type="subTitle" idx="1"/>
          </p:nvPr>
        </p:nvSpPr>
        <p:spPr>
          <a:xfrm>
            <a:off x="2596340" y="2886074"/>
            <a:ext cx="6801612" cy="997849"/>
          </a:xfrm>
        </p:spPr>
        <p:txBody>
          <a:bodyPr anchor="ctr">
            <a:noAutofit/>
          </a:bodyPr>
          <a:lstStyle/>
          <a:p>
            <a:r>
              <a:rPr lang="en-US" sz="2800">
                <a:solidFill>
                  <a:schemeClr val="bg1"/>
                </a:solidFill>
              </a:rPr>
              <a:t>Association of Medical School Pediatric Department Chairs Workforce Initiative</a:t>
            </a:r>
          </a:p>
          <a:p>
            <a:r>
              <a:rPr lang="en-US" sz="2800">
                <a:solidFill>
                  <a:schemeClr val="bg1"/>
                </a:solidFill>
              </a:rPr>
              <a:t>October 23, 2020</a:t>
            </a:r>
          </a:p>
        </p:txBody>
      </p:sp>
      <p:pic>
        <p:nvPicPr>
          <p:cNvPr id="1030" name="Picture 6" descr="Children's hospital association logo">
            <a:extLst>
              <a:ext uri="{FF2B5EF4-FFF2-40B4-BE49-F238E27FC236}">
                <a16:creationId xmlns:a16="http://schemas.microsoft.com/office/drawing/2014/main" id="{6F70ECE1-C979-434A-868F-6522948DAC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6" y="4546101"/>
            <a:ext cx="1608483" cy="98674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aap pediatrics png">
            <a:extLst>
              <a:ext uri="{FF2B5EF4-FFF2-40B4-BE49-F238E27FC236}">
                <a16:creationId xmlns:a16="http://schemas.microsoft.com/office/drawing/2014/main" id="{369ADDEC-5640-4B64-9844-5EE2272ED07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652" b="21087"/>
          <a:stretch/>
        </p:blipFill>
        <p:spPr bwMode="auto">
          <a:xfrm>
            <a:off x="3628122" y="5692876"/>
            <a:ext cx="1935931" cy="69902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mage result for abp pediatrics png">
            <a:extLst>
              <a:ext uri="{FF2B5EF4-FFF2-40B4-BE49-F238E27FC236}">
                <a16:creationId xmlns:a16="http://schemas.microsoft.com/office/drawing/2014/main" id="{E1A24CCC-89AF-413F-9D0C-0806AB431629}"/>
              </a:ext>
            </a:extLst>
          </p:cNvPr>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1600201" y="4606751"/>
            <a:ext cx="2621922" cy="75014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 result for AMSPDC pediatrics png">
            <a:extLst>
              <a:ext uri="{FF2B5EF4-FFF2-40B4-BE49-F238E27FC236}">
                <a16:creationId xmlns:a16="http://schemas.microsoft.com/office/drawing/2014/main" id="{83700361-83DA-4EBA-B238-F925950E08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9077" y="5430449"/>
            <a:ext cx="1130563" cy="1125539"/>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ociety for Pediatric Research">
            <a:extLst>
              <a:ext uri="{FF2B5EF4-FFF2-40B4-BE49-F238E27FC236}">
                <a16:creationId xmlns:a16="http://schemas.microsoft.com/office/drawing/2014/main" id="{798A4A7E-EBB0-4F68-A458-EBF64143AD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2264" y="4350254"/>
            <a:ext cx="3034977" cy="1011659"/>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Image result for aps pediatrics png">
            <a:extLst>
              <a:ext uri="{FF2B5EF4-FFF2-40B4-BE49-F238E27FC236}">
                <a16:creationId xmlns:a16="http://schemas.microsoft.com/office/drawing/2014/main" id="{2A911F8C-21F3-4A0B-B340-BF5595B617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7910" y="4168353"/>
            <a:ext cx="1389493" cy="140818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87EE60E6-69E2-4C81-8063-975F84A5F064}"/>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203629" y="5866391"/>
            <a:ext cx="3394052" cy="439857"/>
          </a:xfrm>
          <a:prstGeom prst="rect">
            <a:avLst/>
          </a:prstGeom>
        </p:spPr>
      </p:pic>
      <p:pic>
        <p:nvPicPr>
          <p:cNvPr id="1052" name="Picture 28" descr="Image result for APPD pediatrics png">
            <a:extLst>
              <a:ext uri="{FF2B5EF4-FFF2-40B4-BE49-F238E27FC236}">
                <a16:creationId xmlns:a16="http://schemas.microsoft.com/office/drawing/2014/main" id="{E5DC1D73-43A6-4715-8C0F-717540B196A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717" r="15754"/>
          <a:stretch/>
        </p:blipFill>
        <p:spPr bwMode="auto">
          <a:xfrm>
            <a:off x="11151749" y="4771159"/>
            <a:ext cx="1028701" cy="152336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Image result for CoPs pediatrics png">
            <a:extLst>
              <a:ext uri="{FF2B5EF4-FFF2-40B4-BE49-F238E27FC236}">
                <a16:creationId xmlns:a16="http://schemas.microsoft.com/office/drawing/2014/main" id="{21F1B6A5-343F-44BE-BF93-12050E7585D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91012" y="5658206"/>
            <a:ext cx="1862749" cy="8084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10;&#10;Description automatically generated">
            <a:extLst>
              <a:ext uri="{FF2B5EF4-FFF2-40B4-BE49-F238E27FC236}">
                <a16:creationId xmlns:a16="http://schemas.microsoft.com/office/drawing/2014/main" id="{F67A58DF-F924-4543-A449-658D2B6D66D3}"/>
              </a:ext>
            </a:extLst>
          </p:cNvPr>
          <p:cNvPicPr>
            <a:picLocks noChangeAspect="1"/>
          </p:cNvPicPr>
          <p:nvPr/>
        </p:nvPicPr>
        <p:blipFill>
          <a:blip r:embed="rId12"/>
          <a:stretch>
            <a:fillRect/>
          </a:stretch>
        </p:blipFill>
        <p:spPr>
          <a:xfrm>
            <a:off x="8689420" y="4571473"/>
            <a:ext cx="1920644" cy="530178"/>
          </a:xfrm>
          <a:prstGeom prst="rect">
            <a:avLst/>
          </a:prstGeom>
        </p:spPr>
      </p:pic>
      <p:pic>
        <p:nvPicPr>
          <p:cNvPr id="9" name="Picture 8" descr="Text&#10;&#10;Description automatically generated">
            <a:extLst>
              <a:ext uri="{FF2B5EF4-FFF2-40B4-BE49-F238E27FC236}">
                <a16:creationId xmlns:a16="http://schemas.microsoft.com/office/drawing/2014/main" id="{0C27CDBB-4269-4F76-A39E-DB24AFDD20E4}"/>
              </a:ext>
            </a:extLst>
          </p:cNvPr>
          <p:cNvPicPr>
            <a:picLocks noChangeAspect="1"/>
          </p:cNvPicPr>
          <p:nvPr/>
        </p:nvPicPr>
        <p:blipFill>
          <a:blip r:embed="rId13"/>
          <a:stretch>
            <a:fillRect/>
          </a:stretch>
        </p:blipFill>
        <p:spPr>
          <a:xfrm>
            <a:off x="9204783" y="5590790"/>
            <a:ext cx="1771650" cy="819150"/>
          </a:xfrm>
          <a:prstGeom prst="rect">
            <a:avLst/>
          </a:prstGeom>
        </p:spPr>
      </p:pic>
    </p:spTree>
    <p:extLst>
      <p:ext uri="{BB962C8B-B14F-4D97-AF65-F5344CB8AC3E}">
        <p14:creationId xmlns:p14="http://schemas.microsoft.com/office/powerpoint/2010/main" val="7218763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77DF1-BD3C-EA40-9129-412F5DA2F3FD}"/>
              </a:ext>
            </a:extLst>
          </p:cNvPr>
          <p:cNvSpPr>
            <a:spLocks noGrp="1"/>
          </p:cNvSpPr>
          <p:nvPr>
            <p:ph type="title"/>
          </p:nvPr>
        </p:nvSpPr>
        <p:spPr/>
        <p:txBody>
          <a:bodyPr>
            <a:normAutofit/>
          </a:bodyPr>
          <a:lstStyle/>
          <a:p>
            <a:r>
              <a:rPr lang="en-US" sz="3600"/>
              <a:t>Agenda</a:t>
            </a:r>
          </a:p>
        </p:txBody>
      </p:sp>
      <p:sp>
        <p:nvSpPr>
          <p:cNvPr id="3" name="Content Placeholder 2">
            <a:extLst>
              <a:ext uri="{FF2B5EF4-FFF2-40B4-BE49-F238E27FC236}">
                <a16:creationId xmlns:a16="http://schemas.microsoft.com/office/drawing/2014/main" id="{7C28AED2-7237-2448-BEF3-6E5FF3AA54F0}"/>
              </a:ext>
            </a:extLst>
          </p:cNvPr>
          <p:cNvSpPr>
            <a:spLocks noGrp="1"/>
          </p:cNvSpPr>
          <p:nvPr>
            <p:ph idx="1"/>
          </p:nvPr>
        </p:nvSpPr>
        <p:spPr>
          <a:xfrm>
            <a:off x="1286360" y="2545056"/>
            <a:ext cx="9568240" cy="3101983"/>
          </a:xfrm>
        </p:spPr>
        <p:txBody>
          <a:bodyPr/>
          <a:lstStyle/>
          <a:p>
            <a:r>
              <a:rPr lang="en-US" sz="2400"/>
              <a:t>The Pediatric Workforce Network/Collaborators </a:t>
            </a:r>
          </a:p>
          <a:p>
            <a:r>
              <a:rPr lang="en-US" sz="2400"/>
              <a:t>Brief Update on Work Accomplished</a:t>
            </a:r>
          </a:p>
          <a:p>
            <a:r>
              <a:rPr lang="en-US" sz="2400"/>
              <a:t>Key Areas of Focus</a:t>
            </a:r>
          </a:p>
          <a:p>
            <a:r>
              <a:rPr lang="en-US" sz="2400"/>
              <a:t>Short and Long-Term Goals/Workplan </a:t>
            </a:r>
          </a:p>
          <a:p>
            <a:r>
              <a:rPr lang="en-US" sz="2400"/>
              <a:t>Examples:  2 Workstreams</a:t>
            </a:r>
          </a:p>
          <a:p>
            <a:endParaRPr lang="en-US"/>
          </a:p>
        </p:txBody>
      </p:sp>
    </p:spTree>
    <p:extLst>
      <p:ext uri="{BB962C8B-B14F-4D97-AF65-F5344CB8AC3E}">
        <p14:creationId xmlns:p14="http://schemas.microsoft.com/office/powerpoint/2010/main" val="37499561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6A16E-EEB8-9A4E-A9D9-56D281A079EB}"/>
              </a:ext>
            </a:extLst>
          </p:cNvPr>
          <p:cNvSpPr>
            <a:spLocks noGrp="1"/>
          </p:cNvSpPr>
          <p:nvPr>
            <p:ph type="title"/>
          </p:nvPr>
        </p:nvSpPr>
        <p:spPr/>
        <p:txBody>
          <a:bodyPr>
            <a:noAutofit/>
          </a:bodyPr>
          <a:lstStyle/>
          <a:p>
            <a:r>
              <a:rPr lang="en-US" sz="3600" err="1"/>
              <a:t>ThE</a:t>
            </a:r>
            <a:r>
              <a:rPr lang="en-US" sz="3600"/>
              <a:t> PEDIATRIC WORKFORCE NETWORK</a:t>
            </a:r>
          </a:p>
        </p:txBody>
      </p:sp>
      <p:sp>
        <p:nvSpPr>
          <p:cNvPr id="3" name="Content Placeholder 2">
            <a:extLst>
              <a:ext uri="{FF2B5EF4-FFF2-40B4-BE49-F238E27FC236}">
                <a16:creationId xmlns:a16="http://schemas.microsoft.com/office/drawing/2014/main" id="{40DC5CF2-9AE5-BE48-BBE0-1581C7ECCCED}"/>
              </a:ext>
            </a:extLst>
          </p:cNvPr>
          <p:cNvSpPr>
            <a:spLocks noGrp="1"/>
          </p:cNvSpPr>
          <p:nvPr>
            <p:ph idx="1"/>
          </p:nvPr>
        </p:nvSpPr>
        <p:spPr>
          <a:xfrm>
            <a:off x="681925" y="2269750"/>
            <a:ext cx="10910807" cy="3101983"/>
          </a:xfrm>
        </p:spPr>
        <p:txBody>
          <a:bodyPr>
            <a:normAutofit/>
          </a:bodyPr>
          <a:lstStyle/>
          <a:p>
            <a:r>
              <a:rPr lang="en-US" sz="2400"/>
              <a:t>Jointly launched by ABP and </a:t>
            </a:r>
            <a:r>
              <a:rPr lang="en-US" sz="2400" err="1"/>
              <a:t>CoPS</a:t>
            </a:r>
            <a:r>
              <a:rPr lang="en-US" sz="2400"/>
              <a:t> in Fall 2018</a:t>
            </a:r>
          </a:p>
          <a:p>
            <a:r>
              <a:rPr lang="en-US" sz="2400"/>
              <a:t>Focused on identifying critical questions and summarizing data to answer questions about the current and future pediatric subspecialty workforce</a:t>
            </a:r>
          </a:p>
          <a:p>
            <a:r>
              <a:rPr lang="en-US" sz="2400"/>
              <a:t>Natural fit for Domain 2</a:t>
            </a:r>
          </a:p>
        </p:txBody>
      </p:sp>
      <p:pic>
        <p:nvPicPr>
          <p:cNvPr id="4" name="Picture 6" descr="Children's hospital association logo">
            <a:extLst>
              <a:ext uri="{FF2B5EF4-FFF2-40B4-BE49-F238E27FC236}">
                <a16:creationId xmlns:a16="http://schemas.microsoft.com/office/drawing/2014/main" id="{1F274867-C253-A24C-8CCF-6FAFE4A41A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6" y="4546101"/>
            <a:ext cx="1608483" cy="9867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Image result for aap pediatrics png">
            <a:extLst>
              <a:ext uri="{FF2B5EF4-FFF2-40B4-BE49-F238E27FC236}">
                <a16:creationId xmlns:a16="http://schemas.microsoft.com/office/drawing/2014/main" id="{153B087C-29B7-394A-89BD-C1B94D41943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652" b="21087"/>
          <a:stretch/>
        </p:blipFill>
        <p:spPr bwMode="auto">
          <a:xfrm>
            <a:off x="3594874" y="5915194"/>
            <a:ext cx="1935931" cy="6990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8" descr="Image result for abp pediatrics png">
            <a:extLst>
              <a:ext uri="{FF2B5EF4-FFF2-40B4-BE49-F238E27FC236}">
                <a16:creationId xmlns:a16="http://schemas.microsoft.com/office/drawing/2014/main" id="{3811568A-AE3C-9046-AD96-FD66D651B166}"/>
              </a:ext>
            </a:extLst>
          </p:cNvPr>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1600201" y="4606751"/>
            <a:ext cx="2621922" cy="7501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0" descr="Image result for AMSPDC pediatrics png">
            <a:extLst>
              <a:ext uri="{FF2B5EF4-FFF2-40B4-BE49-F238E27FC236}">
                <a16:creationId xmlns:a16="http://schemas.microsoft.com/office/drawing/2014/main" id="{5B48E6EF-5F69-4042-9026-8602FED9C3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9077" y="5430449"/>
            <a:ext cx="1130563" cy="11255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4" descr="Society for Pediatric Research">
            <a:extLst>
              <a:ext uri="{FF2B5EF4-FFF2-40B4-BE49-F238E27FC236}">
                <a16:creationId xmlns:a16="http://schemas.microsoft.com/office/drawing/2014/main" id="{D492A18F-BF5B-4A4B-B3A3-0CEEAE3782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2264" y="4350254"/>
            <a:ext cx="3034977" cy="101165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6" descr="Image result for aps pediatrics png">
            <a:extLst>
              <a:ext uri="{FF2B5EF4-FFF2-40B4-BE49-F238E27FC236}">
                <a16:creationId xmlns:a16="http://schemas.microsoft.com/office/drawing/2014/main" id="{CD2A9A64-C86D-3B42-8F3D-5B36A05C6C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47475" y="4335379"/>
            <a:ext cx="1389493" cy="14081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145CE06A-8D34-5447-98F6-C7025C9E2F3E}"/>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203629" y="5866391"/>
            <a:ext cx="3394052" cy="439857"/>
          </a:xfrm>
          <a:prstGeom prst="rect">
            <a:avLst/>
          </a:prstGeom>
        </p:spPr>
      </p:pic>
      <p:pic>
        <p:nvPicPr>
          <p:cNvPr id="11" name="Picture 28" descr="Image result for APPD pediatrics png">
            <a:extLst>
              <a:ext uri="{FF2B5EF4-FFF2-40B4-BE49-F238E27FC236}">
                <a16:creationId xmlns:a16="http://schemas.microsoft.com/office/drawing/2014/main" id="{3370141E-FFAB-3640-8FB9-0DB5D92C32C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717" r="15754"/>
          <a:stretch/>
        </p:blipFill>
        <p:spPr bwMode="auto">
          <a:xfrm>
            <a:off x="11151749" y="4771159"/>
            <a:ext cx="1028701" cy="152336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2" descr="Image result for CoPs pediatrics png">
            <a:extLst>
              <a:ext uri="{FF2B5EF4-FFF2-40B4-BE49-F238E27FC236}">
                <a16:creationId xmlns:a16="http://schemas.microsoft.com/office/drawing/2014/main" id="{B822E920-B1E9-AD4E-912C-F9E0E929916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01648" y="5576538"/>
            <a:ext cx="1862749" cy="8084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Graphical user interface&#10;&#10;Description automatically generated">
            <a:extLst>
              <a:ext uri="{FF2B5EF4-FFF2-40B4-BE49-F238E27FC236}">
                <a16:creationId xmlns:a16="http://schemas.microsoft.com/office/drawing/2014/main" id="{F2C44370-1C7A-4641-AF11-ED7D0C3BF246}"/>
              </a:ext>
            </a:extLst>
          </p:cNvPr>
          <p:cNvPicPr>
            <a:picLocks noChangeAspect="1"/>
          </p:cNvPicPr>
          <p:nvPr/>
        </p:nvPicPr>
        <p:blipFill>
          <a:blip r:embed="rId12"/>
          <a:stretch>
            <a:fillRect/>
          </a:stretch>
        </p:blipFill>
        <p:spPr>
          <a:xfrm>
            <a:off x="8689420" y="4571473"/>
            <a:ext cx="1920644" cy="530178"/>
          </a:xfrm>
          <a:prstGeom prst="rect">
            <a:avLst/>
          </a:prstGeom>
        </p:spPr>
      </p:pic>
      <p:pic>
        <p:nvPicPr>
          <p:cNvPr id="14" name="Picture 13" descr="Text&#10;&#10;Description automatically generated">
            <a:extLst>
              <a:ext uri="{FF2B5EF4-FFF2-40B4-BE49-F238E27FC236}">
                <a16:creationId xmlns:a16="http://schemas.microsoft.com/office/drawing/2014/main" id="{E5F03F94-DDE6-AC41-B7A3-06D7CA8215D4}"/>
              </a:ext>
            </a:extLst>
          </p:cNvPr>
          <p:cNvPicPr>
            <a:picLocks noChangeAspect="1"/>
          </p:cNvPicPr>
          <p:nvPr/>
        </p:nvPicPr>
        <p:blipFill>
          <a:blip r:embed="rId13"/>
          <a:stretch>
            <a:fillRect/>
          </a:stretch>
        </p:blipFill>
        <p:spPr>
          <a:xfrm>
            <a:off x="9204783" y="5590790"/>
            <a:ext cx="1771650" cy="819150"/>
          </a:xfrm>
          <a:prstGeom prst="rect">
            <a:avLst/>
          </a:prstGeom>
        </p:spPr>
      </p:pic>
    </p:spTree>
    <p:extLst>
      <p:ext uri="{BB962C8B-B14F-4D97-AF65-F5344CB8AC3E}">
        <p14:creationId xmlns:p14="http://schemas.microsoft.com/office/powerpoint/2010/main" val="2313027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6" name="Title 1">
            <a:extLst>
              <a:ext uri="{FF2B5EF4-FFF2-40B4-BE49-F238E27FC236}">
                <a16:creationId xmlns:a16="http://schemas.microsoft.com/office/drawing/2014/main" id="{E8EE1CEC-1FF7-47FA-A7F0-E6BBCCF5C558}"/>
              </a:ext>
            </a:extLst>
          </p:cNvPr>
          <p:cNvSpPr txBox="1">
            <a:spLocks/>
          </p:cNvSpPr>
          <p:nvPr/>
        </p:nvSpPr>
        <p:spPr>
          <a:xfrm>
            <a:off x="600456" y="170062"/>
            <a:ext cx="10991087" cy="6272783"/>
          </a:xfrm>
          <a:prstGeom prst="rect">
            <a:avLst/>
          </a:prstGeom>
        </p:spPr>
        <p:txBody>
          <a:bodyPr vert="horz" lIns="91440" tIns="45720" rIns="91440" bIns="45720" rtlCol="0" anchor="b">
            <a:normAutofit fontScale="90000" lnSpcReduction="20000"/>
          </a:bodyPr>
          <a:lst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a:lstStyle>
          <a:p>
            <a:pPr algn="ctr"/>
            <a:r>
              <a:rPr lang="en-US" sz="5400">
                <a:latin typeface="+mn-lt"/>
                <a:ea typeface="Arial" charset="0"/>
                <a:cs typeface="Arial" charset="0"/>
              </a:rPr>
              <a:t>Pediatrics 2025:</a:t>
            </a:r>
            <a:br>
              <a:rPr lang="en-US" sz="5400">
                <a:latin typeface="+mn-lt"/>
                <a:ea typeface="Arial" charset="0"/>
                <a:cs typeface="Arial" charset="0"/>
              </a:rPr>
            </a:br>
            <a:r>
              <a:rPr lang="en-US" sz="5400">
                <a:latin typeface="+mn-lt"/>
                <a:ea typeface="Arial" charset="0"/>
                <a:cs typeface="Arial" charset="0"/>
              </a:rPr>
              <a:t>The AMSPDC Workforce Initiative</a:t>
            </a:r>
            <a:br>
              <a:rPr lang="en-US" sz="5400">
                <a:latin typeface="+mn-lt"/>
                <a:ea typeface="Arial" charset="0"/>
                <a:cs typeface="Arial" charset="0"/>
              </a:rPr>
            </a:br>
            <a:br>
              <a:rPr lang="en-US" sz="5400">
                <a:latin typeface="+mn-lt"/>
                <a:ea typeface="Arial" charset="0"/>
                <a:cs typeface="Arial" charset="0"/>
              </a:rPr>
            </a:br>
            <a:r>
              <a:rPr lang="en-US" sz="5400">
                <a:latin typeface="+mn-lt"/>
                <a:ea typeface="Arial" charset="0"/>
                <a:cs typeface="Arial" charset="0"/>
              </a:rPr>
              <a:t>October 23, 2020</a:t>
            </a:r>
            <a:br>
              <a:rPr lang="en-US" sz="5400">
                <a:latin typeface="+mn-lt"/>
                <a:ea typeface="Arial" charset="0"/>
                <a:cs typeface="Arial" charset="0"/>
              </a:rPr>
            </a:br>
            <a:r>
              <a:rPr lang="en-US" sz="5400">
                <a:latin typeface="+mn-lt"/>
                <a:ea typeface="Arial" charset="0"/>
                <a:cs typeface="Arial" charset="0"/>
              </a:rPr>
              <a:t>Summit # 2</a:t>
            </a:r>
            <a:br>
              <a:rPr lang="en-US" sz="5400">
                <a:latin typeface="+mn-lt"/>
                <a:ea typeface="Arial" charset="0"/>
                <a:cs typeface="Arial" charset="0"/>
              </a:rPr>
            </a:br>
            <a:br>
              <a:rPr lang="en-US" sz="5400">
                <a:latin typeface="+mn-lt"/>
                <a:ea typeface="Arial" charset="0"/>
                <a:cs typeface="Arial" charset="0"/>
              </a:rPr>
            </a:br>
            <a:r>
              <a:rPr lang="en-US" sz="5400">
                <a:latin typeface="+mn-lt"/>
                <a:ea typeface="Arial" charset="0"/>
                <a:cs typeface="Arial" charset="0"/>
              </a:rPr>
              <a:t>Initiative Co-Leads:</a:t>
            </a:r>
            <a:br>
              <a:rPr lang="en-US" sz="5400">
                <a:latin typeface="+mn-lt"/>
                <a:ea typeface="Arial" charset="0"/>
                <a:cs typeface="Arial" charset="0"/>
              </a:rPr>
            </a:br>
            <a:r>
              <a:rPr lang="en-US" sz="3100">
                <a:ea typeface="Arial" charset="0"/>
                <a:cs typeface="Arial" charset="0"/>
              </a:rPr>
              <a:t>Bob Vinci, MD, Board Member</a:t>
            </a:r>
            <a:br>
              <a:rPr lang="en-US" sz="3100">
                <a:ea typeface="Arial" charset="0"/>
                <a:cs typeface="Arial" charset="0"/>
              </a:rPr>
            </a:br>
            <a:r>
              <a:rPr lang="en-US" sz="3100">
                <a:ea typeface="Arial" charset="0"/>
                <a:cs typeface="Arial" charset="0"/>
              </a:rPr>
              <a:t>Laura Degnon, CAE, Executive Director</a:t>
            </a:r>
            <a:br>
              <a:rPr lang="en-US" sz="3100">
                <a:ea typeface="Arial" charset="0"/>
                <a:cs typeface="Arial" charset="0"/>
              </a:rPr>
            </a:br>
            <a:br>
              <a:rPr lang="en-US" sz="3100">
                <a:latin typeface="+mn-lt"/>
                <a:ea typeface="Arial" charset="0"/>
                <a:cs typeface="Arial" charset="0"/>
              </a:rPr>
            </a:br>
            <a:br>
              <a:rPr lang="en-US" sz="3100">
                <a:latin typeface="+mn-lt"/>
                <a:ea typeface="Arial" charset="0"/>
                <a:cs typeface="Arial" charset="0"/>
              </a:rPr>
            </a:br>
            <a:br>
              <a:rPr lang="en-US" sz="3100">
                <a:latin typeface="+mn-lt"/>
                <a:ea typeface="Arial" charset="0"/>
                <a:cs typeface="Arial" charset="0"/>
              </a:rPr>
            </a:br>
            <a:endParaRPr lang="en-US" sz="5400">
              <a:latin typeface="+mn-lt"/>
              <a:ea typeface="Arial" charset="0"/>
              <a:cs typeface="Arial" charset="0"/>
            </a:endParaRPr>
          </a:p>
        </p:txBody>
      </p:sp>
    </p:spTree>
    <p:extLst>
      <p:ext uri="{BB962C8B-B14F-4D97-AF65-F5344CB8AC3E}">
        <p14:creationId xmlns:p14="http://schemas.microsoft.com/office/powerpoint/2010/main" val="38563886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3D99-B14E-C149-9D4D-2F2975581DA7}"/>
              </a:ext>
            </a:extLst>
          </p:cNvPr>
          <p:cNvSpPr>
            <a:spLocks noGrp="1"/>
          </p:cNvSpPr>
          <p:nvPr>
            <p:ph type="title"/>
          </p:nvPr>
        </p:nvSpPr>
        <p:spPr>
          <a:xfrm>
            <a:off x="779929" y="489097"/>
            <a:ext cx="11080377" cy="1274165"/>
          </a:xfrm>
        </p:spPr>
        <p:txBody>
          <a:bodyPr>
            <a:noAutofit/>
          </a:bodyPr>
          <a:lstStyle/>
          <a:p>
            <a:pPr algn="ctr"/>
            <a:r>
              <a:rPr lang="en-US" sz="3600"/>
              <a:t>DOMAIN 2: Data/Needs and Access</a:t>
            </a:r>
          </a:p>
        </p:txBody>
      </p:sp>
      <p:sp>
        <p:nvSpPr>
          <p:cNvPr id="3" name="Content Placeholder 2">
            <a:extLst>
              <a:ext uri="{FF2B5EF4-FFF2-40B4-BE49-F238E27FC236}">
                <a16:creationId xmlns:a16="http://schemas.microsoft.com/office/drawing/2014/main" id="{26567D4D-F4F8-724D-9185-22786FBA4E07}"/>
              </a:ext>
            </a:extLst>
          </p:cNvPr>
          <p:cNvSpPr>
            <a:spLocks noGrp="1"/>
          </p:cNvSpPr>
          <p:nvPr>
            <p:ph idx="1"/>
          </p:nvPr>
        </p:nvSpPr>
        <p:spPr>
          <a:xfrm>
            <a:off x="5805376" y="2135404"/>
            <a:ext cx="5978001" cy="5449365"/>
          </a:xfrm>
        </p:spPr>
        <p:txBody>
          <a:bodyPr>
            <a:normAutofit/>
          </a:bodyPr>
          <a:lstStyle/>
          <a:p>
            <a:pPr lvl="1"/>
            <a:r>
              <a:rPr lang="en-US" sz="2200" i="1"/>
              <a:t>Needs and Access</a:t>
            </a:r>
          </a:p>
          <a:p>
            <a:pPr lvl="2"/>
            <a:r>
              <a:rPr lang="en-US" sz="2200"/>
              <a:t>Partner with appropriate organizations to understand workforce challenges</a:t>
            </a:r>
          </a:p>
          <a:p>
            <a:pPr lvl="3">
              <a:spcBef>
                <a:spcPts val="0"/>
              </a:spcBef>
            </a:pPr>
            <a:r>
              <a:rPr lang="en-US" sz="2200"/>
              <a:t>Access</a:t>
            </a:r>
          </a:p>
          <a:p>
            <a:pPr lvl="3">
              <a:spcBef>
                <a:spcPts val="0"/>
              </a:spcBef>
            </a:pPr>
            <a:r>
              <a:rPr lang="en-US" sz="2200"/>
              <a:t>Regionalization of care</a:t>
            </a:r>
          </a:p>
          <a:p>
            <a:pPr lvl="3">
              <a:spcBef>
                <a:spcPts val="0"/>
              </a:spcBef>
            </a:pPr>
            <a:r>
              <a:rPr lang="en-US" sz="2200"/>
              <a:t>Distribution of workforce</a:t>
            </a:r>
          </a:p>
          <a:p>
            <a:pPr lvl="3">
              <a:spcBef>
                <a:spcPts val="0"/>
              </a:spcBef>
            </a:pPr>
            <a:r>
              <a:rPr lang="en-US" sz="2200"/>
              <a:t>Care model changes (APP’s, Psychologists, Social workers)</a:t>
            </a:r>
          </a:p>
          <a:p>
            <a:pPr lvl="3">
              <a:spcBef>
                <a:spcPts val="0"/>
              </a:spcBef>
            </a:pPr>
            <a:r>
              <a:rPr lang="en-US" sz="2200"/>
              <a:t>Changes in referral patterns</a:t>
            </a:r>
          </a:p>
          <a:p>
            <a:pPr lvl="3">
              <a:spcBef>
                <a:spcPts val="0"/>
              </a:spcBef>
            </a:pPr>
            <a:r>
              <a:rPr lang="en-US" sz="2200"/>
              <a:t>Impact of other components of the workforce (DO’s)</a:t>
            </a:r>
          </a:p>
        </p:txBody>
      </p:sp>
      <p:sp>
        <p:nvSpPr>
          <p:cNvPr id="4" name="Content Placeholder 2">
            <a:extLst>
              <a:ext uri="{FF2B5EF4-FFF2-40B4-BE49-F238E27FC236}">
                <a16:creationId xmlns:a16="http://schemas.microsoft.com/office/drawing/2014/main" id="{2F2F99B6-647F-4572-925E-430503A812FB}"/>
              </a:ext>
            </a:extLst>
          </p:cNvPr>
          <p:cNvSpPr txBox="1">
            <a:spLocks/>
          </p:cNvSpPr>
          <p:nvPr/>
        </p:nvSpPr>
        <p:spPr>
          <a:xfrm>
            <a:off x="419255" y="2135404"/>
            <a:ext cx="5026282" cy="4797026"/>
          </a:xfrm>
          <a:prstGeom prst="rect">
            <a:avLst/>
          </a:prstGeom>
        </p:spPr>
        <p:txBody>
          <a:bodyPr vert="horz" lIns="91440" tIns="45720" rIns="91440" bIns="45720" rtlCol="0">
            <a:normAutofit/>
          </a:bodyPr>
          <a:lstStyle>
            <a:lvl1pPr marL="228594" indent="-228594" algn="l" defTabSz="914377"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189"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783"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377"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2971"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30"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276"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09"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28" indent="-228594" algn="l" defTabSz="914377"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457189" marR="0" lvl="1" indent="-228594" algn="l" defTabSz="914377" rtl="0" eaLnBrk="1" fontAlgn="auto" latinLnBrk="0" hangingPunct="1">
              <a:lnSpc>
                <a:spcPct val="100000"/>
              </a:lnSpc>
              <a:spcBef>
                <a:spcPts val="1000"/>
              </a:spcBef>
              <a:spcAft>
                <a:spcPts val="0"/>
              </a:spcAft>
              <a:buClr>
                <a:srgbClr val="9BAFB5"/>
              </a:buClr>
              <a:buSzTx/>
              <a:buFont typeface="Arial" panose="020B0604020202020204" pitchFamily="34" charset="0"/>
              <a:buChar char="•"/>
              <a:tabLst/>
              <a:defRPr/>
            </a:pPr>
            <a:r>
              <a:rPr kumimoji="0" lang="en-US" sz="2200" b="0" i="1"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Data</a:t>
            </a:r>
          </a:p>
          <a:p>
            <a:pPr marL="685783" marR="0" lvl="2" indent="-228594" algn="l" defTabSz="914377" rtl="0" eaLnBrk="1" fontAlgn="auto" latinLnBrk="0" hangingPunct="1">
              <a:lnSpc>
                <a:spcPct val="100000"/>
              </a:lnSpc>
              <a:spcBef>
                <a:spcPts val="1000"/>
              </a:spcBef>
              <a:spcAft>
                <a:spcPts val="0"/>
              </a:spcAft>
              <a:buClr>
                <a:srgbClr val="9BAFB5"/>
              </a:buClr>
              <a:buSzTx/>
              <a:buFont typeface="Arial" panose="020B0604020202020204" pitchFamily="34" charset="0"/>
              <a:buChar char="•"/>
              <a:tabLst/>
              <a:defRPr/>
            </a:pPr>
            <a:r>
              <a:rPr kumimoji="0" lang="en-US" sz="22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Understanding recent trends in pediatric workforce. by analyzing data</a:t>
            </a:r>
          </a:p>
          <a:p>
            <a:pPr marL="914377" marR="0" lvl="3" indent="-228594" algn="l" defTabSz="914377" rtl="0" eaLnBrk="1" fontAlgn="auto" latinLnBrk="0" hangingPunct="1">
              <a:lnSpc>
                <a:spcPct val="100000"/>
              </a:lnSpc>
              <a:spcBef>
                <a:spcPts val="0"/>
              </a:spcBef>
              <a:spcAft>
                <a:spcPts val="0"/>
              </a:spcAft>
              <a:buClr>
                <a:srgbClr val="9BAFB5"/>
              </a:buClr>
              <a:buSzTx/>
              <a:buFont typeface="Arial" panose="020B0604020202020204" pitchFamily="34" charset="0"/>
              <a:buChar char="•"/>
              <a:tabLst/>
              <a:defRPr/>
            </a:pPr>
            <a:r>
              <a:rPr kumimoji="0" lang="en-US" sz="22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Workforce diversity </a:t>
            </a:r>
          </a:p>
          <a:p>
            <a:pPr marL="914377" marR="0" lvl="3" indent="-228594" algn="l" defTabSz="914377" rtl="0" eaLnBrk="1" fontAlgn="auto" latinLnBrk="0" hangingPunct="1">
              <a:lnSpc>
                <a:spcPct val="100000"/>
              </a:lnSpc>
              <a:spcBef>
                <a:spcPts val="0"/>
              </a:spcBef>
              <a:spcAft>
                <a:spcPts val="0"/>
              </a:spcAft>
              <a:buClr>
                <a:srgbClr val="9BAFB5"/>
              </a:buClr>
              <a:buSzTx/>
              <a:buFont typeface="Arial" panose="020B0604020202020204" pitchFamily="34" charset="0"/>
              <a:buChar char="•"/>
              <a:tabLst/>
              <a:defRPr/>
            </a:pPr>
            <a:r>
              <a:rPr kumimoji="0" lang="en-US" sz="22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Physician scientists</a:t>
            </a:r>
          </a:p>
          <a:p>
            <a:pPr marL="914377" marR="0" lvl="3" indent="-228594" algn="l" defTabSz="914377" rtl="0" eaLnBrk="1" fontAlgn="auto" latinLnBrk="0" hangingPunct="1">
              <a:lnSpc>
                <a:spcPct val="100000"/>
              </a:lnSpc>
              <a:spcBef>
                <a:spcPts val="0"/>
              </a:spcBef>
              <a:spcAft>
                <a:spcPts val="0"/>
              </a:spcAft>
              <a:buClr>
                <a:srgbClr val="9BAFB5"/>
              </a:buClr>
              <a:buSzTx/>
              <a:buFont typeface="Arial" panose="020B0604020202020204" pitchFamily="34" charset="0"/>
              <a:buChar char="•"/>
              <a:tabLst/>
              <a:defRPr/>
            </a:pPr>
            <a:r>
              <a:rPr kumimoji="0" lang="en-US" sz="22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DOs</a:t>
            </a:r>
          </a:p>
          <a:p>
            <a:pPr marL="914377" marR="0" lvl="3" indent="-228594" algn="l" defTabSz="914377" rtl="0" eaLnBrk="1" fontAlgn="auto" latinLnBrk="0" hangingPunct="1">
              <a:lnSpc>
                <a:spcPct val="100000"/>
              </a:lnSpc>
              <a:spcBef>
                <a:spcPts val="0"/>
              </a:spcBef>
              <a:spcAft>
                <a:spcPts val="0"/>
              </a:spcAft>
              <a:buClr>
                <a:srgbClr val="9BAFB5"/>
              </a:buClr>
              <a:buSzTx/>
              <a:buFont typeface="Arial" panose="020B0604020202020204" pitchFamily="34" charset="0"/>
              <a:buChar char="•"/>
              <a:tabLst/>
              <a:defRPr/>
            </a:pPr>
            <a:r>
              <a:rPr kumimoji="0" lang="en-US" sz="22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Work profiles (clinical, teaching, research, other activity) of our pediatric subspecialists</a:t>
            </a:r>
          </a:p>
          <a:p>
            <a:pPr marL="914377" marR="0" lvl="3" indent="-228594" algn="l" defTabSz="914377" rtl="0" eaLnBrk="1" fontAlgn="auto" latinLnBrk="0" hangingPunct="1">
              <a:lnSpc>
                <a:spcPct val="100000"/>
              </a:lnSpc>
              <a:spcBef>
                <a:spcPts val="0"/>
              </a:spcBef>
              <a:spcAft>
                <a:spcPts val="0"/>
              </a:spcAft>
              <a:buClr>
                <a:srgbClr val="9BAFB5"/>
              </a:buClr>
              <a:buSzTx/>
              <a:buFont typeface="Arial" panose="020B0604020202020204" pitchFamily="34" charset="0"/>
              <a:buChar char="•"/>
              <a:tabLst/>
              <a:defRPr/>
            </a:pPr>
            <a:r>
              <a:rPr kumimoji="0" lang="en-US" sz="22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Advanced practitioners (PA’s and NP’s)</a:t>
            </a:r>
          </a:p>
          <a:p>
            <a:pPr marL="914377" marR="0" lvl="3" indent="-228594" algn="l" defTabSz="914377" rtl="0" eaLnBrk="1" fontAlgn="auto" latinLnBrk="0" hangingPunct="1">
              <a:lnSpc>
                <a:spcPct val="100000"/>
              </a:lnSpc>
              <a:spcBef>
                <a:spcPts val="1000"/>
              </a:spcBef>
              <a:spcAft>
                <a:spcPts val="0"/>
              </a:spcAft>
              <a:buClr>
                <a:srgbClr val="9BAFB5"/>
              </a:buClr>
              <a:buSzTx/>
              <a:buFont typeface="Arial" panose="020B0604020202020204" pitchFamily="34" charset="0"/>
              <a:buChar char="•"/>
              <a:tabLst/>
              <a:defRPr/>
            </a:pPr>
            <a:endParaRPr kumimoji="0" lang="en-US" sz="16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1061564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449DC-ABC0-CF4F-BF1E-B4447F7BA94F}"/>
              </a:ext>
            </a:extLst>
          </p:cNvPr>
          <p:cNvSpPr>
            <a:spLocks noGrp="1"/>
          </p:cNvSpPr>
          <p:nvPr>
            <p:ph type="title"/>
          </p:nvPr>
        </p:nvSpPr>
        <p:spPr/>
        <p:txBody>
          <a:bodyPr>
            <a:normAutofit/>
          </a:bodyPr>
          <a:lstStyle/>
          <a:p>
            <a:r>
              <a:rPr lang="en-US" sz="3600"/>
              <a:t>Work Accomplished</a:t>
            </a:r>
          </a:p>
        </p:txBody>
      </p:sp>
      <p:sp>
        <p:nvSpPr>
          <p:cNvPr id="3" name="Content Placeholder 2">
            <a:extLst>
              <a:ext uri="{FF2B5EF4-FFF2-40B4-BE49-F238E27FC236}">
                <a16:creationId xmlns:a16="http://schemas.microsoft.com/office/drawing/2014/main" id="{4E9E298B-3D0C-C34E-9425-77BCE4CBA63B}"/>
              </a:ext>
            </a:extLst>
          </p:cNvPr>
          <p:cNvSpPr>
            <a:spLocks noGrp="1"/>
          </p:cNvSpPr>
          <p:nvPr>
            <p:ph idx="1"/>
          </p:nvPr>
        </p:nvSpPr>
        <p:spPr>
          <a:xfrm>
            <a:off x="1270861" y="2435353"/>
            <a:ext cx="9732936" cy="3825961"/>
          </a:xfrm>
        </p:spPr>
        <p:txBody>
          <a:bodyPr>
            <a:noAutofit/>
          </a:bodyPr>
          <a:lstStyle/>
          <a:p>
            <a:r>
              <a:rPr lang="en-US" sz="2400"/>
              <a:t>Hosted multiple network meetings</a:t>
            </a:r>
          </a:p>
          <a:p>
            <a:pPr lvl="1"/>
            <a:r>
              <a:rPr lang="en-US" sz="2400"/>
              <a:t>Building infrastructure</a:t>
            </a:r>
          </a:p>
          <a:p>
            <a:pPr lvl="1"/>
            <a:r>
              <a:rPr lang="en-US" sz="2400"/>
              <a:t>Identifying/sharing data sources</a:t>
            </a:r>
          </a:p>
          <a:p>
            <a:r>
              <a:rPr lang="en-US" sz="2400"/>
              <a:t>Presented to Council of Pediatric Subspecialties  (CoPS) and the ABP Foundation Board of Directors</a:t>
            </a:r>
          </a:p>
          <a:p>
            <a:r>
              <a:rPr lang="en-US" sz="2400"/>
              <a:t>Established workstreams</a:t>
            </a:r>
          </a:p>
          <a:p>
            <a:pPr lvl="1"/>
            <a:r>
              <a:rPr lang="en-US" sz="2400"/>
              <a:t>Identified leads/collaborators</a:t>
            </a:r>
          </a:p>
          <a:p>
            <a:pPr lvl="1"/>
            <a:r>
              <a:rPr lang="en-US" sz="2400"/>
              <a:t>Conducted preliminary analyses and drafted manuscripts for 2 workstreams</a:t>
            </a:r>
          </a:p>
        </p:txBody>
      </p:sp>
    </p:spTree>
    <p:extLst>
      <p:ext uri="{BB962C8B-B14F-4D97-AF65-F5344CB8AC3E}">
        <p14:creationId xmlns:p14="http://schemas.microsoft.com/office/powerpoint/2010/main" val="30264717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05CB8-A6D4-514B-A469-54C5FFE2DB56}"/>
              </a:ext>
            </a:extLst>
          </p:cNvPr>
          <p:cNvSpPr>
            <a:spLocks noGrp="1"/>
          </p:cNvSpPr>
          <p:nvPr>
            <p:ph type="title"/>
          </p:nvPr>
        </p:nvSpPr>
        <p:spPr/>
        <p:txBody>
          <a:bodyPr>
            <a:normAutofit fontScale="90000"/>
          </a:bodyPr>
          <a:lstStyle/>
          <a:p>
            <a:br>
              <a:rPr lang="en-US" sz="3100"/>
            </a:br>
            <a:r>
              <a:rPr lang="en-US" sz="4000"/>
              <a:t>KEY AREAS OF FOCUS:</a:t>
            </a:r>
            <a:br>
              <a:rPr lang="en-US" sz="4000"/>
            </a:br>
            <a:r>
              <a:rPr lang="en-US" sz="4000"/>
              <a:t>ACTIVE </a:t>
            </a:r>
            <a:r>
              <a:rPr lang="en-US" sz="4000" err="1"/>
              <a:t>WorkSTreams</a:t>
            </a:r>
            <a:br>
              <a:rPr lang="en-US"/>
            </a:br>
            <a:endParaRPr lang="en-US"/>
          </a:p>
        </p:txBody>
      </p:sp>
      <p:sp>
        <p:nvSpPr>
          <p:cNvPr id="3" name="Content Placeholder 2">
            <a:extLst>
              <a:ext uri="{FF2B5EF4-FFF2-40B4-BE49-F238E27FC236}">
                <a16:creationId xmlns:a16="http://schemas.microsoft.com/office/drawing/2014/main" id="{75547AEC-00C5-124D-A7B2-0983AC126649}"/>
              </a:ext>
            </a:extLst>
          </p:cNvPr>
          <p:cNvSpPr>
            <a:spLocks noGrp="1"/>
          </p:cNvSpPr>
          <p:nvPr>
            <p:ph idx="1"/>
          </p:nvPr>
        </p:nvSpPr>
        <p:spPr>
          <a:xfrm>
            <a:off x="1186249" y="2638045"/>
            <a:ext cx="9551773" cy="3775111"/>
          </a:xfrm>
        </p:spPr>
        <p:txBody>
          <a:bodyPr>
            <a:normAutofit/>
          </a:bodyPr>
          <a:lstStyle/>
          <a:p>
            <a:r>
              <a:rPr lang="en-US" sz="2400"/>
              <a:t>Osteopathic Medical School Graduates in the Pediatric Workforce</a:t>
            </a:r>
          </a:p>
          <a:p>
            <a:r>
              <a:rPr lang="en-US" sz="2400"/>
              <a:t>Physician Scientist </a:t>
            </a:r>
          </a:p>
          <a:p>
            <a:r>
              <a:rPr lang="en-US" sz="2400"/>
              <a:t>International Medical School Graduates (IMGs) in the Pediatric Workforce</a:t>
            </a:r>
            <a:endParaRPr lang="en-US" sz="2400">
              <a:highlight>
                <a:srgbClr val="FFFF00"/>
              </a:highlight>
            </a:endParaRPr>
          </a:p>
          <a:p>
            <a:r>
              <a:rPr lang="en-US" sz="2400"/>
              <a:t>ABP Foundation-funded Pediatric Subspecialty Supply Workforce Modeling Project (UNC-</a:t>
            </a:r>
            <a:r>
              <a:rPr lang="en-US" sz="2400" err="1"/>
              <a:t>Sheps</a:t>
            </a:r>
            <a:r>
              <a:rPr lang="en-US" sz="2400"/>
              <a:t>)</a:t>
            </a:r>
          </a:p>
          <a:p>
            <a:endParaRPr lang="en-US"/>
          </a:p>
        </p:txBody>
      </p:sp>
    </p:spTree>
    <p:extLst>
      <p:ext uri="{BB962C8B-B14F-4D97-AF65-F5344CB8AC3E}">
        <p14:creationId xmlns:p14="http://schemas.microsoft.com/office/powerpoint/2010/main" val="14369934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AD8B8-278B-E44E-AB8C-3D7A425D8857}"/>
              </a:ext>
            </a:extLst>
          </p:cNvPr>
          <p:cNvSpPr>
            <a:spLocks noGrp="1"/>
          </p:cNvSpPr>
          <p:nvPr>
            <p:ph type="title"/>
          </p:nvPr>
        </p:nvSpPr>
        <p:spPr>
          <a:xfrm>
            <a:off x="1394847" y="964692"/>
            <a:ext cx="9082007" cy="1188720"/>
          </a:xfrm>
        </p:spPr>
        <p:txBody>
          <a:bodyPr>
            <a:noAutofit/>
          </a:bodyPr>
          <a:lstStyle/>
          <a:p>
            <a:r>
              <a:rPr lang="en-US" sz="3600"/>
              <a:t>KEY AREAS OF FOCUS:</a:t>
            </a:r>
            <a:br>
              <a:rPr lang="en-US" sz="3600"/>
            </a:br>
            <a:r>
              <a:rPr lang="en-US" sz="3600"/>
              <a:t>Workstreams just launching</a:t>
            </a:r>
          </a:p>
        </p:txBody>
      </p:sp>
      <p:sp>
        <p:nvSpPr>
          <p:cNvPr id="3" name="Content Placeholder 2">
            <a:extLst>
              <a:ext uri="{FF2B5EF4-FFF2-40B4-BE49-F238E27FC236}">
                <a16:creationId xmlns:a16="http://schemas.microsoft.com/office/drawing/2014/main" id="{6ECB76CC-FC93-9F4B-B2B2-EC0B88D9EF13}"/>
              </a:ext>
            </a:extLst>
          </p:cNvPr>
          <p:cNvSpPr>
            <a:spLocks noGrp="1"/>
          </p:cNvSpPr>
          <p:nvPr>
            <p:ph idx="1"/>
          </p:nvPr>
        </p:nvSpPr>
        <p:spPr>
          <a:xfrm>
            <a:off x="1394847" y="2421070"/>
            <a:ext cx="9872421" cy="3725684"/>
          </a:xfrm>
        </p:spPr>
        <p:txBody>
          <a:bodyPr>
            <a:normAutofit/>
          </a:bodyPr>
          <a:lstStyle/>
          <a:p>
            <a:r>
              <a:rPr lang="en-US" sz="2400"/>
              <a:t>Data --- still need to figure out where to put APP/NPs</a:t>
            </a:r>
          </a:p>
          <a:p>
            <a:r>
              <a:rPr lang="en-US" sz="2400"/>
              <a:t>Racial/ethnic Diversity in the Pediatric Workforce </a:t>
            </a:r>
          </a:p>
          <a:p>
            <a:r>
              <a:rPr lang="en-US" sz="2400"/>
              <a:t>Advanced practice providers (APPs) </a:t>
            </a:r>
          </a:p>
          <a:p>
            <a:pPr lvl="1"/>
            <a:r>
              <a:rPr lang="en-US" sz="2400"/>
              <a:t>Data complex for nurse practitioners</a:t>
            </a:r>
          </a:p>
          <a:p>
            <a:pPr lvl="1"/>
            <a:r>
              <a:rPr lang="en-US" sz="2400"/>
              <a:t>while a smaller portion of the pediatric workforce, data on physician assistants becoming available</a:t>
            </a:r>
          </a:p>
          <a:p>
            <a:r>
              <a:rPr lang="en-US" sz="2400"/>
              <a:t>Profiles of Subspecialists, including Practice Patterns, Job Availability, and Team-Based Care</a:t>
            </a:r>
          </a:p>
          <a:p>
            <a:endParaRPr lang="en-US"/>
          </a:p>
        </p:txBody>
      </p:sp>
    </p:spTree>
    <p:extLst>
      <p:ext uri="{BB962C8B-B14F-4D97-AF65-F5344CB8AC3E}">
        <p14:creationId xmlns:p14="http://schemas.microsoft.com/office/powerpoint/2010/main" val="3069412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690A4-D4CC-6E4D-B8BC-406AFA1EF454}"/>
              </a:ext>
            </a:extLst>
          </p:cNvPr>
          <p:cNvSpPr>
            <a:spLocks noGrp="1"/>
          </p:cNvSpPr>
          <p:nvPr>
            <p:ph type="title"/>
          </p:nvPr>
        </p:nvSpPr>
        <p:spPr/>
        <p:txBody>
          <a:bodyPr>
            <a:noAutofit/>
          </a:bodyPr>
          <a:lstStyle/>
          <a:p>
            <a:r>
              <a:rPr lang="en-US" sz="3600"/>
              <a:t>SHORT- and Long-Term Goals</a:t>
            </a:r>
          </a:p>
        </p:txBody>
      </p:sp>
      <p:sp>
        <p:nvSpPr>
          <p:cNvPr id="3" name="Content Placeholder 2">
            <a:extLst>
              <a:ext uri="{FF2B5EF4-FFF2-40B4-BE49-F238E27FC236}">
                <a16:creationId xmlns:a16="http://schemas.microsoft.com/office/drawing/2014/main" id="{21E431CB-8609-EE49-89B5-5FB53FAAAEAC}"/>
              </a:ext>
            </a:extLst>
          </p:cNvPr>
          <p:cNvSpPr>
            <a:spLocks noGrp="1"/>
          </p:cNvSpPr>
          <p:nvPr>
            <p:ph idx="1"/>
          </p:nvPr>
        </p:nvSpPr>
        <p:spPr>
          <a:xfrm>
            <a:off x="1136542" y="2296809"/>
            <a:ext cx="9918915" cy="4057496"/>
          </a:xfrm>
        </p:spPr>
        <p:txBody>
          <a:bodyPr>
            <a:normAutofit/>
          </a:bodyPr>
          <a:lstStyle/>
          <a:p>
            <a:r>
              <a:rPr lang="en-US" sz="2600"/>
              <a:t>Short-term: Support existing workstreams</a:t>
            </a:r>
          </a:p>
          <a:p>
            <a:r>
              <a:rPr lang="en-US" sz="2600"/>
              <a:t>Long-term:  Address other areas of domain</a:t>
            </a:r>
          </a:p>
          <a:p>
            <a:pPr lvl="2"/>
            <a:r>
              <a:rPr lang="en-US" sz="2600"/>
              <a:t>Access</a:t>
            </a:r>
          </a:p>
          <a:p>
            <a:pPr lvl="2"/>
            <a:r>
              <a:rPr lang="en-US" sz="2600"/>
              <a:t>Regionalization of care</a:t>
            </a:r>
          </a:p>
          <a:p>
            <a:pPr lvl="2"/>
            <a:r>
              <a:rPr lang="en-US" sz="2600"/>
              <a:t>Care model changes (APP’s, psychologists, social workers)</a:t>
            </a:r>
          </a:p>
          <a:p>
            <a:pPr lvl="2"/>
            <a:r>
              <a:rPr lang="en-US" sz="2600"/>
              <a:t>Changes in referral patterns</a:t>
            </a:r>
          </a:p>
          <a:p>
            <a:pPr lvl="2"/>
            <a:r>
              <a:rPr lang="en-US" sz="2600"/>
              <a:t>Not on the initial list: Consider impact of Covid-19 and systemic racism on the above</a:t>
            </a:r>
          </a:p>
          <a:p>
            <a:pPr lvl="1"/>
            <a:endParaRPr lang="en-US"/>
          </a:p>
        </p:txBody>
      </p:sp>
    </p:spTree>
    <p:extLst>
      <p:ext uri="{BB962C8B-B14F-4D97-AF65-F5344CB8AC3E}">
        <p14:creationId xmlns:p14="http://schemas.microsoft.com/office/powerpoint/2010/main" val="3227343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95C8A-3B48-4324-A5DD-79929D26EBE6}"/>
              </a:ext>
            </a:extLst>
          </p:cNvPr>
          <p:cNvSpPr>
            <a:spLocks noGrp="1"/>
          </p:cNvSpPr>
          <p:nvPr>
            <p:ph type="title"/>
          </p:nvPr>
        </p:nvSpPr>
        <p:spPr/>
        <p:txBody>
          <a:bodyPr>
            <a:normAutofit/>
          </a:bodyPr>
          <a:lstStyle/>
          <a:p>
            <a:r>
              <a:rPr lang="en-US"/>
              <a:t>PEDIATRICIAN SCIENTIST</a:t>
            </a:r>
          </a:p>
        </p:txBody>
      </p:sp>
      <p:sp>
        <p:nvSpPr>
          <p:cNvPr id="3" name="Subtitle 2">
            <a:extLst>
              <a:ext uri="{FF2B5EF4-FFF2-40B4-BE49-F238E27FC236}">
                <a16:creationId xmlns:a16="http://schemas.microsoft.com/office/drawing/2014/main" id="{FB1993A0-7D21-4E6F-938A-F5A521ED1D44}"/>
              </a:ext>
            </a:extLst>
          </p:cNvPr>
          <p:cNvSpPr>
            <a:spLocks noGrp="1"/>
          </p:cNvSpPr>
          <p:nvPr>
            <p:ph type="body" idx="1"/>
          </p:nvPr>
        </p:nvSpPr>
        <p:spPr/>
        <p:txBody>
          <a:bodyPr>
            <a:normAutofit/>
          </a:bodyPr>
          <a:lstStyle/>
          <a:p>
            <a:pPr algn="ctr"/>
            <a:r>
              <a:rPr lang="en-US" sz="2800"/>
              <a:t>Stephanie Davis, MD</a:t>
            </a:r>
          </a:p>
          <a:p>
            <a:pPr algn="ctr"/>
            <a:r>
              <a:rPr lang="en-US" sz="2800"/>
              <a:t>October 23, 2020</a:t>
            </a:r>
          </a:p>
        </p:txBody>
      </p:sp>
    </p:spTree>
    <p:extLst>
      <p:ext uri="{BB962C8B-B14F-4D97-AF65-F5344CB8AC3E}">
        <p14:creationId xmlns:p14="http://schemas.microsoft.com/office/powerpoint/2010/main" val="4362897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0F9424-4E6D-410D-8712-3AF1878F1789}"/>
              </a:ext>
            </a:extLst>
          </p:cNvPr>
          <p:cNvSpPr>
            <a:spLocks noGrp="1"/>
          </p:cNvSpPr>
          <p:nvPr>
            <p:ph type="title"/>
          </p:nvPr>
        </p:nvSpPr>
        <p:spPr>
          <a:xfrm>
            <a:off x="2231136" y="91267"/>
            <a:ext cx="7729728" cy="1188720"/>
          </a:xfrm>
        </p:spPr>
        <p:txBody>
          <a:bodyPr/>
          <a:lstStyle/>
          <a:p>
            <a:r>
              <a:rPr lang="en-US"/>
              <a:t>Contributors</a:t>
            </a:r>
          </a:p>
        </p:txBody>
      </p:sp>
      <p:sp>
        <p:nvSpPr>
          <p:cNvPr id="4" name="Slide Number Placeholder 3">
            <a:extLst>
              <a:ext uri="{FF2B5EF4-FFF2-40B4-BE49-F238E27FC236}">
                <a16:creationId xmlns:a16="http://schemas.microsoft.com/office/drawing/2014/main" id="{83266802-5044-4486-AD0D-1EE995BA0EED}"/>
              </a:ext>
            </a:extLst>
          </p:cNvPr>
          <p:cNvSpPr>
            <a:spLocks noGrp="1"/>
          </p:cNvSpPr>
          <p:nvPr>
            <p:ph type="sldNum" sz="quarter" idx="12"/>
          </p:nvPr>
        </p:nvSpPr>
        <p:spPr>
          <a:xfrm>
            <a:off x="11101822" y="5267915"/>
            <a:ext cx="365760" cy="365760"/>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56</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pic>
        <p:nvPicPr>
          <p:cNvPr id="7" name="Picture 6">
            <a:extLst>
              <a:ext uri="{FF2B5EF4-FFF2-40B4-BE49-F238E27FC236}">
                <a16:creationId xmlns:a16="http://schemas.microsoft.com/office/drawing/2014/main" id="{489000B2-6D50-4F00-8061-F17CA2C20BD9}"/>
              </a:ext>
            </a:extLst>
          </p:cNvPr>
          <p:cNvPicPr>
            <a:picLocks noChangeAspect="1"/>
          </p:cNvPicPr>
          <p:nvPr/>
        </p:nvPicPr>
        <p:blipFill rotWithShape="1">
          <a:blip r:embed="rId2"/>
          <a:srcRect l="27571" t="12857" r="23286" b="49572"/>
          <a:stretch/>
        </p:blipFill>
        <p:spPr>
          <a:xfrm>
            <a:off x="925284" y="1341438"/>
            <a:ext cx="1872343" cy="2147177"/>
          </a:xfrm>
          <a:prstGeom prst="rect">
            <a:avLst/>
          </a:prstGeom>
        </p:spPr>
      </p:pic>
      <p:pic>
        <p:nvPicPr>
          <p:cNvPr id="8" name="Picture 7">
            <a:extLst>
              <a:ext uri="{FF2B5EF4-FFF2-40B4-BE49-F238E27FC236}">
                <a16:creationId xmlns:a16="http://schemas.microsoft.com/office/drawing/2014/main" id="{5D90E254-32AC-4960-AB32-DD5D3885E5DB}"/>
              </a:ext>
            </a:extLst>
          </p:cNvPr>
          <p:cNvPicPr>
            <a:picLocks noChangeAspect="1"/>
          </p:cNvPicPr>
          <p:nvPr/>
        </p:nvPicPr>
        <p:blipFill rotWithShape="1">
          <a:blip r:embed="rId3"/>
          <a:srcRect l="21728" t="9331" r="40296" b="21464"/>
          <a:stretch/>
        </p:blipFill>
        <p:spPr>
          <a:xfrm>
            <a:off x="2971799" y="1341438"/>
            <a:ext cx="1872342" cy="2275114"/>
          </a:xfrm>
          <a:prstGeom prst="rect">
            <a:avLst/>
          </a:prstGeom>
        </p:spPr>
      </p:pic>
      <p:pic>
        <p:nvPicPr>
          <p:cNvPr id="9" name="Picture 8">
            <a:extLst>
              <a:ext uri="{FF2B5EF4-FFF2-40B4-BE49-F238E27FC236}">
                <a16:creationId xmlns:a16="http://schemas.microsoft.com/office/drawing/2014/main" id="{57D4CDB9-23E7-47BE-AE54-25EC67271BD2}"/>
              </a:ext>
            </a:extLst>
          </p:cNvPr>
          <p:cNvPicPr>
            <a:picLocks noChangeAspect="1"/>
          </p:cNvPicPr>
          <p:nvPr/>
        </p:nvPicPr>
        <p:blipFill rotWithShape="1">
          <a:blip r:embed="rId4"/>
          <a:srcRect l="34938" r="23924" b="25224"/>
          <a:stretch/>
        </p:blipFill>
        <p:spPr>
          <a:xfrm>
            <a:off x="5018313" y="1341438"/>
            <a:ext cx="1877786" cy="2275114"/>
          </a:xfrm>
          <a:prstGeom prst="rect">
            <a:avLst/>
          </a:prstGeom>
        </p:spPr>
      </p:pic>
      <p:pic>
        <p:nvPicPr>
          <p:cNvPr id="10" name="Picture 9">
            <a:extLst>
              <a:ext uri="{FF2B5EF4-FFF2-40B4-BE49-F238E27FC236}">
                <a16:creationId xmlns:a16="http://schemas.microsoft.com/office/drawing/2014/main" id="{B8FC3D79-9666-4C0D-8EA5-48550DB48B6C}"/>
              </a:ext>
            </a:extLst>
          </p:cNvPr>
          <p:cNvPicPr>
            <a:picLocks noChangeAspect="1"/>
          </p:cNvPicPr>
          <p:nvPr/>
        </p:nvPicPr>
        <p:blipFill rotWithShape="1">
          <a:blip r:embed="rId5"/>
          <a:srcRect l="19026" r="19027" b="37282"/>
          <a:stretch/>
        </p:blipFill>
        <p:spPr>
          <a:xfrm>
            <a:off x="7070271" y="1341438"/>
            <a:ext cx="1877786" cy="2147177"/>
          </a:xfrm>
          <a:prstGeom prst="rect">
            <a:avLst/>
          </a:prstGeom>
        </p:spPr>
      </p:pic>
      <p:pic>
        <p:nvPicPr>
          <p:cNvPr id="11" name="Picture 10">
            <a:extLst>
              <a:ext uri="{FF2B5EF4-FFF2-40B4-BE49-F238E27FC236}">
                <a16:creationId xmlns:a16="http://schemas.microsoft.com/office/drawing/2014/main" id="{AC8386EE-D470-4697-AF52-B6266FA2F4D5}"/>
              </a:ext>
            </a:extLst>
          </p:cNvPr>
          <p:cNvPicPr>
            <a:picLocks noChangeAspect="1"/>
          </p:cNvPicPr>
          <p:nvPr/>
        </p:nvPicPr>
        <p:blipFill rotWithShape="1">
          <a:blip r:embed="rId6"/>
          <a:srcRect l="7696" r="9342"/>
          <a:stretch/>
        </p:blipFill>
        <p:spPr>
          <a:xfrm>
            <a:off x="9122229" y="1341438"/>
            <a:ext cx="1877787" cy="2263412"/>
          </a:xfrm>
          <a:prstGeom prst="rect">
            <a:avLst/>
          </a:prstGeom>
        </p:spPr>
      </p:pic>
      <p:pic>
        <p:nvPicPr>
          <p:cNvPr id="12" name="Picture 11">
            <a:extLst>
              <a:ext uri="{FF2B5EF4-FFF2-40B4-BE49-F238E27FC236}">
                <a16:creationId xmlns:a16="http://schemas.microsoft.com/office/drawing/2014/main" id="{E2A6777B-494B-4C52-8E03-B9D42DF88CDE}"/>
              </a:ext>
            </a:extLst>
          </p:cNvPr>
          <p:cNvPicPr>
            <a:picLocks noChangeAspect="1"/>
          </p:cNvPicPr>
          <p:nvPr/>
        </p:nvPicPr>
        <p:blipFill rotWithShape="1">
          <a:blip r:embed="rId7"/>
          <a:srcRect l="15706" r="15706" b="16898"/>
          <a:stretch/>
        </p:blipFill>
        <p:spPr>
          <a:xfrm>
            <a:off x="919840" y="3637916"/>
            <a:ext cx="1877787" cy="2275114"/>
          </a:xfrm>
          <a:prstGeom prst="rect">
            <a:avLst/>
          </a:prstGeom>
        </p:spPr>
      </p:pic>
      <p:pic>
        <p:nvPicPr>
          <p:cNvPr id="13" name="Picture 12">
            <a:extLst>
              <a:ext uri="{FF2B5EF4-FFF2-40B4-BE49-F238E27FC236}">
                <a16:creationId xmlns:a16="http://schemas.microsoft.com/office/drawing/2014/main" id="{7CC7A14D-9574-4AE0-975B-F78F6BF20DF4}"/>
              </a:ext>
            </a:extLst>
          </p:cNvPr>
          <p:cNvPicPr>
            <a:picLocks noChangeAspect="1"/>
          </p:cNvPicPr>
          <p:nvPr/>
        </p:nvPicPr>
        <p:blipFill rotWithShape="1">
          <a:blip r:embed="rId8"/>
          <a:srcRect l="8852" r="8852"/>
          <a:stretch/>
        </p:blipFill>
        <p:spPr>
          <a:xfrm>
            <a:off x="2971798" y="3637916"/>
            <a:ext cx="1872343" cy="2275114"/>
          </a:xfrm>
          <a:prstGeom prst="rect">
            <a:avLst/>
          </a:prstGeom>
        </p:spPr>
      </p:pic>
      <p:pic>
        <p:nvPicPr>
          <p:cNvPr id="14" name="Picture 13">
            <a:extLst>
              <a:ext uri="{FF2B5EF4-FFF2-40B4-BE49-F238E27FC236}">
                <a16:creationId xmlns:a16="http://schemas.microsoft.com/office/drawing/2014/main" id="{09812EC1-7059-41EF-98BD-D1088F8FD5FF}"/>
              </a:ext>
            </a:extLst>
          </p:cNvPr>
          <p:cNvPicPr>
            <a:picLocks noChangeAspect="1"/>
          </p:cNvPicPr>
          <p:nvPr/>
        </p:nvPicPr>
        <p:blipFill rotWithShape="1">
          <a:blip r:embed="rId9"/>
          <a:srcRect l="940" r="940"/>
          <a:stretch/>
        </p:blipFill>
        <p:spPr>
          <a:xfrm>
            <a:off x="5018313" y="3626621"/>
            <a:ext cx="1877786" cy="2275114"/>
          </a:xfrm>
          <a:prstGeom prst="rect">
            <a:avLst/>
          </a:prstGeom>
        </p:spPr>
      </p:pic>
      <p:pic>
        <p:nvPicPr>
          <p:cNvPr id="15" name="Picture 14">
            <a:extLst>
              <a:ext uri="{FF2B5EF4-FFF2-40B4-BE49-F238E27FC236}">
                <a16:creationId xmlns:a16="http://schemas.microsoft.com/office/drawing/2014/main" id="{83623B4F-C9D8-4075-BD86-6071C6A9A101}"/>
              </a:ext>
            </a:extLst>
          </p:cNvPr>
          <p:cNvPicPr>
            <a:picLocks noChangeAspect="1"/>
          </p:cNvPicPr>
          <p:nvPr/>
        </p:nvPicPr>
        <p:blipFill rotWithShape="1">
          <a:blip r:embed="rId10"/>
          <a:srcRect l="9525" r="9290"/>
          <a:stretch/>
        </p:blipFill>
        <p:spPr>
          <a:xfrm>
            <a:off x="7075714" y="3611517"/>
            <a:ext cx="1872343" cy="2296478"/>
          </a:xfrm>
          <a:prstGeom prst="rect">
            <a:avLst/>
          </a:prstGeom>
        </p:spPr>
      </p:pic>
      <p:pic>
        <p:nvPicPr>
          <p:cNvPr id="16" name="Picture 15">
            <a:extLst>
              <a:ext uri="{FF2B5EF4-FFF2-40B4-BE49-F238E27FC236}">
                <a16:creationId xmlns:a16="http://schemas.microsoft.com/office/drawing/2014/main" id="{D2C7F8B9-722A-4C4F-B757-DA6262D0CBCD}"/>
              </a:ext>
            </a:extLst>
          </p:cNvPr>
          <p:cNvPicPr>
            <a:picLocks noChangeAspect="1"/>
          </p:cNvPicPr>
          <p:nvPr/>
        </p:nvPicPr>
        <p:blipFill rotWithShape="1">
          <a:blip r:embed="rId11"/>
          <a:srcRect l="8926" r="8628"/>
          <a:stretch/>
        </p:blipFill>
        <p:spPr>
          <a:xfrm>
            <a:off x="9122229" y="3611517"/>
            <a:ext cx="1872344" cy="2263412"/>
          </a:xfrm>
          <a:prstGeom prst="rect">
            <a:avLst/>
          </a:prstGeom>
        </p:spPr>
      </p:pic>
      <p:sp>
        <p:nvSpPr>
          <p:cNvPr id="17" name="TextBox 16">
            <a:extLst>
              <a:ext uri="{FF2B5EF4-FFF2-40B4-BE49-F238E27FC236}">
                <a16:creationId xmlns:a16="http://schemas.microsoft.com/office/drawing/2014/main" id="{9B609910-6ACD-4EF8-B9F1-ABE11243E35B}"/>
              </a:ext>
            </a:extLst>
          </p:cNvPr>
          <p:cNvSpPr txBox="1"/>
          <p:nvPr/>
        </p:nvSpPr>
        <p:spPr>
          <a:xfrm>
            <a:off x="929094" y="3236303"/>
            <a:ext cx="1866899"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Stephanie Davis</a:t>
            </a:r>
          </a:p>
        </p:txBody>
      </p:sp>
      <p:sp>
        <p:nvSpPr>
          <p:cNvPr id="19" name="TextBox 18">
            <a:extLst>
              <a:ext uri="{FF2B5EF4-FFF2-40B4-BE49-F238E27FC236}">
                <a16:creationId xmlns:a16="http://schemas.microsoft.com/office/drawing/2014/main" id="{6AEDBFB9-0EC3-44BF-A0AD-8CE674F509A6}"/>
              </a:ext>
            </a:extLst>
          </p:cNvPr>
          <p:cNvSpPr txBox="1"/>
          <p:nvPr/>
        </p:nvSpPr>
        <p:spPr>
          <a:xfrm>
            <a:off x="2971798" y="3245228"/>
            <a:ext cx="1866899"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Colin Orr</a:t>
            </a:r>
          </a:p>
        </p:txBody>
      </p:sp>
      <p:sp>
        <p:nvSpPr>
          <p:cNvPr id="21" name="TextBox 20">
            <a:extLst>
              <a:ext uri="{FF2B5EF4-FFF2-40B4-BE49-F238E27FC236}">
                <a16:creationId xmlns:a16="http://schemas.microsoft.com/office/drawing/2014/main" id="{B17C6264-183B-4ABF-87F5-2983F6803473}"/>
              </a:ext>
            </a:extLst>
          </p:cNvPr>
          <p:cNvSpPr txBox="1"/>
          <p:nvPr/>
        </p:nvSpPr>
        <p:spPr>
          <a:xfrm>
            <a:off x="5012870" y="3236303"/>
            <a:ext cx="1883230"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Wade Clapp</a:t>
            </a:r>
          </a:p>
        </p:txBody>
      </p:sp>
      <p:sp>
        <p:nvSpPr>
          <p:cNvPr id="23" name="TextBox 22">
            <a:extLst>
              <a:ext uri="{FF2B5EF4-FFF2-40B4-BE49-F238E27FC236}">
                <a16:creationId xmlns:a16="http://schemas.microsoft.com/office/drawing/2014/main" id="{7615F9E1-E73E-42D4-B561-C866E64424B2}"/>
              </a:ext>
            </a:extLst>
          </p:cNvPr>
          <p:cNvSpPr txBox="1"/>
          <p:nvPr/>
        </p:nvSpPr>
        <p:spPr>
          <a:xfrm>
            <a:off x="7081158" y="3236742"/>
            <a:ext cx="1866899"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Sallie </a:t>
            </a:r>
            <a:r>
              <a:rPr kumimoji="0" lang="en-US" sz="1800" b="0" i="0" u="none" strike="noStrike" kern="1200" cap="none" spc="0" normalizeH="0" baseline="0" noProof="0" err="1">
                <a:ln>
                  <a:noFill/>
                </a:ln>
                <a:solidFill>
                  <a:srgbClr val="FFFFFF">
                    <a:lumMod val="85000"/>
                  </a:srgbClr>
                </a:solidFill>
                <a:effectLst/>
                <a:uLnTx/>
                <a:uFillTx/>
                <a:latin typeface="Gill Sans MT" panose="020B0502020104020203"/>
                <a:ea typeface="+mn-ea"/>
                <a:cs typeface="+mn-cs"/>
              </a:rPr>
              <a:t>Permar</a:t>
            </a:r>
            <a:endPar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endParaRPr>
          </a:p>
        </p:txBody>
      </p:sp>
      <p:sp>
        <p:nvSpPr>
          <p:cNvPr id="25" name="TextBox 24">
            <a:extLst>
              <a:ext uri="{FF2B5EF4-FFF2-40B4-BE49-F238E27FC236}">
                <a16:creationId xmlns:a16="http://schemas.microsoft.com/office/drawing/2014/main" id="{2BE1A627-D0C0-4207-88CC-6DD26ECE94A6}"/>
              </a:ext>
            </a:extLst>
          </p:cNvPr>
          <p:cNvSpPr txBox="1"/>
          <p:nvPr/>
        </p:nvSpPr>
        <p:spPr>
          <a:xfrm>
            <a:off x="9133117" y="3234342"/>
            <a:ext cx="1866899"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Audrea Burns</a:t>
            </a:r>
          </a:p>
        </p:txBody>
      </p:sp>
      <p:sp>
        <p:nvSpPr>
          <p:cNvPr id="27" name="TextBox 26">
            <a:extLst>
              <a:ext uri="{FF2B5EF4-FFF2-40B4-BE49-F238E27FC236}">
                <a16:creationId xmlns:a16="http://schemas.microsoft.com/office/drawing/2014/main" id="{94079900-C9F5-47DD-AB24-1DEFF93AC5DD}"/>
              </a:ext>
            </a:extLst>
          </p:cNvPr>
          <p:cNvSpPr txBox="1"/>
          <p:nvPr/>
        </p:nvSpPr>
        <p:spPr>
          <a:xfrm>
            <a:off x="914037" y="5543289"/>
            <a:ext cx="1889033"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Bob Vinci</a:t>
            </a:r>
          </a:p>
        </p:txBody>
      </p:sp>
      <p:sp>
        <p:nvSpPr>
          <p:cNvPr id="29" name="TextBox 28">
            <a:extLst>
              <a:ext uri="{FF2B5EF4-FFF2-40B4-BE49-F238E27FC236}">
                <a16:creationId xmlns:a16="http://schemas.microsoft.com/office/drawing/2014/main" id="{C5531F4A-61EF-46B9-B94B-04702D356357}"/>
              </a:ext>
            </a:extLst>
          </p:cNvPr>
          <p:cNvSpPr txBox="1"/>
          <p:nvPr/>
        </p:nvSpPr>
        <p:spPr>
          <a:xfrm>
            <a:off x="2982685" y="5543289"/>
            <a:ext cx="1866899"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Laurel Leslie</a:t>
            </a:r>
          </a:p>
        </p:txBody>
      </p:sp>
      <p:sp>
        <p:nvSpPr>
          <p:cNvPr id="31" name="TextBox 30">
            <a:extLst>
              <a:ext uri="{FF2B5EF4-FFF2-40B4-BE49-F238E27FC236}">
                <a16:creationId xmlns:a16="http://schemas.microsoft.com/office/drawing/2014/main" id="{69DB191F-9F25-4289-81F3-00363D6308C4}"/>
              </a:ext>
            </a:extLst>
          </p:cNvPr>
          <p:cNvSpPr txBox="1"/>
          <p:nvPr/>
        </p:nvSpPr>
        <p:spPr>
          <a:xfrm>
            <a:off x="5023757" y="5541330"/>
            <a:ext cx="1877785"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Adam Turner</a:t>
            </a:r>
          </a:p>
        </p:txBody>
      </p:sp>
      <p:sp>
        <p:nvSpPr>
          <p:cNvPr id="33" name="TextBox 32">
            <a:extLst>
              <a:ext uri="{FF2B5EF4-FFF2-40B4-BE49-F238E27FC236}">
                <a16:creationId xmlns:a16="http://schemas.microsoft.com/office/drawing/2014/main" id="{C474BF02-9CAA-417C-885C-5707DF721658}"/>
              </a:ext>
            </a:extLst>
          </p:cNvPr>
          <p:cNvSpPr txBox="1"/>
          <p:nvPr/>
        </p:nvSpPr>
        <p:spPr>
          <a:xfrm>
            <a:off x="7064828" y="5537483"/>
            <a:ext cx="1883229"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Jill </a:t>
            </a:r>
            <a:r>
              <a:rPr kumimoji="0" lang="en-US" sz="1800" b="0" i="0" u="none" strike="noStrike" kern="1200" cap="none" spc="0" normalizeH="0" baseline="0" noProof="0" err="1">
                <a:ln>
                  <a:noFill/>
                </a:ln>
                <a:solidFill>
                  <a:srgbClr val="FFFFFF">
                    <a:lumMod val="85000"/>
                  </a:srgbClr>
                </a:solidFill>
                <a:effectLst/>
                <a:uLnTx/>
                <a:uFillTx/>
                <a:latin typeface="Gill Sans MT" panose="020B0502020104020203"/>
                <a:ea typeface="+mn-ea"/>
                <a:cs typeface="+mn-cs"/>
              </a:rPr>
              <a:t>Fussell</a:t>
            </a:r>
            <a:endPar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endParaRPr>
          </a:p>
        </p:txBody>
      </p:sp>
      <p:sp>
        <p:nvSpPr>
          <p:cNvPr id="35" name="TextBox 34">
            <a:extLst>
              <a:ext uri="{FF2B5EF4-FFF2-40B4-BE49-F238E27FC236}">
                <a16:creationId xmlns:a16="http://schemas.microsoft.com/office/drawing/2014/main" id="{B1DE95AA-9CE6-4AF4-81C6-C097AE6A9D60}"/>
              </a:ext>
            </a:extLst>
          </p:cNvPr>
          <p:cNvSpPr txBox="1"/>
          <p:nvPr/>
        </p:nvSpPr>
        <p:spPr>
          <a:xfrm>
            <a:off x="9122229" y="5532403"/>
            <a:ext cx="1866899" cy="369332"/>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85000"/>
                  </a:srgbClr>
                </a:solidFill>
                <a:effectLst/>
                <a:uLnTx/>
                <a:uFillTx/>
                <a:latin typeface="Gill Sans MT" panose="020B0502020104020203"/>
                <a:ea typeface="+mn-ea"/>
                <a:cs typeface="+mn-cs"/>
              </a:rPr>
              <a:t>Debra Boyer</a:t>
            </a:r>
          </a:p>
        </p:txBody>
      </p:sp>
    </p:spTree>
    <p:extLst>
      <p:ext uri="{BB962C8B-B14F-4D97-AF65-F5344CB8AC3E}">
        <p14:creationId xmlns:p14="http://schemas.microsoft.com/office/powerpoint/2010/main" val="3137110237"/>
      </p:ext>
    </p:extLst>
  </p:cSld>
  <p:clrMapOvr>
    <a:masterClrMapping/>
  </p:clrMapOvr>
  <p:transition spd="slow" advClick="0" advTm="10000"/>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769F5-176E-408A-95B8-73FDF00B4634}"/>
              </a:ext>
            </a:extLst>
          </p:cNvPr>
          <p:cNvSpPr>
            <a:spLocks noGrp="1"/>
          </p:cNvSpPr>
          <p:nvPr>
            <p:ph type="title"/>
          </p:nvPr>
        </p:nvSpPr>
        <p:spPr/>
        <p:txBody>
          <a:bodyPr/>
          <a:lstStyle/>
          <a:p>
            <a:r>
              <a:rPr lang="en-US"/>
              <a:t>Ongoing Activities</a:t>
            </a:r>
          </a:p>
        </p:txBody>
      </p:sp>
      <p:sp>
        <p:nvSpPr>
          <p:cNvPr id="3" name="Content Placeholder 2">
            <a:extLst>
              <a:ext uri="{FF2B5EF4-FFF2-40B4-BE49-F238E27FC236}">
                <a16:creationId xmlns:a16="http://schemas.microsoft.com/office/drawing/2014/main" id="{A97233FD-1BE1-48B2-B512-565CB20567CE}"/>
              </a:ext>
            </a:extLst>
          </p:cNvPr>
          <p:cNvSpPr>
            <a:spLocks noGrp="1"/>
          </p:cNvSpPr>
          <p:nvPr>
            <p:ph idx="1"/>
          </p:nvPr>
        </p:nvSpPr>
        <p:spPr>
          <a:xfrm>
            <a:off x="948647" y="2433116"/>
            <a:ext cx="10294706" cy="4150564"/>
          </a:xfrm>
        </p:spPr>
        <p:txBody>
          <a:bodyPr>
            <a:normAutofit/>
          </a:bodyPr>
          <a:lstStyle/>
          <a:p>
            <a:r>
              <a:rPr lang="en-US" sz="3200"/>
              <a:t>Evaluate Existing Physician Scientist Pathways/Pipelines</a:t>
            </a:r>
          </a:p>
          <a:p>
            <a:pPr lvl="1"/>
            <a:r>
              <a:rPr lang="en-US" sz="2800"/>
              <a:t>What are their Outcomes?</a:t>
            </a:r>
            <a:endParaRPr lang="en-US" sz="3200"/>
          </a:p>
          <a:p>
            <a:r>
              <a:rPr lang="en-US" sz="3200"/>
              <a:t>Future Plans</a:t>
            </a:r>
          </a:p>
          <a:p>
            <a:endParaRPr lang="en-US" sz="3200"/>
          </a:p>
        </p:txBody>
      </p:sp>
      <p:sp>
        <p:nvSpPr>
          <p:cNvPr id="4" name="Slide Number Placeholder 3">
            <a:extLst>
              <a:ext uri="{FF2B5EF4-FFF2-40B4-BE49-F238E27FC236}">
                <a16:creationId xmlns:a16="http://schemas.microsoft.com/office/drawing/2014/main" id="{7AF86D22-5AE9-4826-913C-F43F583E2DF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57</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72054870"/>
      </p:ext>
    </p:extLst>
  </p:cSld>
  <p:clrMapOvr>
    <a:masterClrMapping/>
  </p:clrMapOvr>
  <p:transition spd="slow" advClick="0" advTm="1000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EFEC5-7D1F-448D-A62C-9AC16054EF18}"/>
              </a:ext>
            </a:extLst>
          </p:cNvPr>
          <p:cNvSpPr>
            <a:spLocks noGrp="1"/>
          </p:cNvSpPr>
          <p:nvPr>
            <p:ph type="title"/>
          </p:nvPr>
        </p:nvSpPr>
        <p:spPr>
          <a:xfrm>
            <a:off x="2231136" y="660628"/>
            <a:ext cx="7729728" cy="1188720"/>
          </a:xfrm>
        </p:spPr>
        <p:txBody>
          <a:bodyPr/>
          <a:lstStyle/>
          <a:p>
            <a:r>
              <a:rPr lang="en-US"/>
              <a:t>Current Pathways/Pipelines</a:t>
            </a:r>
          </a:p>
        </p:txBody>
      </p:sp>
      <p:sp>
        <p:nvSpPr>
          <p:cNvPr id="3" name="Content Placeholder 2">
            <a:extLst>
              <a:ext uri="{FF2B5EF4-FFF2-40B4-BE49-F238E27FC236}">
                <a16:creationId xmlns:a16="http://schemas.microsoft.com/office/drawing/2014/main" id="{7AFF0923-E057-49BC-AC0E-EA13F072EB27}"/>
              </a:ext>
            </a:extLst>
          </p:cNvPr>
          <p:cNvSpPr>
            <a:spLocks noGrp="1"/>
          </p:cNvSpPr>
          <p:nvPr>
            <p:ph idx="1"/>
          </p:nvPr>
        </p:nvSpPr>
        <p:spPr>
          <a:xfrm>
            <a:off x="609600" y="1849348"/>
            <a:ext cx="6438472" cy="4713784"/>
          </a:xfrm>
        </p:spPr>
        <p:txBody>
          <a:bodyPr>
            <a:normAutofit/>
          </a:bodyPr>
          <a:lstStyle/>
          <a:p>
            <a:pPr>
              <a:buClr>
                <a:schemeClr val="accent2"/>
              </a:buClr>
            </a:pPr>
            <a:r>
              <a:rPr lang="en-US" sz="2800"/>
              <a:t>Accelerated Research and Integrated Research Pathways (</a:t>
            </a:r>
            <a:r>
              <a:rPr lang="en-US" sz="2800" err="1"/>
              <a:t>ABP</a:t>
            </a:r>
            <a:r>
              <a:rPr lang="en-US" sz="2800"/>
              <a:t>)</a:t>
            </a:r>
          </a:p>
          <a:p>
            <a:pPr>
              <a:buClr>
                <a:schemeClr val="accent2"/>
              </a:buClr>
            </a:pPr>
            <a:r>
              <a:rPr lang="en-US" sz="2800" err="1"/>
              <a:t>NICHD</a:t>
            </a:r>
            <a:r>
              <a:rPr lang="en-US" sz="2800"/>
              <a:t>-funded Physician Scientist Development Pathway</a:t>
            </a:r>
          </a:p>
          <a:p>
            <a:pPr>
              <a:buClr>
                <a:schemeClr val="accent2"/>
              </a:buClr>
            </a:pPr>
            <a:r>
              <a:rPr lang="en-US" sz="2800"/>
              <a:t>Frontiers in Science</a:t>
            </a:r>
          </a:p>
          <a:p>
            <a:pPr>
              <a:buClr>
                <a:schemeClr val="accent2"/>
              </a:buClr>
            </a:pPr>
            <a:r>
              <a:rPr lang="en-US" sz="2800"/>
              <a:t>National Physician Scientist Collaborative</a:t>
            </a:r>
          </a:p>
          <a:p>
            <a:pPr>
              <a:buClr>
                <a:schemeClr val="accent2"/>
              </a:buClr>
            </a:pPr>
            <a:r>
              <a:rPr lang="en-US" sz="2800"/>
              <a:t>NIH </a:t>
            </a:r>
            <a:r>
              <a:rPr lang="en-US" sz="2800" err="1"/>
              <a:t>StaRR</a:t>
            </a:r>
            <a:r>
              <a:rPr lang="en-US" sz="2800"/>
              <a:t> Program</a:t>
            </a:r>
          </a:p>
        </p:txBody>
      </p:sp>
      <p:sp>
        <p:nvSpPr>
          <p:cNvPr id="4" name="Slide Number Placeholder 3">
            <a:extLst>
              <a:ext uri="{FF2B5EF4-FFF2-40B4-BE49-F238E27FC236}">
                <a16:creationId xmlns:a16="http://schemas.microsoft.com/office/drawing/2014/main" id="{97890CC6-D225-46DD-AC45-D0B3CC768FDE}"/>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58</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8" name="Content Placeholder 2">
            <a:extLst>
              <a:ext uri="{FF2B5EF4-FFF2-40B4-BE49-F238E27FC236}">
                <a16:creationId xmlns:a16="http://schemas.microsoft.com/office/drawing/2014/main" id="{018A1738-5A09-4C58-912A-9A7CC1CA0E9F}"/>
              </a:ext>
            </a:extLst>
          </p:cNvPr>
          <p:cNvSpPr txBox="1">
            <a:spLocks/>
          </p:cNvSpPr>
          <p:nvPr/>
        </p:nvSpPr>
        <p:spPr bwMode="auto">
          <a:xfrm>
            <a:off x="7222733" y="1849348"/>
            <a:ext cx="4777483" cy="4713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lr>
                <a:schemeClr val="bg2"/>
              </a:buClr>
              <a:buChar char="•"/>
              <a:defRPr sz="2400">
                <a:solidFill>
                  <a:srgbClr val="335FB7"/>
                </a:solidFill>
                <a:latin typeface="+mn-lt"/>
                <a:ea typeface="+mn-ea"/>
                <a:cs typeface="+mn-cs"/>
              </a:defRPr>
            </a:lvl1pPr>
            <a:lvl2pPr marL="742950" indent="-285750" algn="l" rtl="0" eaLnBrk="1" fontAlgn="base" hangingPunct="1">
              <a:spcBef>
                <a:spcPct val="20000"/>
              </a:spcBef>
              <a:spcAft>
                <a:spcPct val="0"/>
              </a:spcAft>
              <a:buClr>
                <a:srgbClr val="B2B2B2"/>
              </a:buClr>
              <a:buFont typeface="Arial" panose="020B0604020202020204" pitchFamily="34" charset="0"/>
              <a:buChar char="»"/>
              <a:defRPr sz="2200">
                <a:solidFill>
                  <a:srgbClr val="414141"/>
                </a:solidFill>
                <a:latin typeface="+mn-lt"/>
                <a:cs typeface="+mn-cs"/>
              </a:defRPr>
            </a:lvl2pPr>
            <a:lvl3pPr marL="1143000" indent="-228600" algn="l" rtl="0" eaLnBrk="1" fontAlgn="base" hangingPunct="1">
              <a:spcBef>
                <a:spcPct val="20000"/>
              </a:spcBef>
              <a:spcAft>
                <a:spcPct val="0"/>
              </a:spcAft>
              <a:buClr>
                <a:srgbClr val="B2B2B2"/>
              </a:buClr>
              <a:buChar char="•"/>
              <a:defRPr sz="2000">
                <a:solidFill>
                  <a:srgbClr val="414141"/>
                </a:solidFill>
                <a:latin typeface="+mn-lt"/>
                <a:cs typeface="+mn-cs"/>
              </a:defRPr>
            </a:lvl3pPr>
            <a:lvl4pPr marL="1600200" indent="-228600" algn="l" rtl="0" eaLnBrk="1" fontAlgn="base" hangingPunct="1">
              <a:spcBef>
                <a:spcPct val="20000"/>
              </a:spcBef>
              <a:spcAft>
                <a:spcPct val="0"/>
              </a:spcAft>
              <a:buClr>
                <a:srgbClr val="B2B2B2"/>
              </a:buClr>
              <a:buFont typeface="Arial" panose="020B0604020202020204" pitchFamily="34" charset="0"/>
              <a:buChar char="»"/>
              <a:defRPr>
                <a:solidFill>
                  <a:srgbClr val="414141"/>
                </a:solidFill>
                <a:latin typeface="+mn-lt"/>
                <a:cs typeface="+mn-cs"/>
              </a:defRPr>
            </a:lvl4pPr>
            <a:lvl5pPr marL="2057400" indent="-228600" algn="l" rtl="0" eaLnBrk="1" fontAlgn="base" hangingPunct="1">
              <a:spcBef>
                <a:spcPct val="20000"/>
              </a:spcBef>
              <a:spcAft>
                <a:spcPct val="0"/>
              </a:spcAft>
              <a:buClr>
                <a:srgbClr val="B2B2B2"/>
              </a:buClr>
              <a:buChar char="•"/>
              <a:defRPr>
                <a:solidFill>
                  <a:srgbClr val="414141"/>
                </a:solidFill>
                <a:latin typeface="+mn-lt"/>
                <a:cs typeface="+mn-cs"/>
              </a:defRPr>
            </a:lvl5pPr>
            <a:lvl6pPr marL="2514600" indent="-228600" algn="l" rtl="0" eaLnBrk="1" fontAlgn="base" hangingPunct="1">
              <a:spcBef>
                <a:spcPct val="20000"/>
              </a:spcBef>
              <a:spcAft>
                <a:spcPct val="0"/>
              </a:spcAft>
              <a:buClr>
                <a:srgbClr val="B2B2B2"/>
              </a:buClr>
              <a:buChar char="•"/>
              <a:defRPr>
                <a:solidFill>
                  <a:srgbClr val="414141"/>
                </a:solidFill>
                <a:latin typeface="+mn-lt"/>
                <a:cs typeface="+mn-cs"/>
              </a:defRPr>
            </a:lvl6pPr>
            <a:lvl7pPr marL="2971800" indent="-228600" algn="l" rtl="0" eaLnBrk="1" fontAlgn="base" hangingPunct="1">
              <a:spcBef>
                <a:spcPct val="20000"/>
              </a:spcBef>
              <a:spcAft>
                <a:spcPct val="0"/>
              </a:spcAft>
              <a:buClr>
                <a:srgbClr val="B2B2B2"/>
              </a:buClr>
              <a:buChar char="•"/>
              <a:defRPr>
                <a:solidFill>
                  <a:srgbClr val="414141"/>
                </a:solidFill>
                <a:latin typeface="+mn-lt"/>
                <a:cs typeface="+mn-cs"/>
              </a:defRPr>
            </a:lvl7pPr>
            <a:lvl8pPr marL="3429000" indent="-228600" algn="l" rtl="0" eaLnBrk="1" fontAlgn="base" hangingPunct="1">
              <a:spcBef>
                <a:spcPct val="20000"/>
              </a:spcBef>
              <a:spcAft>
                <a:spcPct val="0"/>
              </a:spcAft>
              <a:buClr>
                <a:srgbClr val="B2B2B2"/>
              </a:buClr>
              <a:buChar char="•"/>
              <a:defRPr>
                <a:solidFill>
                  <a:srgbClr val="414141"/>
                </a:solidFill>
                <a:latin typeface="+mn-lt"/>
                <a:cs typeface="+mn-cs"/>
              </a:defRPr>
            </a:lvl8pPr>
            <a:lvl9pPr marL="3886200" indent="-228600" algn="l" rtl="0" eaLnBrk="1" fontAlgn="base" hangingPunct="1">
              <a:spcBef>
                <a:spcPct val="20000"/>
              </a:spcBef>
              <a:spcAft>
                <a:spcPct val="0"/>
              </a:spcAft>
              <a:buClr>
                <a:srgbClr val="B2B2B2"/>
              </a:buClr>
              <a:buChar char="•"/>
              <a:defRPr>
                <a:solidFill>
                  <a:srgbClr val="414141"/>
                </a:solidFill>
                <a:latin typeface="+mn-lt"/>
                <a:cs typeface="+mn-cs"/>
              </a:defRPr>
            </a:lvl9pPr>
          </a:lstStyle>
          <a:p>
            <a:pPr marL="228600" marR="0" lvl="0" indent="-228600" algn="l" defTabSz="457200" rtl="0" eaLnBrk="1" fontAlgn="base" latinLnBrk="0" hangingPunct="1">
              <a:lnSpc>
                <a:spcPct val="100000"/>
              </a:lnSpc>
              <a:spcBef>
                <a:spcPts val="1000"/>
              </a:spcBef>
              <a:spcAft>
                <a:spcPct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335FB7"/>
                </a:solidFill>
                <a:effectLst/>
                <a:uLnTx/>
                <a:uFillTx/>
                <a:latin typeface="Gill Sans MT" panose="020B0502020104020203"/>
                <a:ea typeface="+mn-ea"/>
                <a:cs typeface="+mn-cs"/>
              </a:rPr>
              <a:t>MD/PhD Programs</a:t>
            </a:r>
          </a:p>
          <a:p>
            <a:pPr marL="228600" marR="0" lvl="0" indent="-228600" algn="l" defTabSz="457200" rtl="0" eaLnBrk="1" fontAlgn="base" latinLnBrk="0" hangingPunct="1">
              <a:lnSpc>
                <a:spcPct val="100000"/>
              </a:lnSpc>
              <a:spcBef>
                <a:spcPts val="1000"/>
              </a:spcBef>
              <a:spcAft>
                <a:spcPct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335FB7"/>
                </a:solidFill>
                <a:effectLst/>
                <a:uLnTx/>
                <a:uFillTx/>
                <a:latin typeface="Gill Sans MT" panose="020B0502020104020203"/>
                <a:ea typeface="+mn-ea"/>
                <a:cs typeface="+mn-cs"/>
              </a:rPr>
              <a:t>Fellowship Programs</a:t>
            </a:r>
          </a:p>
          <a:p>
            <a:pPr marL="228600" marR="0" lvl="0" indent="-228600" algn="l" defTabSz="457200" rtl="0" eaLnBrk="1" fontAlgn="base" latinLnBrk="0" hangingPunct="1">
              <a:lnSpc>
                <a:spcPct val="100000"/>
              </a:lnSpc>
              <a:spcBef>
                <a:spcPts val="1000"/>
              </a:spcBef>
              <a:spcAft>
                <a:spcPct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335FB7"/>
                </a:solidFill>
                <a:effectLst/>
                <a:uLnTx/>
                <a:uFillTx/>
                <a:latin typeface="Gill Sans MT" panose="020B0502020104020203"/>
                <a:ea typeface="+mn-ea"/>
                <a:cs typeface="+mn-cs"/>
              </a:rPr>
              <a:t>APA Research Training</a:t>
            </a:r>
          </a:p>
          <a:p>
            <a:pPr marL="228600" marR="0" lvl="0" indent="-228600" algn="l" defTabSz="457200" rtl="0" eaLnBrk="1" fontAlgn="base" latinLnBrk="0" hangingPunct="1">
              <a:lnSpc>
                <a:spcPct val="100000"/>
              </a:lnSpc>
              <a:spcBef>
                <a:spcPts val="1000"/>
              </a:spcBef>
              <a:spcAft>
                <a:spcPct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335FB7"/>
                </a:solidFill>
                <a:effectLst/>
                <a:uLnTx/>
                <a:uFillTx/>
                <a:latin typeface="Gill Sans MT" panose="020B0502020104020203"/>
                <a:ea typeface="+mn-ea"/>
                <a:cs typeface="+mn-cs"/>
              </a:rPr>
              <a:t>RAPID – Research in Academic Pediatrics Initiative</a:t>
            </a:r>
          </a:p>
          <a:p>
            <a:pPr marL="228600" marR="0" lvl="0" indent="-228600" algn="l" defTabSz="457200" rtl="0" eaLnBrk="1" fontAlgn="base" latinLnBrk="0" hangingPunct="1">
              <a:lnSpc>
                <a:spcPct val="100000"/>
              </a:lnSpc>
              <a:spcBef>
                <a:spcPts val="1000"/>
              </a:spcBef>
              <a:spcAft>
                <a:spcPct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335FB7"/>
                </a:solidFill>
                <a:effectLst/>
                <a:uLnTx/>
                <a:uFillTx/>
                <a:latin typeface="Gill Sans MT" panose="020B0502020104020203"/>
                <a:ea typeface="+mn-ea"/>
                <a:cs typeface="+mn-cs"/>
              </a:rPr>
              <a:t>New Century Scholars</a:t>
            </a:r>
          </a:p>
          <a:p>
            <a:pPr marL="342900" marR="0" lvl="0" indent="-342900" algn="l" defTabSz="914400" rtl="0" eaLnBrk="1" fontAlgn="base" latinLnBrk="0" hangingPunct="1">
              <a:lnSpc>
                <a:spcPct val="100000"/>
              </a:lnSpc>
              <a:spcBef>
                <a:spcPct val="20000"/>
              </a:spcBef>
              <a:spcAft>
                <a:spcPct val="0"/>
              </a:spcAft>
              <a:buClr>
                <a:srgbClr val="E8E3CE"/>
              </a:buClr>
              <a:buSzTx/>
              <a:buFontTx/>
              <a:buChar char="•"/>
              <a:tabLst/>
              <a:defRPr/>
            </a:pPr>
            <a:endParaRPr kumimoji="0" lang="en-US" sz="2800" b="0" i="0" u="none" strike="noStrike" kern="0" cap="none" spc="0" normalizeH="0" baseline="0" noProof="0">
              <a:ln>
                <a:noFill/>
              </a:ln>
              <a:solidFill>
                <a:srgbClr val="335FB7"/>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499642331"/>
      </p:ext>
    </p:extLst>
  </p:cSld>
  <p:clrMapOvr>
    <a:masterClrMapping/>
  </p:clrMapOvr>
  <p:transition spd="slow" advClick="0" advTm="1000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0D21C-A484-4010-BF02-F7CEAC65C8C8}"/>
              </a:ext>
            </a:extLst>
          </p:cNvPr>
          <p:cNvSpPr>
            <a:spLocks noGrp="1"/>
          </p:cNvSpPr>
          <p:nvPr>
            <p:ph type="title"/>
          </p:nvPr>
        </p:nvSpPr>
        <p:spPr>
          <a:xfrm>
            <a:off x="2231136" y="249823"/>
            <a:ext cx="7729728" cy="1188720"/>
          </a:xfrm>
        </p:spPr>
        <p:txBody>
          <a:bodyPr/>
          <a:lstStyle/>
          <a:p>
            <a:r>
              <a:rPr lang="en-US" err="1"/>
              <a:t>ABP</a:t>
            </a:r>
            <a:r>
              <a:rPr lang="en-US"/>
              <a:t> Research Pathways</a:t>
            </a:r>
          </a:p>
        </p:txBody>
      </p:sp>
      <p:sp>
        <p:nvSpPr>
          <p:cNvPr id="3" name="Content Placeholder 2">
            <a:extLst>
              <a:ext uri="{FF2B5EF4-FFF2-40B4-BE49-F238E27FC236}">
                <a16:creationId xmlns:a16="http://schemas.microsoft.com/office/drawing/2014/main" id="{CE51988E-40FB-48B7-AAA5-6714C92FE55B}"/>
              </a:ext>
            </a:extLst>
          </p:cNvPr>
          <p:cNvSpPr>
            <a:spLocks noGrp="1"/>
          </p:cNvSpPr>
          <p:nvPr>
            <p:ph idx="1"/>
          </p:nvPr>
        </p:nvSpPr>
        <p:spPr>
          <a:xfrm>
            <a:off x="535899" y="1683921"/>
            <a:ext cx="5364892" cy="4350798"/>
          </a:xfrm>
        </p:spPr>
        <p:txBody>
          <a:bodyPr>
            <a:noAutofit/>
          </a:bodyPr>
          <a:lstStyle/>
          <a:p>
            <a:pPr marL="0" indent="0" algn="ctr">
              <a:spcBef>
                <a:spcPts val="600"/>
              </a:spcBef>
              <a:buNone/>
            </a:pPr>
            <a:r>
              <a:rPr lang="en-US" sz="2800" b="1"/>
              <a:t>Accelerated (ARP)</a:t>
            </a:r>
          </a:p>
          <a:p>
            <a:pPr>
              <a:spcBef>
                <a:spcPts val="600"/>
              </a:spcBef>
              <a:buClr>
                <a:schemeClr val="accent2"/>
              </a:buClr>
            </a:pPr>
            <a:r>
              <a:rPr lang="en-US" sz="2800" err="1"/>
              <a:t>2yrs</a:t>
            </a:r>
            <a:r>
              <a:rPr lang="en-US" sz="2800"/>
              <a:t> GP then subspecialty</a:t>
            </a:r>
          </a:p>
          <a:p>
            <a:pPr>
              <a:spcBef>
                <a:spcPts val="600"/>
              </a:spcBef>
              <a:buClr>
                <a:schemeClr val="accent2"/>
              </a:buClr>
            </a:pPr>
            <a:r>
              <a:rPr lang="en-US" sz="2800"/>
              <a:t>Fellowship </a:t>
            </a:r>
            <a:r>
              <a:rPr lang="en-US" sz="2800" err="1"/>
              <a:t>4yrs</a:t>
            </a:r>
            <a:endParaRPr lang="en-US" sz="2800"/>
          </a:p>
          <a:p>
            <a:pPr>
              <a:spcBef>
                <a:spcPts val="600"/>
              </a:spcBef>
              <a:buClr>
                <a:schemeClr val="accent2"/>
              </a:buClr>
            </a:pPr>
            <a:r>
              <a:rPr lang="en-US" sz="2800"/>
              <a:t>No specific eligibility criteria</a:t>
            </a:r>
          </a:p>
          <a:p>
            <a:pPr>
              <a:spcBef>
                <a:spcPts val="600"/>
              </a:spcBef>
              <a:buClr>
                <a:schemeClr val="accent2"/>
              </a:buClr>
            </a:pPr>
            <a:r>
              <a:rPr lang="en-US" sz="2800"/>
              <a:t>Does Not need </a:t>
            </a:r>
            <a:r>
              <a:rPr lang="en-US" sz="2800" err="1"/>
              <a:t>ABP</a:t>
            </a:r>
            <a:r>
              <a:rPr lang="en-US" sz="2800"/>
              <a:t> approval</a:t>
            </a:r>
          </a:p>
          <a:p>
            <a:pPr>
              <a:spcBef>
                <a:spcPts val="600"/>
              </a:spcBef>
              <a:buClr>
                <a:schemeClr val="accent2"/>
              </a:buClr>
            </a:pPr>
            <a:r>
              <a:rPr lang="en-US" sz="2800"/>
              <a:t>Notify </a:t>
            </a:r>
            <a:r>
              <a:rPr lang="en-US" sz="2800" err="1"/>
              <a:t>ABP</a:t>
            </a:r>
            <a:r>
              <a:rPr lang="en-US" sz="2800"/>
              <a:t> end </a:t>
            </a:r>
            <a:r>
              <a:rPr lang="en-US" sz="2800" err="1"/>
              <a:t>PGY</a:t>
            </a:r>
            <a:r>
              <a:rPr lang="en-US" sz="2800"/>
              <a:t> 1</a:t>
            </a:r>
          </a:p>
          <a:p>
            <a:pPr>
              <a:spcBef>
                <a:spcPts val="600"/>
              </a:spcBef>
              <a:buClr>
                <a:schemeClr val="accent2"/>
              </a:buClr>
            </a:pPr>
            <a:r>
              <a:rPr lang="en-US" sz="2800"/>
              <a:t>Eligible for GP exam after </a:t>
            </a:r>
            <a:r>
              <a:rPr lang="en-US" sz="2800" err="1"/>
              <a:t>2yrs</a:t>
            </a:r>
            <a:r>
              <a:rPr lang="en-US" sz="2800"/>
              <a:t> GP + </a:t>
            </a:r>
            <a:r>
              <a:rPr lang="en-US" sz="2800" err="1"/>
              <a:t>1yr</a:t>
            </a:r>
            <a:r>
              <a:rPr lang="en-US" sz="2800"/>
              <a:t> sub clinical time</a:t>
            </a:r>
          </a:p>
        </p:txBody>
      </p:sp>
      <p:sp>
        <p:nvSpPr>
          <p:cNvPr id="4" name="Slide Number Placeholder 3">
            <a:extLst>
              <a:ext uri="{FF2B5EF4-FFF2-40B4-BE49-F238E27FC236}">
                <a16:creationId xmlns:a16="http://schemas.microsoft.com/office/drawing/2014/main" id="{EB837E85-81A4-43E9-84A6-0FA4F61FB0F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59</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5" name="Content Placeholder 2">
            <a:extLst>
              <a:ext uri="{FF2B5EF4-FFF2-40B4-BE49-F238E27FC236}">
                <a16:creationId xmlns:a16="http://schemas.microsoft.com/office/drawing/2014/main" id="{951636E1-B986-4F33-91C2-752387AB5DB5}"/>
              </a:ext>
            </a:extLst>
          </p:cNvPr>
          <p:cNvSpPr txBox="1">
            <a:spLocks/>
          </p:cNvSpPr>
          <p:nvPr/>
        </p:nvSpPr>
        <p:spPr>
          <a:xfrm>
            <a:off x="6217058" y="1682880"/>
            <a:ext cx="5568541" cy="310198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
                <a:srgbClr val="9BAFB5"/>
              </a:buClr>
              <a:buSzTx/>
              <a:buFont typeface="Arial" panose="020B0604020202020204" pitchFamily="34" charset="0"/>
              <a:buNone/>
              <a:tabLst/>
              <a:defRPr/>
            </a:pPr>
            <a:r>
              <a:rPr kumimoji="0" lang="en-US" sz="2800" b="1"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Integrated (IRP)</a:t>
            </a:r>
          </a:p>
          <a:p>
            <a:pPr marL="228600" marR="0" lvl="0" indent="-228600" algn="l" defTabSz="914400" rtl="0" eaLnBrk="1" fontAlgn="auto" latinLnBrk="0" hangingPunct="1">
              <a:lnSpc>
                <a:spcPct val="100000"/>
              </a:lnSpc>
              <a:spcBef>
                <a:spcPts val="6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err="1">
                <a:ln>
                  <a:noFill/>
                </a:ln>
                <a:solidFill>
                  <a:srgbClr val="000000">
                    <a:lumMod val="85000"/>
                    <a:lumOff val="15000"/>
                  </a:srgbClr>
                </a:solidFill>
                <a:effectLst/>
                <a:uLnTx/>
                <a:uFillTx/>
                <a:latin typeface="Gill Sans MT" panose="020B0502020104020203"/>
                <a:ea typeface="+mn-ea"/>
                <a:cs typeface="+mn-cs"/>
              </a:rPr>
              <a:t>3yrs</a:t>
            </a: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 GP then subspecialty</a:t>
            </a:r>
          </a:p>
          <a:p>
            <a:pPr marL="228600" marR="0" lvl="0" indent="-228600" algn="l" defTabSz="914400" rtl="0" eaLnBrk="1" fontAlgn="auto" latinLnBrk="0" hangingPunct="1">
              <a:lnSpc>
                <a:spcPct val="100000"/>
              </a:lnSpc>
              <a:spcBef>
                <a:spcPts val="6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Fellowship </a:t>
            </a:r>
            <a:r>
              <a:rPr kumimoji="0" lang="en-US" sz="2800" b="0" i="0" u="none" strike="noStrike" kern="1200" cap="none" spc="0" normalizeH="0" baseline="0" noProof="0" err="1">
                <a:ln>
                  <a:noFill/>
                </a:ln>
                <a:solidFill>
                  <a:srgbClr val="000000">
                    <a:lumMod val="85000"/>
                    <a:lumOff val="15000"/>
                  </a:srgbClr>
                </a:solidFill>
                <a:effectLst/>
                <a:uLnTx/>
                <a:uFillTx/>
                <a:latin typeface="Gill Sans MT" panose="020B0502020104020203"/>
                <a:ea typeface="+mn-ea"/>
                <a:cs typeface="+mn-cs"/>
              </a:rPr>
              <a:t>3yrs</a:t>
            </a:r>
            <a:endPar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endParaRPr>
          </a:p>
          <a:p>
            <a:pPr marL="228600" marR="0" lvl="0" indent="-228600" algn="l" defTabSz="914400" rtl="0" eaLnBrk="1" fontAlgn="auto" latinLnBrk="0" hangingPunct="1">
              <a:lnSpc>
                <a:spcPct val="100000"/>
              </a:lnSpc>
              <a:spcBef>
                <a:spcPts val="6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Specific eligibility criteria</a:t>
            </a:r>
          </a:p>
          <a:p>
            <a:pPr marL="228600" marR="0" lvl="0" indent="-228600" algn="l" defTabSz="914400" rtl="0" eaLnBrk="1" fontAlgn="auto" latinLnBrk="0" hangingPunct="1">
              <a:lnSpc>
                <a:spcPct val="100000"/>
              </a:lnSpc>
              <a:spcBef>
                <a:spcPts val="6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Needs </a:t>
            </a:r>
            <a:r>
              <a:rPr kumimoji="0" lang="en-US" sz="2800" b="0" i="0" u="none" strike="noStrike" kern="1200" cap="none" spc="0" normalizeH="0" baseline="0" noProof="0" err="1">
                <a:ln>
                  <a:noFill/>
                </a:ln>
                <a:solidFill>
                  <a:srgbClr val="000000">
                    <a:lumMod val="85000"/>
                    <a:lumOff val="15000"/>
                  </a:srgbClr>
                </a:solidFill>
                <a:effectLst/>
                <a:uLnTx/>
                <a:uFillTx/>
                <a:latin typeface="Gill Sans MT" panose="020B0502020104020203"/>
                <a:ea typeface="+mn-ea"/>
                <a:cs typeface="+mn-cs"/>
              </a:rPr>
              <a:t>ABP</a:t>
            </a: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/CC approval</a:t>
            </a:r>
          </a:p>
          <a:p>
            <a:pPr marL="228600" marR="0" lvl="0" indent="-228600" algn="l" defTabSz="914400" rtl="0" eaLnBrk="1" fontAlgn="auto" latinLnBrk="0" hangingPunct="1">
              <a:lnSpc>
                <a:spcPct val="100000"/>
              </a:lnSpc>
              <a:spcBef>
                <a:spcPts val="6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Apply by end of </a:t>
            </a:r>
            <a:r>
              <a:rPr kumimoji="0" lang="en-US" sz="2800" b="0" i="0" u="none" strike="noStrike" kern="1200" cap="none" spc="0" normalizeH="0" baseline="0" noProof="0" err="1">
                <a:ln>
                  <a:noFill/>
                </a:ln>
                <a:solidFill>
                  <a:srgbClr val="000000">
                    <a:lumMod val="85000"/>
                    <a:lumOff val="15000"/>
                  </a:srgbClr>
                </a:solidFill>
                <a:effectLst/>
                <a:uLnTx/>
                <a:uFillTx/>
                <a:latin typeface="Gill Sans MT" panose="020B0502020104020203"/>
                <a:ea typeface="+mn-ea"/>
                <a:cs typeface="+mn-cs"/>
              </a:rPr>
              <a:t>PGY</a:t>
            </a: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 1</a:t>
            </a:r>
          </a:p>
          <a:p>
            <a:pPr marL="228600" marR="0" lvl="0" indent="-228600" algn="l" defTabSz="914400" rtl="0" eaLnBrk="1" fontAlgn="auto" latinLnBrk="0" hangingPunct="1">
              <a:lnSpc>
                <a:spcPct val="100000"/>
              </a:lnSpc>
              <a:spcBef>
                <a:spcPts val="6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Eligible for GP exam after </a:t>
            </a:r>
            <a:r>
              <a:rPr kumimoji="0" lang="en-US" sz="2800" b="0" i="0" u="none" strike="noStrike" kern="1200" cap="none" spc="0" normalizeH="0" baseline="0" noProof="0" err="1">
                <a:ln>
                  <a:noFill/>
                </a:ln>
                <a:solidFill>
                  <a:srgbClr val="000000">
                    <a:lumMod val="85000"/>
                    <a:lumOff val="15000"/>
                  </a:srgbClr>
                </a:solidFill>
                <a:effectLst/>
                <a:uLnTx/>
                <a:uFillTx/>
                <a:latin typeface="Gill Sans MT" panose="020B0502020104020203"/>
                <a:ea typeface="+mn-ea"/>
                <a:cs typeface="+mn-cs"/>
              </a:rPr>
              <a:t>3yrs</a:t>
            </a: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 GP + </a:t>
            </a:r>
            <a:r>
              <a:rPr kumimoji="0" lang="en-US" sz="2800" b="0" i="0" u="none" strike="noStrike" kern="1200" cap="none" spc="0" normalizeH="0" baseline="0" noProof="0" err="1">
                <a:ln>
                  <a:noFill/>
                </a:ln>
                <a:solidFill>
                  <a:srgbClr val="000000">
                    <a:lumMod val="85000"/>
                    <a:lumOff val="15000"/>
                  </a:srgbClr>
                </a:solidFill>
                <a:effectLst/>
                <a:uLnTx/>
                <a:uFillTx/>
                <a:latin typeface="Gill Sans MT" panose="020B0502020104020203"/>
                <a:ea typeface="+mn-ea"/>
                <a:cs typeface="+mn-cs"/>
              </a:rPr>
              <a:t>1yr</a:t>
            </a: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 sub (</a:t>
            </a:r>
            <a:r>
              <a:rPr kumimoji="0" lang="en-US" sz="2800" b="0" i="0" u="none" strike="noStrike" kern="1200" cap="none" spc="0" normalizeH="0" baseline="0" noProof="0" err="1">
                <a:ln>
                  <a:noFill/>
                </a:ln>
                <a:solidFill>
                  <a:srgbClr val="000000">
                    <a:lumMod val="85000"/>
                    <a:lumOff val="15000"/>
                  </a:srgbClr>
                </a:solidFill>
                <a:effectLst/>
                <a:uLnTx/>
                <a:uFillTx/>
                <a:latin typeface="Gill Sans MT" panose="020B0502020104020203"/>
                <a:ea typeface="+mn-ea"/>
                <a:cs typeface="+mn-cs"/>
              </a:rPr>
              <a:t>6mo</a:t>
            </a: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 clinical)</a:t>
            </a:r>
          </a:p>
        </p:txBody>
      </p:sp>
    </p:spTree>
    <p:extLst>
      <p:ext uri="{BB962C8B-B14F-4D97-AF65-F5344CB8AC3E}">
        <p14:creationId xmlns:p14="http://schemas.microsoft.com/office/powerpoint/2010/main" val="2277459617"/>
      </p:ext>
    </p:extLst>
  </p:cSld>
  <p:clrMapOvr>
    <a:masterClrMapping/>
  </p:clrMapOvr>
  <p:transition spd="slow" advClick="0" advTm="10000"/>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10" name="Title 1">
            <a:extLst>
              <a:ext uri="{FF2B5EF4-FFF2-40B4-BE49-F238E27FC236}">
                <a16:creationId xmlns:a16="http://schemas.microsoft.com/office/drawing/2014/main" id="{3D869DCA-94D6-499E-AEB3-392D92320AC9}"/>
              </a:ext>
            </a:extLst>
          </p:cNvPr>
          <p:cNvSpPr txBox="1">
            <a:spLocks/>
          </p:cNvSpPr>
          <p:nvPr/>
        </p:nvSpPr>
        <p:spPr>
          <a:xfrm>
            <a:off x="1349115" y="286604"/>
            <a:ext cx="9806565" cy="1450757"/>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a:lstStyle>
          <a:p>
            <a:pPr algn="ctr"/>
            <a:r>
              <a:rPr lang="en-US" sz="5400">
                <a:latin typeface="+mn-lt"/>
                <a:ea typeface="Arial" charset="0"/>
                <a:cs typeface="Arial" charset="0"/>
              </a:rPr>
              <a:t>AMSPDC Workforce Summit # 1 - Goals</a:t>
            </a:r>
          </a:p>
        </p:txBody>
      </p:sp>
      <p:sp>
        <p:nvSpPr>
          <p:cNvPr id="11" name="Subtitle 3">
            <a:extLst>
              <a:ext uri="{FF2B5EF4-FFF2-40B4-BE49-F238E27FC236}">
                <a16:creationId xmlns:a16="http://schemas.microsoft.com/office/drawing/2014/main" id="{75AB3FA6-ED02-427A-8943-9D0E992BCE9C}"/>
              </a:ext>
            </a:extLst>
          </p:cNvPr>
          <p:cNvSpPr>
            <a:spLocks noGrp="1"/>
          </p:cNvSpPr>
          <p:nvPr>
            <p:ph idx="1"/>
          </p:nvPr>
        </p:nvSpPr>
        <p:spPr>
          <a:xfrm>
            <a:off x="187893" y="2353456"/>
            <a:ext cx="10967788" cy="3515638"/>
          </a:xfrm>
        </p:spPr>
        <p:txBody>
          <a:bodyPr>
            <a:noAutofit/>
          </a:bodyPr>
          <a:lstStyle/>
          <a:p>
            <a:pPr marL="514350" indent="-514350">
              <a:buClr>
                <a:schemeClr val="tx1"/>
              </a:buClr>
              <a:buFont typeface="+mj-lt"/>
              <a:buAutoNum type="arabicPeriod"/>
            </a:pPr>
            <a:r>
              <a:rPr lang="en-US"/>
              <a:t>Increase the number of </a:t>
            </a:r>
            <a:r>
              <a:rPr lang="en-US">
                <a:solidFill>
                  <a:srgbClr val="FF0000"/>
                </a:solidFill>
              </a:rPr>
              <a:t>diverse, </a:t>
            </a:r>
            <a:r>
              <a:rPr lang="en-US"/>
              <a:t>high-quality students who enter training in our categorical Pediatrics, Medicine-Pediatrics and Combined Pediatric Subspecialty training programs.</a:t>
            </a:r>
          </a:p>
          <a:p>
            <a:pPr marL="514350" indent="-514350">
              <a:buClr>
                <a:schemeClr val="tx1"/>
              </a:buClr>
              <a:buFont typeface="+mj-lt"/>
              <a:buAutoNum type="arabicPeriod"/>
            </a:pPr>
            <a:r>
              <a:rPr lang="en-US"/>
              <a:t>Improve recruitment of pediatric residents into pediatric fellowship programs, with an emphasis on those fellowship programs that are not filling their training positions.</a:t>
            </a:r>
          </a:p>
          <a:p>
            <a:pPr marL="0" indent="0">
              <a:lnSpc>
                <a:spcPct val="100000"/>
              </a:lnSpc>
              <a:spcBef>
                <a:spcPts val="0"/>
              </a:spcBef>
              <a:spcAft>
                <a:spcPts val="0"/>
              </a:spcAft>
              <a:buNone/>
            </a:pPr>
            <a:endParaRPr lang="en-US" sz="2400" b="1">
              <a:solidFill>
                <a:schemeClr val="tx1"/>
              </a:solidFill>
              <a:latin typeface="Arial"/>
              <a:cs typeface="Arial"/>
            </a:endParaRPr>
          </a:p>
        </p:txBody>
      </p:sp>
    </p:spTree>
    <p:extLst>
      <p:ext uri="{BB962C8B-B14F-4D97-AF65-F5344CB8AC3E}">
        <p14:creationId xmlns:p14="http://schemas.microsoft.com/office/powerpoint/2010/main" val="5329987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0D21C-A484-4010-BF02-F7CEAC65C8C8}"/>
              </a:ext>
            </a:extLst>
          </p:cNvPr>
          <p:cNvSpPr>
            <a:spLocks noGrp="1"/>
          </p:cNvSpPr>
          <p:nvPr>
            <p:ph type="title"/>
          </p:nvPr>
        </p:nvSpPr>
        <p:spPr>
          <a:xfrm>
            <a:off x="2231136" y="281607"/>
            <a:ext cx="7729728" cy="1188720"/>
          </a:xfrm>
        </p:spPr>
        <p:txBody>
          <a:bodyPr/>
          <a:lstStyle/>
          <a:p>
            <a:r>
              <a:rPr lang="en-US" err="1"/>
              <a:t>ABP</a:t>
            </a:r>
            <a:r>
              <a:rPr lang="en-US"/>
              <a:t> Research Pathways</a:t>
            </a:r>
          </a:p>
        </p:txBody>
      </p:sp>
      <p:sp>
        <p:nvSpPr>
          <p:cNvPr id="3" name="Content Placeholder 2">
            <a:extLst>
              <a:ext uri="{FF2B5EF4-FFF2-40B4-BE49-F238E27FC236}">
                <a16:creationId xmlns:a16="http://schemas.microsoft.com/office/drawing/2014/main" id="{CE51988E-40FB-48B7-AAA5-6714C92FE55B}"/>
              </a:ext>
            </a:extLst>
          </p:cNvPr>
          <p:cNvSpPr>
            <a:spLocks noGrp="1"/>
          </p:cNvSpPr>
          <p:nvPr>
            <p:ph idx="1"/>
          </p:nvPr>
        </p:nvSpPr>
        <p:spPr>
          <a:xfrm>
            <a:off x="1306460" y="1690813"/>
            <a:ext cx="4676523" cy="4350798"/>
          </a:xfrm>
        </p:spPr>
        <p:txBody>
          <a:bodyPr>
            <a:noAutofit/>
          </a:bodyPr>
          <a:lstStyle/>
          <a:p>
            <a:pPr algn="ctr">
              <a:spcBef>
                <a:spcPts val="1200"/>
              </a:spcBef>
              <a:buClr>
                <a:schemeClr val="accent2"/>
              </a:buClr>
              <a:buFont typeface="Arial" panose="020B0604020202020204" pitchFamily="34" charset="0"/>
              <a:buChar char="•"/>
            </a:pPr>
            <a:r>
              <a:rPr lang="en-US" sz="2800" b="1"/>
              <a:t>Accelerated (ARP)</a:t>
            </a:r>
          </a:p>
          <a:p>
            <a:pPr>
              <a:spcBef>
                <a:spcPts val="1200"/>
              </a:spcBef>
              <a:buClr>
                <a:schemeClr val="accent2"/>
              </a:buClr>
              <a:buFont typeface="Arial" panose="020B0604020202020204" pitchFamily="34" charset="0"/>
              <a:buChar char="•"/>
            </a:pPr>
            <a:r>
              <a:rPr lang="en-US" sz="2800"/>
              <a:t>Cannot fast-track</a:t>
            </a:r>
          </a:p>
          <a:p>
            <a:pPr>
              <a:spcBef>
                <a:spcPts val="1200"/>
              </a:spcBef>
              <a:buClr>
                <a:schemeClr val="accent2"/>
              </a:buClr>
              <a:buFont typeface="Arial" panose="020B0604020202020204" pitchFamily="34" charset="0"/>
              <a:buChar char="•"/>
            </a:pPr>
            <a:r>
              <a:rPr lang="en-US" sz="2800"/>
              <a:t>Data 2003 – present</a:t>
            </a:r>
          </a:p>
          <a:p>
            <a:pPr>
              <a:spcBef>
                <a:spcPts val="1200"/>
              </a:spcBef>
              <a:buClr>
                <a:schemeClr val="accent2"/>
              </a:buClr>
              <a:buFont typeface="Arial" panose="020B0604020202020204" pitchFamily="34" charset="0"/>
              <a:buChar char="•"/>
            </a:pPr>
            <a:r>
              <a:rPr lang="en-US" sz="2800"/>
              <a:t>26 Programs</a:t>
            </a:r>
          </a:p>
          <a:p>
            <a:pPr>
              <a:spcBef>
                <a:spcPts val="1200"/>
              </a:spcBef>
              <a:buClr>
                <a:schemeClr val="accent2"/>
              </a:buClr>
              <a:buFont typeface="Arial" panose="020B0604020202020204" pitchFamily="34" charset="0"/>
              <a:buChar char="•"/>
            </a:pPr>
            <a:r>
              <a:rPr lang="en-US" sz="2800"/>
              <a:t>~100 Trainees</a:t>
            </a:r>
          </a:p>
          <a:p>
            <a:pPr lvl="1">
              <a:spcBef>
                <a:spcPts val="1200"/>
              </a:spcBef>
              <a:buClr>
                <a:schemeClr val="accent2"/>
              </a:buClr>
              <a:buFont typeface="Arial" panose="020B0604020202020204" pitchFamily="34" charset="0"/>
              <a:buChar char="•"/>
            </a:pPr>
            <a:r>
              <a:rPr lang="en-US" sz="2400"/>
              <a:t>86 in progress/completed</a:t>
            </a:r>
          </a:p>
          <a:p>
            <a:pPr lvl="1">
              <a:spcBef>
                <a:spcPts val="1200"/>
              </a:spcBef>
              <a:buClr>
                <a:schemeClr val="accent2"/>
              </a:buClr>
              <a:buFont typeface="Arial" panose="020B0604020202020204" pitchFamily="34" charset="0"/>
              <a:buChar char="•"/>
            </a:pPr>
            <a:r>
              <a:rPr lang="en-US" sz="2400"/>
              <a:t>14 discontinued</a:t>
            </a:r>
          </a:p>
        </p:txBody>
      </p:sp>
      <p:sp>
        <p:nvSpPr>
          <p:cNvPr id="4" name="Slide Number Placeholder 3">
            <a:extLst>
              <a:ext uri="{FF2B5EF4-FFF2-40B4-BE49-F238E27FC236}">
                <a16:creationId xmlns:a16="http://schemas.microsoft.com/office/drawing/2014/main" id="{EB837E85-81A4-43E9-84A6-0FA4F61FB0F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60</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5" name="Content Placeholder 2">
            <a:extLst>
              <a:ext uri="{FF2B5EF4-FFF2-40B4-BE49-F238E27FC236}">
                <a16:creationId xmlns:a16="http://schemas.microsoft.com/office/drawing/2014/main" id="{951636E1-B986-4F33-91C2-752387AB5DB5}"/>
              </a:ext>
            </a:extLst>
          </p:cNvPr>
          <p:cNvSpPr txBox="1">
            <a:spLocks/>
          </p:cNvSpPr>
          <p:nvPr/>
        </p:nvSpPr>
        <p:spPr>
          <a:xfrm>
            <a:off x="6196510" y="1685983"/>
            <a:ext cx="4815156" cy="310198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0"/>
              </a:spcAft>
              <a:buClr>
                <a:srgbClr val="9BAFB5"/>
              </a:buClr>
              <a:buSzTx/>
              <a:buFont typeface="Arial" panose="020B0604020202020204" pitchFamily="34" charset="0"/>
              <a:buNone/>
              <a:tabLst/>
              <a:defRPr/>
            </a:pPr>
            <a:r>
              <a:rPr kumimoji="0" lang="en-US" sz="2800" b="1"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Integrated (IRP)</a:t>
            </a:r>
          </a:p>
          <a:p>
            <a:pPr marL="228600" marR="0" lvl="0" indent="-228600" algn="l" defTabSz="914400" rtl="0" eaLnBrk="1" fontAlgn="auto" latinLnBrk="0" hangingPunct="1">
              <a:lnSpc>
                <a:spcPct val="100000"/>
              </a:lnSpc>
              <a:spcBef>
                <a:spcPts val="12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May be eligible to fast-track</a:t>
            </a:r>
          </a:p>
          <a:p>
            <a:pPr marL="228600" marR="0" lvl="0" indent="-228600" algn="l" defTabSz="914400" rtl="0" eaLnBrk="1" fontAlgn="auto" latinLnBrk="0" hangingPunct="1">
              <a:lnSpc>
                <a:spcPct val="100000"/>
              </a:lnSpc>
              <a:spcBef>
                <a:spcPts val="12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Data 2001 – present</a:t>
            </a:r>
          </a:p>
          <a:p>
            <a:pPr marL="228600" marR="0" lvl="0" indent="-228600" algn="l" defTabSz="914400" rtl="0" eaLnBrk="1" fontAlgn="auto" latinLnBrk="0" hangingPunct="1">
              <a:lnSpc>
                <a:spcPct val="100000"/>
              </a:lnSpc>
              <a:spcBef>
                <a:spcPts val="12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35 Programs</a:t>
            </a:r>
          </a:p>
          <a:p>
            <a:pPr marL="228600" marR="0" lvl="0" indent="-228600" algn="l" defTabSz="914400" rtl="0" eaLnBrk="1" fontAlgn="auto" latinLnBrk="0" hangingPunct="1">
              <a:lnSpc>
                <a:spcPct val="100000"/>
              </a:lnSpc>
              <a:spcBef>
                <a:spcPts val="1200"/>
              </a:spcBef>
              <a:spcAft>
                <a:spcPts val="0"/>
              </a:spcAft>
              <a:buClr>
                <a:srgbClr val="9BAFB5"/>
              </a:buClr>
              <a:buSzTx/>
              <a:buFont typeface="Arial" panose="020B0604020202020204" pitchFamily="34" charset="0"/>
              <a:buChar char="•"/>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~184 Requests</a:t>
            </a:r>
          </a:p>
          <a:p>
            <a:pPr marL="457200" marR="0" lvl="1" indent="-228600" algn="l" defTabSz="914400" rtl="0" eaLnBrk="1" fontAlgn="auto" latinLnBrk="0" hangingPunct="1">
              <a:lnSpc>
                <a:spcPct val="100000"/>
              </a:lnSpc>
              <a:spcBef>
                <a:spcPts val="1200"/>
              </a:spcBef>
              <a:spcAft>
                <a:spcPts val="0"/>
              </a:spcAft>
              <a:buClr>
                <a:srgbClr val="9BAFB5"/>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154 approved trainees</a:t>
            </a:r>
          </a:p>
          <a:p>
            <a:pPr marL="457200" marR="0" lvl="1" indent="-228600" algn="l" defTabSz="914400" rtl="0" eaLnBrk="1" fontAlgn="auto" latinLnBrk="0" hangingPunct="1">
              <a:lnSpc>
                <a:spcPct val="100000"/>
              </a:lnSpc>
              <a:spcBef>
                <a:spcPts val="1200"/>
              </a:spcBef>
              <a:spcAft>
                <a:spcPts val="0"/>
              </a:spcAft>
              <a:buClr>
                <a:srgbClr val="9BAFB5"/>
              </a:buClr>
              <a:buSzTx/>
              <a:buFont typeface="Arial" panose="020B0604020202020204" pitchFamily="34" charset="0"/>
              <a:buChar char="•"/>
              <a:tabLst/>
              <a:defRPr/>
            </a:pPr>
            <a:r>
              <a:rPr kumimoji="0" lang="en-US" sz="24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29 disapproved/discontinued</a:t>
            </a:r>
          </a:p>
        </p:txBody>
      </p:sp>
    </p:spTree>
    <p:extLst>
      <p:ext uri="{BB962C8B-B14F-4D97-AF65-F5344CB8AC3E}">
        <p14:creationId xmlns:p14="http://schemas.microsoft.com/office/powerpoint/2010/main" val="737389450"/>
      </p:ext>
    </p:extLst>
  </p:cSld>
  <p:clrMapOvr>
    <a:masterClrMapping/>
  </p:clrMapOvr>
  <p:transition spd="slow" advClick="0" advTm="1000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2BC68-DEEB-4354-A760-99F384F89B06}"/>
              </a:ext>
            </a:extLst>
          </p:cNvPr>
          <p:cNvSpPr>
            <a:spLocks noGrp="1"/>
          </p:cNvSpPr>
          <p:nvPr>
            <p:ph type="title"/>
          </p:nvPr>
        </p:nvSpPr>
        <p:spPr>
          <a:xfrm>
            <a:off x="2342346" y="427639"/>
            <a:ext cx="7729728" cy="1188720"/>
          </a:xfrm>
        </p:spPr>
        <p:txBody>
          <a:bodyPr/>
          <a:lstStyle/>
          <a:p>
            <a:r>
              <a:rPr lang="en-US"/>
              <a:t>NIH </a:t>
            </a:r>
            <a:r>
              <a:rPr lang="en-US" err="1"/>
              <a:t>StARR</a:t>
            </a:r>
            <a:r>
              <a:rPr lang="en-US"/>
              <a:t> Program</a:t>
            </a:r>
          </a:p>
        </p:txBody>
      </p:sp>
      <p:sp>
        <p:nvSpPr>
          <p:cNvPr id="3" name="Content Placeholder 2">
            <a:extLst>
              <a:ext uri="{FF2B5EF4-FFF2-40B4-BE49-F238E27FC236}">
                <a16:creationId xmlns:a16="http://schemas.microsoft.com/office/drawing/2014/main" id="{9D412E59-EA10-4340-AE2C-A3F1984C6291}"/>
              </a:ext>
            </a:extLst>
          </p:cNvPr>
          <p:cNvSpPr>
            <a:spLocks noGrp="1"/>
          </p:cNvSpPr>
          <p:nvPr>
            <p:ph idx="1"/>
          </p:nvPr>
        </p:nvSpPr>
        <p:spPr>
          <a:xfrm>
            <a:off x="400692" y="1890365"/>
            <a:ext cx="11384908" cy="3945636"/>
          </a:xfrm>
        </p:spPr>
        <p:txBody>
          <a:bodyPr>
            <a:normAutofit fontScale="92500" lnSpcReduction="20000"/>
          </a:bodyPr>
          <a:lstStyle/>
          <a:p>
            <a:pPr>
              <a:buClr>
                <a:schemeClr val="accent2"/>
              </a:buClr>
              <a:buFont typeface="Arial" panose="020B0604020202020204" pitchFamily="34" charset="0"/>
              <a:buChar char="•"/>
            </a:pPr>
            <a:r>
              <a:rPr lang="en-US" sz="2800"/>
              <a:t>Stimulating Access to Research in Residency: </a:t>
            </a:r>
          </a:p>
          <a:p>
            <a:pPr lvl="1">
              <a:buClr>
                <a:schemeClr val="accent2"/>
              </a:buClr>
              <a:buFont typeface="Arial" panose="020B0604020202020204" pitchFamily="34" charset="0"/>
              <a:buChar char="•"/>
            </a:pPr>
            <a:r>
              <a:rPr lang="en-US" sz="2600"/>
              <a:t>Institutional programs supporting 80% </a:t>
            </a:r>
            <a:r>
              <a:rPr lang="en-US" sz="2600" err="1"/>
              <a:t>PGY</a:t>
            </a:r>
            <a:endParaRPr lang="en-US" sz="2600"/>
          </a:p>
          <a:p>
            <a:pPr lvl="1">
              <a:buClr>
                <a:schemeClr val="accent2"/>
              </a:buClr>
              <a:buFont typeface="Arial" panose="020B0604020202020204" pitchFamily="34" charset="0"/>
              <a:buChar char="•"/>
            </a:pPr>
            <a:r>
              <a:rPr lang="en-US" sz="2600"/>
              <a:t>2-4 residents/year – each supported 1-2 years as resident-investigators</a:t>
            </a:r>
          </a:p>
          <a:p>
            <a:pPr>
              <a:buClr>
                <a:schemeClr val="accent2"/>
              </a:buClr>
              <a:buFont typeface="Arial" panose="020B0604020202020204" pitchFamily="34" charset="0"/>
              <a:buChar char="•"/>
            </a:pPr>
            <a:endParaRPr lang="en-US" sz="2800"/>
          </a:p>
          <a:p>
            <a:pPr lvl="1">
              <a:buClr>
                <a:schemeClr val="accent2"/>
              </a:buClr>
              <a:buFont typeface="Arial" panose="020B0604020202020204" pitchFamily="34" charset="0"/>
              <a:buChar char="•"/>
            </a:pPr>
            <a:r>
              <a:rPr lang="en-US" sz="2400"/>
              <a:t>Goal: help provide a continuum of research opportunities throughout clinical training</a:t>
            </a:r>
          </a:p>
          <a:p>
            <a:pPr lvl="1">
              <a:buClr>
                <a:schemeClr val="accent2"/>
              </a:buClr>
              <a:buFont typeface="Arial" panose="020B0604020202020204" pitchFamily="34" charset="0"/>
              <a:buChar char="•"/>
            </a:pPr>
            <a:r>
              <a:rPr lang="en-US" sz="2400"/>
              <a:t>Required:</a:t>
            </a:r>
          </a:p>
          <a:p>
            <a:pPr lvl="2">
              <a:buClr>
                <a:schemeClr val="accent2"/>
              </a:buClr>
              <a:buFont typeface="Arial" panose="020B0604020202020204" pitchFamily="34" charset="0"/>
              <a:buChar char="•"/>
            </a:pPr>
            <a:r>
              <a:rPr lang="en-US" sz="2400"/>
              <a:t>Letter of support from the appropriate ABMS Board</a:t>
            </a:r>
          </a:p>
          <a:p>
            <a:pPr lvl="2">
              <a:buClr>
                <a:schemeClr val="accent2"/>
              </a:buClr>
              <a:buFont typeface="Arial" panose="020B0604020202020204" pitchFamily="34" charset="0"/>
              <a:buChar char="•"/>
            </a:pPr>
            <a:r>
              <a:rPr lang="en-US" sz="2400"/>
              <a:t>Proposed structure must lead to board eligibility of participants</a:t>
            </a:r>
          </a:p>
          <a:p>
            <a:pPr lvl="1">
              <a:buClr>
                <a:schemeClr val="accent2"/>
              </a:buClr>
              <a:buFont typeface="Arial" panose="020B0604020202020204" pitchFamily="34" charset="0"/>
              <a:buChar char="•"/>
            </a:pPr>
            <a:r>
              <a:rPr lang="en-US" sz="2400"/>
              <a:t>Status: </a:t>
            </a:r>
            <a:r>
              <a:rPr lang="en-US" sz="2400" err="1"/>
              <a:t>ABP</a:t>
            </a:r>
            <a:r>
              <a:rPr lang="en-US" sz="2400"/>
              <a:t> letters of support &gt; 30</a:t>
            </a:r>
          </a:p>
        </p:txBody>
      </p:sp>
      <p:sp>
        <p:nvSpPr>
          <p:cNvPr id="4" name="Slide Number Placeholder 3">
            <a:extLst>
              <a:ext uri="{FF2B5EF4-FFF2-40B4-BE49-F238E27FC236}">
                <a16:creationId xmlns:a16="http://schemas.microsoft.com/office/drawing/2014/main" id="{543127A5-7790-4366-8ED7-F429002DEA58}"/>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61</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94172342"/>
      </p:ext>
    </p:extLst>
  </p:cSld>
  <p:clrMapOvr>
    <a:masterClrMapping/>
  </p:clrMapOvr>
  <p:transition spd="slow" advClick="0" advTm="1000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2BE8E-7840-4549-8C71-ED124669970B}"/>
              </a:ext>
            </a:extLst>
          </p:cNvPr>
          <p:cNvSpPr/>
          <p:nvPr/>
        </p:nvSpPr>
        <p:spPr>
          <a:xfrm>
            <a:off x="0" y="0"/>
            <a:ext cx="12298166" cy="770562"/>
          </a:xfrm>
          <a:prstGeom prst="rect">
            <a:avLst/>
          </a:prstGeom>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pic>
        <p:nvPicPr>
          <p:cNvPr id="2" name="Picture 1">
            <a:extLst>
              <a:ext uri="{FF2B5EF4-FFF2-40B4-BE49-F238E27FC236}">
                <a16:creationId xmlns:a16="http://schemas.microsoft.com/office/drawing/2014/main" id="{B344E67B-D915-41F4-A541-2990B02AE12C}"/>
              </a:ext>
            </a:extLst>
          </p:cNvPr>
          <p:cNvPicPr>
            <a:picLocks noChangeAspect="1"/>
          </p:cNvPicPr>
          <p:nvPr/>
        </p:nvPicPr>
        <p:blipFill rotWithShape="1">
          <a:blip r:embed="rId2"/>
          <a:srcRect t="-823"/>
          <a:stretch/>
        </p:blipFill>
        <p:spPr>
          <a:xfrm>
            <a:off x="3330741" y="51306"/>
            <a:ext cx="8861259" cy="6777650"/>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02860F79-F4CD-49E0-B818-476705B9B27B}"/>
              </a:ext>
            </a:extLst>
          </p:cNvPr>
          <p:cNvSpPr txBox="1"/>
          <p:nvPr/>
        </p:nvSpPr>
        <p:spPr>
          <a:xfrm>
            <a:off x="235229" y="3384260"/>
            <a:ext cx="37100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~284 since inception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&lt;1% of the workforce</a:t>
            </a:r>
            <a:endParaRPr kumimoji="0" lang="en-US" sz="14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endParaRPr>
          </a:p>
        </p:txBody>
      </p:sp>
      <p:sp>
        <p:nvSpPr>
          <p:cNvPr id="3" name="Rectangle 2">
            <a:extLst>
              <a:ext uri="{FF2B5EF4-FFF2-40B4-BE49-F238E27FC236}">
                <a16:creationId xmlns:a16="http://schemas.microsoft.com/office/drawing/2014/main" id="{F93035B8-481B-4C61-A9A4-476DC18A9273}"/>
              </a:ext>
            </a:extLst>
          </p:cNvPr>
          <p:cNvSpPr/>
          <p:nvPr/>
        </p:nvSpPr>
        <p:spPr>
          <a:xfrm>
            <a:off x="3224575" y="29044"/>
            <a:ext cx="3369924" cy="7415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81669153"/>
      </p:ext>
    </p:extLst>
  </p:cSld>
  <p:clrMapOvr>
    <a:masterClrMapping/>
  </p:clrMapOvr>
  <p:transition spd="slow" advClick="0" advTm="1000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9ADBEB-5C63-4D79-8065-DB5DFFE8C6E9}"/>
              </a:ext>
            </a:extLst>
          </p:cNvPr>
          <p:cNvPicPr>
            <a:picLocks noChangeAspect="1"/>
          </p:cNvPicPr>
          <p:nvPr/>
        </p:nvPicPr>
        <p:blipFill>
          <a:blip r:embed="rId2"/>
          <a:stretch>
            <a:fillRect/>
          </a:stretch>
        </p:blipFill>
        <p:spPr>
          <a:xfrm>
            <a:off x="4082079" y="538582"/>
            <a:ext cx="8109921" cy="6319418"/>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10BC373B-8AC8-4D7D-9836-1073D32483A2}"/>
              </a:ext>
            </a:extLst>
          </p:cNvPr>
          <p:cNvSpPr txBox="1"/>
          <p:nvPr/>
        </p:nvSpPr>
        <p:spPr>
          <a:xfrm>
            <a:off x="133564" y="1274687"/>
            <a:ext cx="3811711" cy="38472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ARP/IRP subspecialty areas based on those completed or those who have progressed to fellowship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*Few have specialized in more than one area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lumMod val="85000"/>
                    <a:lumOff val="15000"/>
                  </a:srgbClr>
                </a:solidFill>
                <a:effectLst/>
                <a:uLnTx/>
                <a:uFillTx/>
                <a:latin typeface="Gill Sans MT" panose="020B0502020104020203"/>
                <a:ea typeface="+mn-ea"/>
                <a:cs typeface="+mn-cs"/>
              </a:rPr>
              <a:t>** Those in residency now are not shown here</a:t>
            </a:r>
          </a:p>
        </p:txBody>
      </p:sp>
    </p:spTree>
    <p:extLst>
      <p:ext uri="{BB962C8B-B14F-4D97-AF65-F5344CB8AC3E}">
        <p14:creationId xmlns:p14="http://schemas.microsoft.com/office/powerpoint/2010/main" val="154366047"/>
      </p:ext>
    </p:extLst>
  </p:cSld>
  <p:clrMapOvr>
    <a:masterClrMapping/>
  </p:clrMapOvr>
  <p:transition spd="slow" advClick="0" advTm="10000"/>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BE290-699E-46B8-9AE0-E30C2E76BC66}"/>
              </a:ext>
            </a:extLst>
          </p:cNvPr>
          <p:cNvSpPr>
            <a:spLocks noGrp="1"/>
          </p:cNvSpPr>
          <p:nvPr>
            <p:ph type="title"/>
          </p:nvPr>
        </p:nvSpPr>
        <p:spPr>
          <a:xfrm>
            <a:off x="2231136" y="581633"/>
            <a:ext cx="7729728" cy="1188720"/>
          </a:xfrm>
        </p:spPr>
        <p:txBody>
          <a:bodyPr/>
          <a:lstStyle/>
          <a:p>
            <a:r>
              <a:rPr lang="en-US"/>
              <a:t>Pediatric Scientist Development Program (PSPD)</a:t>
            </a:r>
          </a:p>
        </p:txBody>
      </p:sp>
      <p:sp>
        <p:nvSpPr>
          <p:cNvPr id="3" name="Content Placeholder 2">
            <a:extLst>
              <a:ext uri="{FF2B5EF4-FFF2-40B4-BE49-F238E27FC236}">
                <a16:creationId xmlns:a16="http://schemas.microsoft.com/office/drawing/2014/main" id="{743346DE-91E6-4923-8EC8-4FAC03BE55CB}"/>
              </a:ext>
            </a:extLst>
          </p:cNvPr>
          <p:cNvSpPr>
            <a:spLocks noGrp="1"/>
          </p:cNvSpPr>
          <p:nvPr>
            <p:ph idx="1"/>
          </p:nvPr>
        </p:nvSpPr>
        <p:spPr>
          <a:xfrm>
            <a:off x="585627" y="2002947"/>
            <a:ext cx="11363217" cy="4158979"/>
          </a:xfrm>
        </p:spPr>
        <p:txBody>
          <a:bodyPr vert="horz" lIns="91440" tIns="45720" rIns="91440" bIns="45720" rtlCol="0" anchor="t">
            <a:normAutofit fontScale="92500" lnSpcReduction="10000"/>
          </a:bodyPr>
          <a:lstStyle/>
          <a:p>
            <a:r>
              <a:rPr lang="en-US" sz="2800">
                <a:solidFill>
                  <a:schemeClr val="tx1"/>
                </a:solidFill>
              </a:rPr>
              <a:t>Mission: To develop the next generation of diverse pediatrician-scientist leaders through exceptional research training and a robust, multilevel mentorship environment</a:t>
            </a:r>
          </a:p>
          <a:p>
            <a:r>
              <a:rPr lang="en-US" sz="2800">
                <a:solidFill>
                  <a:schemeClr val="tx1"/>
                </a:solidFill>
              </a:rPr>
              <a:t>Goals</a:t>
            </a:r>
          </a:p>
          <a:p>
            <a:pPr lvl="1"/>
            <a:r>
              <a:rPr lang="en-US" sz="2400">
                <a:solidFill>
                  <a:schemeClr val="tx1"/>
                </a:solidFill>
              </a:rPr>
              <a:t>Research training for subspecialty pediatrics</a:t>
            </a:r>
          </a:p>
          <a:p>
            <a:pPr lvl="1"/>
            <a:r>
              <a:rPr lang="en-US" sz="2400">
                <a:solidFill>
                  <a:schemeClr val="tx1"/>
                </a:solidFill>
              </a:rPr>
              <a:t>Address problems central to child health</a:t>
            </a:r>
          </a:p>
          <a:p>
            <a:pPr lvl="1"/>
            <a:r>
              <a:rPr lang="en-US" sz="2400">
                <a:solidFill>
                  <a:schemeClr val="tx1"/>
                </a:solidFill>
              </a:rPr>
              <a:t>Combat the declining number of trained pediatric physicians who go to become independent scientist</a:t>
            </a:r>
          </a:p>
          <a:p>
            <a:pPr lvl="1"/>
            <a:r>
              <a:rPr lang="en-US" sz="2400">
                <a:solidFill>
                  <a:schemeClr val="tx1"/>
                </a:solidFill>
              </a:rPr>
              <a:t>2-3 years of mentored research training for subspecialty pediatric fellows with &gt;90% protect research time</a:t>
            </a:r>
          </a:p>
        </p:txBody>
      </p:sp>
      <p:sp>
        <p:nvSpPr>
          <p:cNvPr id="4" name="Slide Number Placeholder 3">
            <a:extLst>
              <a:ext uri="{FF2B5EF4-FFF2-40B4-BE49-F238E27FC236}">
                <a16:creationId xmlns:a16="http://schemas.microsoft.com/office/drawing/2014/main" id="{21B18F0A-9EEB-4AB6-A629-3D90653AD5D6}"/>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64</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153206330"/>
      </p:ext>
    </p:extLst>
  </p:cSld>
  <p:clrMapOvr>
    <a:masterClrMapping/>
  </p:clrMapOvr>
  <p:transition spd="slow" advClick="0" advTm="10000"/>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E3FEB-52ED-49B4-A6CD-5F9262AB38BA}"/>
              </a:ext>
            </a:extLst>
          </p:cNvPr>
          <p:cNvSpPr>
            <a:spLocks noGrp="1"/>
          </p:cNvSpPr>
          <p:nvPr>
            <p:ph type="title"/>
          </p:nvPr>
        </p:nvSpPr>
        <p:spPr>
          <a:xfrm>
            <a:off x="2135601" y="510295"/>
            <a:ext cx="7729728" cy="1188720"/>
          </a:xfrm>
        </p:spPr>
        <p:txBody>
          <a:bodyPr/>
          <a:lstStyle/>
          <a:p>
            <a:r>
              <a:rPr lang="en-US"/>
              <a:t>PSDP Outcomes</a:t>
            </a:r>
          </a:p>
        </p:txBody>
      </p:sp>
      <p:sp>
        <p:nvSpPr>
          <p:cNvPr id="4" name="Slide Number Placeholder 3">
            <a:extLst>
              <a:ext uri="{FF2B5EF4-FFF2-40B4-BE49-F238E27FC236}">
                <a16:creationId xmlns:a16="http://schemas.microsoft.com/office/drawing/2014/main" id="{C1764475-0E4C-4FA5-8C89-626C36271BAC}"/>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65</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graphicFrame>
        <p:nvGraphicFramePr>
          <p:cNvPr id="5" name="Chart 4">
            <a:extLst>
              <a:ext uri="{FF2B5EF4-FFF2-40B4-BE49-F238E27FC236}">
                <a16:creationId xmlns:a16="http://schemas.microsoft.com/office/drawing/2014/main" id="{2C33AB03-4232-EB41-AFA3-7294CF48104B}"/>
              </a:ext>
            </a:extLst>
          </p:cNvPr>
          <p:cNvGraphicFramePr/>
          <p:nvPr/>
        </p:nvGraphicFramePr>
        <p:xfrm>
          <a:off x="-347275" y="2315575"/>
          <a:ext cx="6443275" cy="42681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1F596CC0-974F-3B45-BCCC-C821E3D0810A}"/>
              </a:ext>
            </a:extLst>
          </p:cNvPr>
          <p:cNvGraphicFramePr/>
          <p:nvPr/>
        </p:nvGraphicFramePr>
        <p:xfrm>
          <a:off x="5495498" y="1949814"/>
          <a:ext cx="5898542" cy="426810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49679880"/>
      </p:ext>
    </p:extLst>
  </p:cSld>
  <p:clrMapOvr>
    <a:masterClrMapping/>
  </p:clrMapOvr>
  <p:transition spd="slow" advClick="0" advTm="10000"/>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B2C633-8A96-9541-9DFB-BFF53FA709B6}"/>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66</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graphicFrame>
        <p:nvGraphicFramePr>
          <p:cNvPr id="6" name="Chart 5">
            <a:extLst>
              <a:ext uri="{FF2B5EF4-FFF2-40B4-BE49-F238E27FC236}">
                <a16:creationId xmlns:a16="http://schemas.microsoft.com/office/drawing/2014/main" id="{00E4DB85-25C0-7248-9817-CC0433A31630}"/>
              </a:ext>
            </a:extLst>
          </p:cNvPr>
          <p:cNvGraphicFramePr/>
          <p:nvPr/>
        </p:nvGraphicFramePr>
        <p:xfrm>
          <a:off x="1790108" y="553385"/>
          <a:ext cx="812800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15">
            <a:extLst>
              <a:ext uri="{FF2B5EF4-FFF2-40B4-BE49-F238E27FC236}">
                <a16:creationId xmlns:a16="http://schemas.microsoft.com/office/drawing/2014/main" id="{E658C9BA-E9C2-7A42-A672-E83A1BED88DE}"/>
              </a:ext>
            </a:extLst>
          </p:cNvPr>
          <p:cNvSpPr txBox="1"/>
          <p:nvPr/>
        </p:nvSpPr>
        <p:spPr>
          <a:xfrm>
            <a:off x="9754358" y="2930909"/>
            <a:ext cx="1419320" cy="1340840"/>
          </a:xfrm>
          <a:prstGeom prst="roundRect">
            <a:avLst>
              <a:gd name="adj" fmla="val 6492"/>
            </a:avLst>
          </a:prstGeom>
          <a:solidFill>
            <a:srgbClr val="C00000"/>
          </a:solid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Gill Sans MT" panose="020B0502020104020203"/>
                <a:ea typeface="+mn-ea"/>
                <a:cs typeface="+mn-cs"/>
              </a:rPr>
              <a:t>ROI &gt;14 </a:t>
            </a:r>
          </a:p>
        </p:txBody>
      </p:sp>
    </p:spTree>
    <p:extLst>
      <p:ext uri="{BB962C8B-B14F-4D97-AF65-F5344CB8AC3E}">
        <p14:creationId xmlns:p14="http://schemas.microsoft.com/office/powerpoint/2010/main" val="1902435278"/>
      </p:ext>
    </p:extLst>
  </p:cSld>
  <p:clrMapOvr>
    <a:masterClrMapping/>
  </p:clrMapOvr>
  <p:transition spd="slow"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 fill="hold"/>
                                        <p:tgtEl>
                                          <p:spTgt spid="9"/>
                                        </p:tgtEl>
                                        <p:attrNameLst>
                                          <p:attrName>ppt_w</p:attrName>
                                        </p:attrNameLst>
                                      </p:cBhvr>
                                      <p:tavLst>
                                        <p:tav tm="0">
                                          <p:val>
                                            <p:fltVal val="0"/>
                                          </p:val>
                                        </p:tav>
                                        <p:tav tm="100000">
                                          <p:val>
                                            <p:strVal val="#ppt_w"/>
                                          </p:val>
                                        </p:tav>
                                      </p:tavLst>
                                    </p:anim>
                                    <p:anim calcmode="lin" valueType="num">
                                      <p:cBhvr>
                                        <p:cTn id="8" dur="200" fill="hold"/>
                                        <p:tgtEl>
                                          <p:spTgt spid="9"/>
                                        </p:tgtEl>
                                        <p:attrNameLst>
                                          <p:attrName>ppt_h</p:attrName>
                                        </p:attrNameLst>
                                      </p:cBhvr>
                                      <p:tavLst>
                                        <p:tav tm="0">
                                          <p:val>
                                            <p:fltVal val="0"/>
                                          </p:val>
                                        </p:tav>
                                        <p:tav tm="100000">
                                          <p:val>
                                            <p:strVal val="#ppt_h"/>
                                          </p:val>
                                        </p:tav>
                                      </p:tavLst>
                                    </p:anim>
                                    <p:animEffect transition="in" filter="fade">
                                      <p:cBhvr>
                                        <p:cTn id="9" dur="2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D40DF-2AD5-4C4D-854B-CAEBFE1C4DC7}"/>
              </a:ext>
            </a:extLst>
          </p:cNvPr>
          <p:cNvSpPr>
            <a:spLocks noGrp="1"/>
          </p:cNvSpPr>
          <p:nvPr>
            <p:ph type="title"/>
          </p:nvPr>
        </p:nvSpPr>
        <p:spPr>
          <a:xfrm>
            <a:off x="2231136" y="482778"/>
            <a:ext cx="7729728" cy="1188720"/>
          </a:xfrm>
        </p:spPr>
        <p:txBody>
          <a:bodyPr/>
          <a:lstStyle/>
          <a:p>
            <a:r>
              <a:rPr lang="en-US"/>
              <a:t>Frontiers in Science: PSDP Pipeline</a:t>
            </a:r>
          </a:p>
        </p:txBody>
      </p:sp>
      <p:sp>
        <p:nvSpPr>
          <p:cNvPr id="3" name="Content Placeholder 2">
            <a:extLst>
              <a:ext uri="{FF2B5EF4-FFF2-40B4-BE49-F238E27FC236}">
                <a16:creationId xmlns:a16="http://schemas.microsoft.com/office/drawing/2014/main" id="{F7448DF0-0D3A-BA49-869F-6F9D9CD320E8}"/>
              </a:ext>
            </a:extLst>
          </p:cNvPr>
          <p:cNvSpPr>
            <a:spLocks noGrp="1"/>
          </p:cNvSpPr>
          <p:nvPr>
            <p:ph idx="1"/>
          </p:nvPr>
        </p:nvSpPr>
        <p:spPr>
          <a:xfrm>
            <a:off x="626725" y="1828800"/>
            <a:ext cx="11054992" cy="4754880"/>
          </a:xfrm>
        </p:spPr>
        <p:txBody>
          <a:bodyPr>
            <a:normAutofit/>
          </a:bodyPr>
          <a:lstStyle/>
          <a:p>
            <a:r>
              <a:rPr lang="en-US" sz="3200"/>
              <a:t>Goal: Increase the number and diversity of pediatric residents pursing fellowship and PSDP training</a:t>
            </a:r>
          </a:p>
          <a:p>
            <a:r>
              <a:rPr lang="en-US" sz="3200"/>
              <a:t>Interventions</a:t>
            </a:r>
          </a:p>
          <a:p>
            <a:pPr lvl="1"/>
            <a:r>
              <a:rPr lang="en-US" sz="2800"/>
              <a:t>Provide FIS residents with PSDP alumni mentor</a:t>
            </a:r>
          </a:p>
          <a:p>
            <a:pPr lvl="1"/>
            <a:r>
              <a:rPr lang="en-US" sz="2800"/>
              <a:t>Direct emails to 2018-2019 FIS residents with PSDP application</a:t>
            </a:r>
          </a:p>
          <a:p>
            <a:pPr lvl="1"/>
            <a:r>
              <a:rPr lang="en-US" sz="2800"/>
              <a:t>Presentation at APPD</a:t>
            </a:r>
          </a:p>
          <a:p>
            <a:pPr lvl="1"/>
            <a:r>
              <a:rPr lang="en-US" sz="2800"/>
              <a:t>Target geographic locations with application pool is low</a:t>
            </a:r>
          </a:p>
        </p:txBody>
      </p:sp>
      <p:sp>
        <p:nvSpPr>
          <p:cNvPr id="4" name="Slide Number Placeholder 3">
            <a:extLst>
              <a:ext uri="{FF2B5EF4-FFF2-40B4-BE49-F238E27FC236}">
                <a16:creationId xmlns:a16="http://schemas.microsoft.com/office/drawing/2014/main" id="{9E957790-93C3-354D-BBF2-7B33FE5C465A}"/>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67</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259619949"/>
      </p:ext>
    </p:extLst>
  </p:cSld>
  <p:clrMapOvr>
    <a:masterClrMapping/>
  </p:clrMapOvr>
  <p:transition spd="slow" advClick="0" advTm="10000"/>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B1B77-8E24-6C44-AD36-6E4F92B4DBFA}"/>
              </a:ext>
            </a:extLst>
          </p:cNvPr>
          <p:cNvSpPr>
            <a:spLocks noGrp="1"/>
          </p:cNvSpPr>
          <p:nvPr>
            <p:ph type="title"/>
          </p:nvPr>
        </p:nvSpPr>
        <p:spPr>
          <a:xfrm>
            <a:off x="2231136" y="544315"/>
            <a:ext cx="7729728" cy="1188720"/>
          </a:xfrm>
        </p:spPr>
        <p:txBody>
          <a:bodyPr/>
          <a:lstStyle/>
          <a:p>
            <a:r>
              <a:rPr lang="en-US"/>
              <a:t>Diversity in Frontiers in Science</a:t>
            </a:r>
          </a:p>
        </p:txBody>
      </p:sp>
      <p:sp>
        <p:nvSpPr>
          <p:cNvPr id="6" name="Content Placeholder 2">
            <a:extLst>
              <a:ext uri="{FF2B5EF4-FFF2-40B4-BE49-F238E27FC236}">
                <a16:creationId xmlns:a16="http://schemas.microsoft.com/office/drawing/2014/main" id="{08F49066-34B2-0744-8BD1-83377DA8312C}"/>
              </a:ext>
            </a:extLst>
          </p:cNvPr>
          <p:cNvSpPr>
            <a:spLocks noGrp="1"/>
          </p:cNvSpPr>
          <p:nvPr>
            <p:ph idx="1"/>
          </p:nvPr>
        </p:nvSpPr>
        <p:spPr>
          <a:xfrm>
            <a:off x="5727843" y="2126753"/>
            <a:ext cx="6832314" cy="4383684"/>
          </a:xfrm>
        </p:spPr>
        <p:txBody>
          <a:bodyPr>
            <a:normAutofit/>
          </a:bodyPr>
          <a:lstStyle/>
          <a:p>
            <a:pPr marL="0" indent="0">
              <a:buNone/>
            </a:pPr>
            <a:r>
              <a:rPr lang="en-US" sz="2800"/>
              <a:t>Special call for </a:t>
            </a:r>
            <a:r>
              <a:rPr lang="en-US" sz="2800" err="1"/>
              <a:t>URiM</a:t>
            </a:r>
            <a:r>
              <a:rPr lang="en-US" sz="2800"/>
              <a:t> applicants in 2018</a:t>
            </a:r>
          </a:p>
          <a:p>
            <a:r>
              <a:rPr lang="en-US" sz="2800"/>
              <a:t>Call led to increase in diversity</a:t>
            </a:r>
          </a:p>
          <a:p>
            <a:pPr lvl="1"/>
            <a:r>
              <a:rPr lang="en-US" sz="2400"/>
              <a:t>65% of FIS attendees identified as </a:t>
            </a:r>
            <a:r>
              <a:rPr lang="en-US" sz="2400" err="1"/>
              <a:t>URiM</a:t>
            </a:r>
            <a:endParaRPr lang="en-US" sz="2400"/>
          </a:p>
          <a:p>
            <a:pPr lvl="1"/>
            <a:r>
              <a:rPr lang="en-US" sz="2400"/>
              <a:t>75% were female</a:t>
            </a:r>
          </a:p>
        </p:txBody>
      </p:sp>
      <p:sp>
        <p:nvSpPr>
          <p:cNvPr id="4" name="Slide Number Placeholder 3">
            <a:extLst>
              <a:ext uri="{FF2B5EF4-FFF2-40B4-BE49-F238E27FC236}">
                <a16:creationId xmlns:a16="http://schemas.microsoft.com/office/drawing/2014/main" id="{064CF6F9-8FA7-B14C-9FE8-B7CDC3C4A439}"/>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68</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pic>
        <p:nvPicPr>
          <p:cNvPr id="5" name="Picture 4">
            <a:extLst>
              <a:ext uri="{FF2B5EF4-FFF2-40B4-BE49-F238E27FC236}">
                <a16:creationId xmlns:a16="http://schemas.microsoft.com/office/drawing/2014/main" id="{80B58589-58D3-6C41-A23C-8FDC2F9B70A1}"/>
              </a:ext>
            </a:extLst>
          </p:cNvPr>
          <p:cNvPicPr>
            <a:picLocks noChangeAspect="1"/>
          </p:cNvPicPr>
          <p:nvPr/>
        </p:nvPicPr>
        <p:blipFill rotWithShape="1">
          <a:blip r:embed="rId2"/>
          <a:srcRect l="37585" b="20460"/>
          <a:stretch/>
        </p:blipFill>
        <p:spPr>
          <a:xfrm>
            <a:off x="0" y="1588514"/>
            <a:ext cx="5838254" cy="4130811"/>
          </a:xfrm>
          <a:prstGeom prst="rect">
            <a:avLst/>
          </a:prstGeom>
        </p:spPr>
      </p:pic>
    </p:spTree>
    <p:extLst>
      <p:ext uri="{BB962C8B-B14F-4D97-AF65-F5344CB8AC3E}">
        <p14:creationId xmlns:p14="http://schemas.microsoft.com/office/powerpoint/2010/main" val="4213909558"/>
      </p:ext>
    </p:extLst>
  </p:cSld>
  <p:clrMapOvr>
    <a:masterClrMapping/>
  </p:clrMapOvr>
  <p:transition spd="slow" advClick="0" advTm="10000"/>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8BF6F-359F-7F45-84BE-805308722B83}"/>
              </a:ext>
            </a:extLst>
          </p:cNvPr>
          <p:cNvSpPr>
            <a:spLocks noGrp="1"/>
          </p:cNvSpPr>
          <p:nvPr>
            <p:ph type="title"/>
          </p:nvPr>
        </p:nvSpPr>
        <p:spPr>
          <a:xfrm>
            <a:off x="1618089" y="420530"/>
            <a:ext cx="8315976" cy="1188720"/>
          </a:xfrm>
        </p:spPr>
        <p:txBody>
          <a:bodyPr/>
          <a:lstStyle/>
          <a:p>
            <a:r>
              <a:rPr lang="en-US"/>
              <a:t>Increasing Geographic Diversity in FIS </a:t>
            </a:r>
          </a:p>
        </p:txBody>
      </p:sp>
      <p:sp>
        <p:nvSpPr>
          <p:cNvPr id="4" name="Slide Number Placeholder 3">
            <a:extLst>
              <a:ext uri="{FF2B5EF4-FFF2-40B4-BE49-F238E27FC236}">
                <a16:creationId xmlns:a16="http://schemas.microsoft.com/office/drawing/2014/main" id="{76301759-CBA3-2547-8435-6ADA3C7F58F4}"/>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69</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grpSp>
        <p:nvGrpSpPr>
          <p:cNvPr id="6" name="Group 5">
            <a:extLst>
              <a:ext uri="{FF2B5EF4-FFF2-40B4-BE49-F238E27FC236}">
                <a16:creationId xmlns:a16="http://schemas.microsoft.com/office/drawing/2014/main" id="{5EBE9C6D-D81D-7A4A-A6DF-2A4267010292}"/>
              </a:ext>
            </a:extLst>
          </p:cNvPr>
          <p:cNvGrpSpPr/>
          <p:nvPr/>
        </p:nvGrpSpPr>
        <p:grpSpPr>
          <a:xfrm>
            <a:off x="1669627" y="1726943"/>
            <a:ext cx="8212901" cy="4833257"/>
            <a:chOff x="144550" y="1175657"/>
            <a:chExt cx="8709796" cy="5486400"/>
          </a:xfrm>
        </p:grpSpPr>
        <p:pic>
          <p:nvPicPr>
            <p:cNvPr id="7" name="Picture 6">
              <a:extLst>
                <a:ext uri="{FF2B5EF4-FFF2-40B4-BE49-F238E27FC236}">
                  <a16:creationId xmlns:a16="http://schemas.microsoft.com/office/drawing/2014/main" id="{73A788EF-B0BB-0B43-B66F-234DC582E0F6}"/>
                </a:ext>
              </a:extLst>
            </p:cNvPr>
            <p:cNvPicPr>
              <a:picLocks noChangeAspect="1"/>
            </p:cNvPicPr>
            <p:nvPr/>
          </p:nvPicPr>
          <p:blipFill>
            <a:blip r:embed="rId2"/>
            <a:stretch>
              <a:fillRect/>
            </a:stretch>
          </p:blipFill>
          <p:spPr>
            <a:xfrm>
              <a:off x="144550" y="1175657"/>
              <a:ext cx="8709796" cy="5486400"/>
            </a:xfrm>
            <a:prstGeom prst="rect">
              <a:avLst/>
            </a:prstGeom>
            <a:ln>
              <a:solidFill>
                <a:schemeClr val="tx1"/>
              </a:solidFill>
            </a:ln>
          </p:spPr>
        </p:pic>
        <p:sp>
          <p:nvSpPr>
            <p:cNvPr id="8" name="Flowchart: Connector 26">
              <a:extLst>
                <a:ext uri="{FF2B5EF4-FFF2-40B4-BE49-F238E27FC236}">
                  <a16:creationId xmlns:a16="http://schemas.microsoft.com/office/drawing/2014/main" id="{B604B4FC-24C9-F546-8B33-D80E6B86DCA7}"/>
                </a:ext>
              </a:extLst>
            </p:cNvPr>
            <p:cNvSpPr/>
            <p:nvPr/>
          </p:nvSpPr>
          <p:spPr>
            <a:xfrm>
              <a:off x="7686038" y="5106257"/>
              <a:ext cx="111760" cy="111761"/>
            </a:xfrm>
            <a:prstGeom prst="flowChartConnector">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Gill Sans MT" panose="020B0502020104020203"/>
                  <a:ea typeface="+mn-ea"/>
                  <a:cs typeface="+mn-cs"/>
                </a:rPr>
                <a:t> </a:t>
              </a:r>
            </a:p>
          </p:txBody>
        </p:sp>
        <p:sp>
          <p:nvSpPr>
            <p:cNvPr id="9" name="Flowchart: Connector 31">
              <a:extLst>
                <a:ext uri="{FF2B5EF4-FFF2-40B4-BE49-F238E27FC236}">
                  <a16:creationId xmlns:a16="http://schemas.microsoft.com/office/drawing/2014/main" id="{AC9926E6-C58E-794A-A52E-8C2D8B0AF48A}"/>
                </a:ext>
              </a:extLst>
            </p:cNvPr>
            <p:cNvSpPr/>
            <p:nvPr/>
          </p:nvSpPr>
          <p:spPr>
            <a:xfrm>
              <a:off x="7686038" y="5296228"/>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highlight>
                  <a:srgbClr val="FFFF00"/>
                </a:highlight>
                <a:uLnTx/>
                <a:uFillTx/>
                <a:latin typeface="Gill Sans MT" panose="020B0502020104020203"/>
                <a:ea typeface="+mn-ea"/>
                <a:cs typeface="+mn-cs"/>
              </a:endParaRPr>
            </a:p>
          </p:txBody>
        </p:sp>
        <p:sp>
          <p:nvSpPr>
            <p:cNvPr id="10" name="Flowchart: Connector 32">
              <a:extLst>
                <a:ext uri="{FF2B5EF4-FFF2-40B4-BE49-F238E27FC236}">
                  <a16:creationId xmlns:a16="http://schemas.microsoft.com/office/drawing/2014/main" id="{0D98BC65-0BB6-5849-84AA-737F35E7DD6C}"/>
                </a:ext>
              </a:extLst>
            </p:cNvPr>
            <p:cNvSpPr/>
            <p:nvPr/>
          </p:nvSpPr>
          <p:spPr>
            <a:xfrm>
              <a:off x="816428" y="1696719"/>
              <a:ext cx="111760" cy="111761"/>
            </a:xfrm>
            <a:prstGeom prst="flowChartConnector">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Gill Sans MT" panose="020B0502020104020203"/>
                  <a:ea typeface="+mn-ea"/>
                  <a:cs typeface="+mn-cs"/>
                </a:rPr>
                <a:t> </a:t>
              </a:r>
            </a:p>
          </p:txBody>
        </p:sp>
        <p:sp>
          <p:nvSpPr>
            <p:cNvPr id="11" name="Flowchart: Connector 33">
              <a:extLst>
                <a:ext uri="{FF2B5EF4-FFF2-40B4-BE49-F238E27FC236}">
                  <a16:creationId xmlns:a16="http://schemas.microsoft.com/office/drawing/2014/main" id="{75E702DA-4E9B-D441-850D-A8E3078AA9EF}"/>
                </a:ext>
              </a:extLst>
            </p:cNvPr>
            <p:cNvSpPr/>
            <p:nvPr/>
          </p:nvSpPr>
          <p:spPr>
            <a:xfrm>
              <a:off x="369388" y="3007359"/>
              <a:ext cx="111760" cy="111761"/>
            </a:xfrm>
            <a:prstGeom prst="flowChartConnector">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Gill Sans MT" panose="020B0502020104020203"/>
                  <a:ea typeface="+mn-ea"/>
                  <a:cs typeface="+mn-cs"/>
                </a:rPr>
                <a:t> </a:t>
              </a:r>
            </a:p>
          </p:txBody>
        </p:sp>
        <p:sp>
          <p:nvSpPr>
            <p:cNvPr id="12" name="Flowchart: Connector 34">
              <a:extLst>
                <a:ext uri="{FF2B5EF4-FFF2-40B4-BE49-F238E27FC236}">
                  <a16:creationId xmlns:a16="http://schemas.microsoft.com/office/drawing/2014/main" id="{6B436A25-59EF-CB40-9F5F-15772E0BC43D}"/>
                </a:ext>
              </a:extLst>
            </p:cNvPr>
            <p:cNvSpPr/>
            <p:nvPr/>
          </p:nvSpPr>
          <p:spPr>
            <a:xfrm>
              <a:off x="5937068" y="3220719"/>
              <a:ext cx="111760" cy="111761"/>
            </a:xfrm>
            <a:prstGeom prst="flowChartConnector">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Gill Sans MT" panose="020B0502020104020203"/>
                  <a:ea typeface="+mn-ea"/>
                  <a:cs typeface="+mn-cs"/>
                </a:rPr>
                <a:t> </a:t>
              </a:r>
            </a:p>
          </p:txBody>
        </p:sp>
        <p:sp>
          <p:nvSpPr>
            <p:cNvPr id="13" name="Flowchart: Connector 35">
              <a:extLst>
                <a:ext uri="{FF2B5EF4-FFF2-40B4-BE49-F238E27FC236}">
                  <a16:creationId xmlns:a16="http://schemas.microsoft.com/office/drawing/2014/main" id="{8BFB5E03-ECFB-7841-9F19-7267EAFF3A4E}"/>
                </a:ext>
              </a:extLst>
            </p:cNvPr>
            <p:cNvSpPr/>
            <p:nvPr/>
          </p:nvSpPr>
          <p:spPr>
            <a:xfrm>
              <a:off x="6607628" y="3129279"/>
              <a:ext cx="111760" cy="111761"/>
            </a:xfrm>
            <a:prstGeom prst="flowChartConnector">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Gill Sans MT" panose="020B0502020104020203"/>
                  <a:ea typeface="+mn-ea"/>
                  <a:cs typeface="+mn-cs"/>
                </a:rPr>
                <a:t> </a:t>
              </a:r>
            </a:p>
          </p:txBody>
        </p:sp>
        <p:sp>
          <p:nvSpPr>
            <p:cNvPr id="14" name="Flowchart: Connector 36">
              <a:extLst>
                <a:ext uri="{FF2B5EF4-FFF2-40B4-BE49-F238E27FC236}">
                  <a16:creationId xmlns:a16="http://schemas.microsoft.com/office/drawing/2014/main" id="{FAA2F3CE-272B-3B40-BAB4-6C7A7E3CA53C}"/>
                </a:ext>
              </a:extLst>
            </p:cNvPr>
            <p:cNvSpPr/>
            <p:nvPr/>
          </p:nvSpPr>
          <p:spPr>
            <a:xfrm>
              <a:off x="318588" y="315669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5" name="Flowchart: Connector 37">
              <a:extLst>
                <a:ext uri="{FF2B5EF4-FFF2-40B4-BE49-F238E27FC236}">
                  <a16:creationId xmlns:a16="http://schemas.microsoft.com/office/drawing/2014/main" id="{8EB6929D-5B7E-7641-849A-53BA4917145D}"/>
                </a:ext>
              </a:extLst>
            </p:cNvPr>
            <p:cNvSpPr/>
            <p:nvPr/>
          </p:nvSpPr>
          <p:spPr>
            <a:xfrm>
              <a:off x="491308" y="312621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6" name="Flowchart: Connector 38">
              <a:extLst>
                <a:ext uri="{FF2B5EF4-FFF2-40B4-BE49-F238E27FC236}">
                  <a16:creationId xmlns:a16="http://schemas.microsoft.com/office/drawing/2014/main" id="{2B9AF168-B7A6-E84A-B5E6-1BE5C6655E79}"/>
                </a:ext>
              </a:extLst>
            </p:cNvPr>
            <p:cNvSpPr/>
            <p:nvPr/>
          </p:nvSpPr>
          <p:spPr>
            <a:xfrm>
              <a:off x="542108" y="327861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7" name="Flowchart: Connector 39">
              <a:extLst>
                <a:ext uri="{FF2B5EF4-FFF2-40B4-BE49-F238E27FC236}">
                  <a16:creationId xmlns:a16="http://schemas.microsoft.com/office/drawing/2014/main" id="{DBD22EA9-C1CC-2544-B1B8-AB011ADCF46D}"/>
                </a:ext>
              </a:extLst>
            </p:cNvPr>
            <p:cNvSpPr/>
            <p:nvPr/>
          </p:nvSpPr>
          <p:spPr>
            <a:xfrm>
              <a:off x="349068" y="328877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8" name="Flowchart: Connector 40">
              <a:extLst>
                <a:ext uri="{FF2B5EF4-FFF2-40B4-BE49-F238E27FC236}">
                  <a16:creationId xmlns:a16="http://schemas.microsoft.com/office/drawing/2014/main" id="{7A17D3C2-B1FD-2045-9558-55931B809228}"/>
                </a:ext>
              </a:extLst>
            </p:cNvPr>
            <p:cNvSpPr/>
            <p:nvPr/>
          </p:nvSpPr>
          <p:spPr>
            <a:xfrm>
              <a:off x="4372428" y="513789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9" name="Flowchart: Connector 41">
              <a:extLst>
                <a:ext uri="{FF2B5EF4-FFF2-40B4-BE49-F238E27FC236}">
                  <a16:creationId xmlns:a16="http://schemas.microsoft.com/office/drawing/2014/main" id="{5DF47EA6-E455-DA4D-9342-B2C2AB1654F2}"/>
                </a:ext>
              </a:extLst>
            </p:cNvPr>
            <p:cNvSpPr/>
            <p:nvPr/>
          </p:nvSpPr>
          <p:spPr>
            <a:xfrm>
              <a:off x="7359468" y="3962399"/>
              <a:ext cx="111760" cy="111761"/>
            </a:xfrm>
            <a:prstGeom prst="flowChartConnector">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Gill Sans MT" panose="020B0502020104020203"/>
                  <a:ea typeface="+mn-ea"/>
                  <a:cs typeface="+mn-cs"/>
                </a:rPr>
                <a:t> </a:t>
              </a:r>
            </a:p>
          </p:txBody>
        </p:sp>
        <p:sp>
          <p:nvSpPr>
            <p:cNvPr id="20" name="Flowchart: Connector 42">
              <a:extLst>
                <a:ext uri="{FF2B5EF4-FFF2-40B4-BE49-F238E27FC236}">
                  <a16:creationId xmlns:a16="http://schemas.microsoft.com/office/drawing/2014/main" id="{E1C25B65-DAEE-1C40-9288-96E63A221D09}"/>
                </a:ext>
              </a:extLst>
            </p:cNvPr>
            <p:cNvSpPr/>
            <p:nvPr/>
          </p:nvSpPr>
          <p:spPr>
            <a:xfrm>
              <a:off x="7999548" y="242517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1" name="Flowchart: Connector 43">
              <a:extLst>
                <a:ext uri="{FF2B5EF4-FFF2-40B4-BE49-F238E27FC236}">
                  <a16:creationId xmlns:a16="http://schemas.microsoft.com/office/drawing/2014/main" id="{0899C023-E9F7-954C-9B4C-3F7F9E17CDC9}"/>
                </a:ext>
              </a:extLst>
            </p:cNvPr>
            <p:cNvSpPr/>
            <p:nvPr/>
          </p:nvSpPr>
          <p:spPr>
            <a:xfrm>
              <a:off x="7379788" y="302461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2" name="Flowchart: Connector 44">
              <a:extLst>
                <a:ext uri="{FF2B5EF4-FFF2-40B4-BE49-F238E27FC236}">
                  <a16:creationId xmlns:a16="http://schemas.microsoft.com/office/drawing/2014/main" id="{BD1BAAB8-197C-944D-9221-63255EAB3E44}"/>
                </a:ext>
              </a:extLst>
            </p:cNvPr>
            <p:cNvSpPr/>
            <p:nvPr/>
          </p:nvSpPr>
          <p:spPr>
            <a:xfrm>
              <a:off x="6902268" y="306525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3" name="Flowchart: Connector 46">
              <a:extLst>
                <a:ext uri="{FF2B5EF4-FFF2-40B4-BE49-F238E27FC236}">
                  <a16:creationId xmlns:a16="http://schemas.microsoft.com/office/drawing/2014/main" id="{ADCB0C85-E5A8-A14D-91C8-2CC4BBB542E8}"/>
                </a:ext>
              </a:extLst>
            </p:cNvPr>
            <p:cNvSpPr/>
            <p:nvPr/>
          </p:nvSpPr>
          <p:spPr>
            <a:xfrm>
              <a:off x="6201228" y="312621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4" name="Flowchart: Connector 47">
              <a:extLst>
                <a:ext uri="{FF2B5EF4-FFF2-40B4-BE49-F238E27FC236}">
                  <a16:creationId xmlns:a16="http://schemas.microsoft.com/office/drawing/2014/main" id="{278E9100-1141-C44A-BCA7-C38866F3B578}"/>
                </a:ext>
              </a:extLst>
            </p:cNvPr>
            <p:cNvSpPr/>
            <p:nvPr/>
          </p:nvSpPr>
          <p:spPr>
            <a:xfrm>
              <a:off x="6414588" y="3126210"/>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5" name="Flowchart: Connector 24">
              <a:extLst>
                <a:ext uri="{FF2B5EF4-FFF2-40B4-BE49-F238E27FC236}">
                  <a16:creationId xmlns:a16="http://schemas.microsoft.com/office/drawing/2014/main" id="{8002B1EE-A66F-F14D-A553-18AEB12198E3}"/>
                </a:ext>
              </a:extLst>
            </p:cNvPr>
            <p:cNvSpPr/>
            <p:nvPr/>
          </p:nvSpPr>
          <p:spPr>
            <a:xfrm>
              <a:off x="7134623" y="3962202"/>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6" name="Flowchart: Connector 27">
              <a:extLst>
                <a:ext uri="{FF2B5EF4-FFF2-40B4-BE49-F238E27FC236}">
                  <a16:creationId xmlns:a16="http://schemas.microsoft.com/office/drawing/2014/main" id="{26A65875-6B25-024B-9AB3-EEABD5C1B6DF}"/>
                </a:ext>
              </a:extLst>
            </p:cNvPr>
            <p:cNvSpPr/>
            <p:nvPr/>
          </p:nvSpPr>
          <p:spPr>
            <a:xfrm>
              <a:off x="7293651" y="2381875"/>
              <a:ext cx="103777" cy="115151"/>
            </a:xfrm>
            <a:prstGeom prst="flowChartConnector">
              <a:avLst/>
            </a:prstGeom>
            <a:solidFill>
              <a:srgbClr val="00B0F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7" name="Flowchart: Connector 28">
              <a:extLst>
                <a:ext uri="{FF2B5EF4-FFF2-40B4-BE49-F238E27FC236}">
                  <a16:creationId xmlns:a16="http://schemas.microsoft.com/office/drawing/2014/main" id="{739F9F59-087E-2947-B71A-6A7B6C496FD6}"/>
                </a:ext>
              </a:extLst>
            </p:cNvPr>
            <p:cNvSpPr/>
            <p:nvPr/>
          </p:nvSpPr>
          <p:spPr>
            <a:xfrm>
              <a:off x="7734067" y="3410886"/>
              <a:ext cx="111760" cy="111761"/>
            </a:xfrm>
            <a:prstGeom prst="flowChartConnector">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Gill Sans MT" panose="020B0502020104020203"/>
                  <a:ea typeface="+mn-ea"/>
                  <a:cs typeface="+mn-cs"/>
                </a:rPr>
                <a:t> </a:t>
              </a:r>
            </a:p>
          </p:txBody>
        </p:sp>
      </p:grpSp>
      <p:sp>
        <p:nvSpPr>
          <p:cNvPr id="28" name="TextBox 27">
            <a:extLst>
              <a:ext uri="{FF2B5EF4-FFF2-40B4-BE49-F238E27FC236}">
                <a16:creationId xmlns:a16="http://schemas.microsoft.com/office/drawing/2014/main" id="{207A9F29-AEF8-E94C-9C77-9E51783EB8F9}"/>
              </a:ext>
            </a:extLst>
          </p:cNvPr>
          <p:cNvSpPr txBox="1"/>
          <p:nvPr/>
        </p:nvSpPr>
        <p:spPr>
          <a:xfrm>
            <a:off x="8931545" y="5057314"/>
            <a:ext cx="275190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Gill Sans MT" panose="020B0502020104020203"/>
                <a:ea typeface="+mn-ea"/>
                <a:cs typeface="+mn-cs"/>
              </a:rPr>
              <a:t>Female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Gill Sans MT" panose="020B0502020104020203"/>
                <a:ea typeface="+mn-ea"/>
                <a:cs typeface="+mn-cs"/>
              </a:rPr>
              <a:t>Male  </a:t>
            </a:r>
          </a:p>
        </p:txBody>
      </p:sp>
    </p:spTree>
    <p:extLst>
      <p:ext uri="{BB962C8B-B14F-4D97-AF65-F5344CB8AC3E}">
        <p14:creationId xmlns:p14="http://schemas.microsoft.com/office/powerpoint/2010/main" val="413258490"/>
      </p:ext>
    </p:extLst>
  </p:cSld>
  <p:clrMapOvr>
    <a:masterClrMapping/>
  </p:clrMapOvr>
  <p:transition spd="slow" advClick="0" advTm="10000"/>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6" name="Title 1">
            <a:extLst>
              <a:ext uri="{FF2B5EF4-FFF2-40B4-BE49-F238E27FC236}">
                <a16:creationId xmlns:a16="http://schemas.microsoft.com/office/drawing/2014/main" id="{866F278E-2DCB-4867-B229-4D7024ACBDA6}"/>
              </a:ext>
            </a:extLst>
          </p:cNvPr>
          <p:cNvSpPr txBox="1">
            <a:spLocks/>
          </p:cNvSpPr>
          <p:nvPr/>
        </p:nvSpPr>
        <p:spPr>
          <a:xfrm>
            <a:off x="0" y="40608"/>
            <a:ext cx="12192000" cy="1004315"/>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a:lstStyle>
          <a:p>
            <a:pPr algn="ctr"/>
            <a:r>
              <a:rPr lang="en-US" sz="5400">
                <a:latin typeface="+mn-lt"/>
                <a:ea typeface="Arial" charset="0"/>
                <a:cs typeface="Arial" charset="0"/>
              </a:rPr>
              <a:t>AMSPDC Workforce Summit # 1- Objectives</a:t>
            </a:r>
          </a:p>
        </p:txBody>
      </p:sp>
      <p:sp>
        <p:nvSpPr>
          <p:cNvPr id="8" name="Content Placeholder 2">
            <a:extLst>
              <a:ext uri="{FF2B5EF4-FFF2-40B4-BE49-F238E27FC236}">
                <a16:creationId xmlns:a16="http://schemas.microsoft.com/office/drawing/2014/main" id="{655DCB93-2855-4FD3-9856-73A21FC3F887}"/>
              </a:ext>
            </a:extLst>
          </p:cNvPr>
          <p:cNvSpPr>
            <a:spLocks noGrp="1"/>
          </p:cNvSpPr>
          <p:nvPr>
            <p:ph idx="1"/>
          </p:nvPr>
        </p:nvSpPr>
        <p:spPr>
          <a:xfrm>
            <a:off x="253840" y="1178516"/>
            <a:ext cx="11684319" cy="4704968"/>
          </a:xfrm>
        </p:spPr>
        <p:txBody>
          <a:bodyPr>
            <a:normAutofit/>
          </a:bodyPr>
          <a:lstStyle/>
          <a:p>
            <a:pPr marL="457200" indent="-457200">
              <a:buClr>
                <a:schemeClr val="tx1"/>
              </a:buClr>
              <a:buFont typeface="+mj-lt"/>
              <a:buAutoNum type="arabicPeriod"/>
            </a:pPr>
            <a:r>
              <a:rPr lang="en-US">
                <a:latin typeface="AcuminPro"/>
              </a:rPr>
              <a:t>Understand current workforce data and recent trends related to categorical pediatric residency training and fellowship programs. </a:t>
            </a:r>
            <a:endParaRPr lang="en-US">
              <a:latin typeface="Symbol" pitchFamily="2" charset="2"/>
            </a:endParaRPr>
          </a:p>
          <a:p>
            <a:pPr marL="457200" indent="-457200">
              <a:buClr>
                <a:schemeClr val="tx1"/>
              </a:buClr>
              <a:buFont typeface="+mj-lt"/>
              <a:buAutoNum type="arabicPeriod"/>
            </a:pPr>
            <a:r>
              <a:rPr lang="en-US">
                <a:latin typeface="Symbol" pitchFamily="2" charset="2"/>
              </a:rPr>
              <a:t>I</a:t>
            </a:r>
            <a:r>
              <a:rPr lang="en-US">
                <a:latin typeface="AcuminPro"/>
              </a:rPr>
              <a:t>dentify the gaps in our current data system and the challenges with reviewing workforce data. </a:t>
            </a:r>
            <a:endParaRPr lang="en-US">
              <a:latin typeface="Symbol" pitchFamily="2" charset="2"/>
            </a:endParaRPr>
          </a:p>
          <a:p>
            <a:pPr marL="457200" indent="-457200">
              <a:buClr>
                <a:schemeClr val="tx1"/>
              </a:buClr>
              <a:buFont typeface="+mj-lt"/>
              <a:buAutoNum type="arabicPeriod"/>
            </a:pPr>
            <a:r>
              <a:rPr lang="en-US">
                <a:latin typeface="AcuminPro"/>
              </a:rPr>
              <a:t>Identify questions, for subsequent data analysis, that will add important information to the dialogue regarding the pediatric workforce. </a:t>
            </a:r>
            <a:endParaRPr lang="en-US">
              <a:latin typeface="Symbol" pitchFamily="2" charset="2"/>
            </a:endParaRPr>
          </a:p>
          <a:p>
            <a:pPr marL="457200" indent="-457200">
              <a:buClr>
                <a:schemeClr val="tx1"/>
              </a:buClr>
              <a:buFont typeface="+mj-lt"/>
              <a:buAutoNum type="arabicPeriod"/>
            </a:pPr>
            <a:r>
              <a:rPr lang="en-US">
                <a:latin typeface="AcuminPro"/>
              </a:rPr>
              <a:t>Develop potential action steps that focus on key strategies to improve the pediatric workforce. </a:t>
            </a:r>
            <a:endParaRPr lang="en-US">
              <a:latin typeface="Symbol" pitchFamily="2" charset="2"/>
            </a:endParaRPr>
          </a:p>
          <a:p>
            <a:pPr marL="457200" indent="-457200">
              <a:buClr>
                <a:schemeClr val="tx1"/>
              </a:buClr>
              <a:buFont typeface="+mj-lt"/>
              <a:buAutoNum type="arabicPeriod"/>
            </a:pPr>
            <a:r>
              <a:rPr lang="en-US">
                <a:latin typeface="AcuminPro"/>
              </a:rPr>
              <a:t>Articulate a timeline for our work, subsequent meetings and topics for future consideration.</a:t>
            </a:r>
            <a:endParaRPr lang="en-US">
              <a:latin typeface="Symbol" pitchFamily="2" charset="2"/>
            </a:endParaRPr>
          </a:p>
          <a:p>
            <a:endParaRPr lang="en-US"/>
          </a:p>
        </p:txBody>
      </p:sp>
    </p:spTree>
    <p:extLst>
      <p:ext uri="{BB962C8B-B14F-4D97-AF65-F5344CB8AC3E}">
        <p14:creationId xmlns:p14="http://schemas.microsoft.com/office/powerpoint/2010/main" val="13616390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CDF9-B2A4-F74F-84BA-5FD1DA6CA694}"/>
              </a:ext>
            </a:extLst>
          </p:cNvPr>
          <p:cNvSpPr>
            <a:spLocks noGrp="1"/>
          </p:cNvSpPr>
          <p:nvPr>
            <p:ph type="ctrTitle"/>
          </p:nvPr>
        </p:nvSpPr>
        <p:spPr>
          <a:xfrm>
            <a:off x="434757" y="828676"/>
            <a:ext cx="11398685" cy="2387600"/>
          </a:xfrm>
        </p:spPr>
        <p:txBody>
          <a:bodyPr>
            <a:normAutofit/>
          </a:bodyPr>
          <a:lstStyle/>
          <a:p>
            <a:r>
              <a:rPr lang="en-US" b="1">
                <a:latin typeface="Arial" panose="020B0604020202020204" pitchFamily="34" charset="0"/>
                <a:cs typeface="Arial" panose="020B0604020202020204" pitchFamily="34" charset="0"/>
              </a:rPr>
              <a:t>National Pediatrician-Scientist Collaborative Workgroup</a:t>
            </a:r>
            <a:br>
              <a:rPr lang="en-US" b="1">
                <a:latin typeface="Arial" panose="020B0604020202020204" pitchFamily="34" charset="0"/>
                <a:cs typeface="Arial" panose="020B0604020202020204" pitchFamily="34" charset="0"/>
              </a:rPr>
            </a:br>
            <a:r>
              <a:rPr lang="en-US" b="1">
                <a:latin typeface="Arial" panose="020B0604020202020204" pitchFamily="34" charset="0"/>
                <a:cs typeface="Arial" panose="020B0604020202020204" pitchFamily="34" charset="0"/>
              </a:rPr>
              <a:t>(NPSCW)</a:t>
            </a:r>
          </a:p>
        </p:txBody>
      </p:sp>
      <p:sp>
        <p:nvSpPr>
          <p:cNvPr id="3" name="Subtitle 2">
            <a:extLst>
              <a:ext uri="{FF2B5EF4-FFF2-40B4-BE49-F238E27FC236}">
                <a16:creationId xmlns:a16="http://schemas.microsoft.com/office/drawing/2014/main" id="{BE3D98C7-3BD7-4144-8963-DDC6F9263E65}"/>
              </a:ext>
            </a:extLst>
          </p:cNvPr>
          <p:cNvSpPr>
            <a:spLocks noGrp="1"/>
          </p:cNvSpPr>
          <p:nvPr>
            <p:ph type="subTitle" idx="1"/>
          </p:nvPr>
        </p:nvSpPr>
        <p:spPr>
          <a:xfrm>
            <a:off x="736933" y="3824419"/>
            <a:ext cx="10858500" cy="2418217"/>
          </a:xfrm>
        </p:spPr>
        <p:txBody>
          <a:bodyPr>
            <a:normAutofit fontScale="85000" lnSpcReduction="20000"/>
          </a:bodyPr>
          <a:lstStyle/>
          <a:p>
            <a:r>
              <a:rPr lang="en-US" sz="3200" b="1">
                <a:latin typeface="Arial" panose="020B0604020202020204" pitchFamily="34" charset="0"/>
                <a:cs typeface="Arial" panose="020B0604020202020204" pitchFamily="34" charset="0"/>
              </a:rPr>
              <a:t>Kate Ackerman, MD and Audrea Burns, PhD</a:t>
            </a:r>
          </a:p>
          <a:p>
            <a:r>
              <a:rPr lang="en-US" sz="3200">
                <a:latin typeface="Arial" panose="020B0604020202020204" pitchFamily="34" charset="0"/>
                <a:cs typeface="Arial" panose="020B0604020202020204" pitchFamily="34" charset="0"/>
              </a:rPr>
              <a:t>Association of Medical School Pediatric Department Chairs</a:t>
            </a:r>
          </a:p>
          <a:p>
            <a:r>
              <a:rPr lang="en-US" sz="3200">
                <a:latin typeface="Arial" panose="020B0604020202020204" pitchFamily="34" charset="0"/>
                <a:cs typeface="Arial" panose="020B0604020202020204" pitchFamily="34" charset="0"/>
              </a:rPr>
              <a:t>Summit </a:t>
            </a:r>
          </a:p>
          <a:p>
            <a:endParaRPr lang="en-US" sz="3200">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Friday, October 23, 2020</a:t>
            </a:r>
          </a:p>
        </p:txBody>
      </p:sp>
      <p:pic>
        <p:nvPicPr>
          <p:cNvPr id="4" name="Picture 55" descr="A close up of a sign&#10;&#10;Description automatically generated">
            <a:extLst>
              <a:ext uri="{FF2B5EF4-FFF2-40B4-BE49-F238E27FC236}">
                <a16:creationId xmlns:a16="http://schemas.microsoft.com/office/drawing/2014/main" id="{85433DF4-9450-EB4B-9513-BE6FCAD91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15" t="7083" r="1170" b="12749"/>
          <a:stretch>
            <a:fillRect/>
          </a:stretch>
        </p:blipFill>
        <p:spPr bwMode="auto">
          <a:xfrm>
            <a:off x="9400674" y="6000468"/>
            <a:ext cx="2556955" cy="662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20613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A606A-E7B3-464D-A3A8-432DFE2886B2}"/>
              </a:ext>
            </a:extLst>
          </p:cNvPr>
          <p:cNvSpPr>
            <a:spLocks noGrp="1"/>
          </p:cNvSpPr>
          <p:nvPr>
            <p:ph type="title"/>
          </p:nvPr>
        </p:nvSpPr>
        <p:spPr>
          <a:xfrm>
            <a:off x="374904" y="109093"/>
            <a:ext cx="10515600" cy="1325563"/>
          </a:xfrm>
        </p:spPr>
        <p:txBody>
          <a:bodyPr/>
          <a:lstStyle/>
          <a:p>
            <a:r>
              <a:rPr lang="en-US" b="1">
                <a:latin typeface="Arial" panose="020B0604020202020204" pitchFamily="34" charset="0"/>
                <a:cs typeface="Arial" panose="020B0604020202020204" pitchFamily="34" charset="0"/>
              </a:rPr>
              <a:t>Mission &amp; Vision</a:t>
            </a:r>
          </a:p>
        </p:txBody>
      </p:sp>
      <p:sp>
        <p:nvSpPr>
          <p:cNvPr id="3" name="Content Placeholder 2">
            <a:extLst>
              <a:ext uri="{FF2B5EF4-FFF2-40B4-BE49-F238E27FC236}">
                <a16:creationId xmlns:a16="http://schemas.microsoft.com/office/drawing/2014/main" id="{0C62A31C-71B8-F04F-B54C-C83098782DD4}"/>
              </a:ext>
            </a:extLst>
          </p:cNvPr>
          <p:cNvSpPr>
            <a:spLocks noGrp="1"/>
          </p:cNvSpPr>
          <p:nvPr>
            <p:ph idx="1"/>
          </p:nvPr>
        </p:nvSpPr>
        <p:spPr>
          <a:xfrm>
            <a:off x="487680" y="1548384"/>
            <a:ext cx="10866120" cy="5145024"/>
          </a:xfrm>
        </p:spPr>
        <p:txBody>
          <a:bodyPr>
            <a:normAutofit/>
          </a:bodyPr>
          <a:lstStyle/>
          <a:p>
            <a:pPr marL="0" indent="0">
              <a:buNone/>
            </a:pPr>
            <a:r>
              <a:rPr lang="en-US" u="sng">
                <a:latin typeface="Arial" panose="020B0604020202020204" pitchFamily="34" charset="0"/>
                <a:cs typeface="Arial" panose="020B0604020202020204" pitchFamily="34" charset="0"/>
              </a:rPr>
              <a:t>Mission </a:t>
            </a:r>
          </a:p>
          <a:p>
            <a:pPr lvl="1"/>
            <a:r>
              <a:rPr lang="en-US">
                <a:latin typeface="Arial" panose="020B0604020202020204" pitchFamily="34" charset="0"/>
                <a:cs typeface="Arial" panose="020B0604020202020204" pitchFamily="34" charset="0"/>
              </a:rPr>
              <a:t>Foster the sustainability and success of pediatrician-scientist development and training in residency and advocating for strengthening the pipeline to advance improvement and innovation of global child health </a:t>
            </a:r>
          </a:p>
          <a:p>
            <a:endParaRPr lang="en-US">
              <a:latin typeface="Arial" panose="020B0604020202020204" pitchFamily="34" charset="0"/>
              <a:cs typeface="Arial" panose="020B0604020202020204" pitchFamily="34" charset="0"/>
            </a:endParaRPr>
          </a:p>
          <a:p>
            <a:pPr marL="0" indent="0">
              <a:buNone/>
            </a:pPr>
            <a:r>
              <a:rPr lang="en-US" u="sng">
                <a:latin typeface="Arial" panose="020B0604020202020204" pitchFamily="34" charset="0"/>
                <a:cs typeface="Arial" panose="020B0604020202020204" pitchFamily="34" charset="0"/>
              </a:rPr>
              <a:t>Vision</a:t>
            </a:r>
          </a:p>
          <a:p>
            <a:pPr lvl="1"/>
            <a:r>
              <a:rPr lang="en-US">
                <a:latin typeface="Arial" panose="020B0604020202020204" pitchFamily="34" charset="0"/>
                <a:cs typeface="Arial" panose="020B0604020202020204" pitchFamily="34" charset="0"/>
              </a:rPr>
              <a:t>Identify and disseminate best practices for training pediatrician-scientists in residency</a:t>
            </a:r>
          </a:p>
          <a:p>
            <a:pPr lvl="1"/>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Develop metrics for training pathway selection</a:t>
            </a:r>
          </a:p>
          <a:p>
            <a:pPr lvl="1"/>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Incorporate sustainable models for recruitment and support of pediatrician-scientist trainees from underrepresented backgrounds</a:t>
            </a: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pic>
        <p:nvPicPr>
          <p:cNvPr id="4" name="Picture 6" descr="A close up of a sign&#10;&#10;Description automatically generated">
            <a:extLst>
              <a:ext uri="{FF2B5EF4-FFF2-40B4-BE49-F238E27FC236}">
                <a16:creationId xmlns:a16="http://schemas.microsoft.com/office/drawing/2014/main" id="{9B32105C-38EA-F44E-BC7F-2B3F1140DF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8400" y="6212480"/>
            <a:ext cx="2052459" cy="645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70209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Box 5">
            <a:extLst>
              <a:ext uri="{FF2B5EF4-FFF2-40B4-BE49-F238E27FC236}">
                <a16:creationId xmlns:a16="http://schemas.microsoft.com/office/drawing/2014/main" id="{4C48F37F-D988-004C-AF00-F94C68B3F182}"/>
              </a:ext>
            </a:extLst>
          </p:cNvPr>
          <p:cNvSpPr txBox="1">
            <a:spLocks noChangeArrowheads="1"/>
          </p:cNvSpPr>
          <p:nvPr/>
        </p:nvSpPr>
        <p:spPr bwMode="auto">
          <a:xfrm>
            <a:off x="7353432" y="2842568"/>
            <a:ext cx="11176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Carrie Rassbach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Stanford Children’s</a:t>
            </a:r>
          </a:p>
        </p:txBody>
      </p:sp>
      <p:sp>
        <p:nvSpPr>
          <p:cNvPr id="80898" name="TextBox 6">
            <a:extLst>
              <a:ext uri="{FF2B5EF4-FFF2-40B4-BE49-F238E27FC236}">
                <a16:creationId xmlns:a16="http://schemas.microsoft.com/office/drawing/2014/main" id="{00BCA693-188E-364C-956C-C799D13062C5}"/>
              </a:ext>
            </a:extLst>
          </p:cNvPr>
          <p:cNvSpPr txBox="1">
            <a:spLocks noChangeArrowheads="1"/>
          </p:cNvSpPr>
          <p:nvPr/>
        </p:nvSpPr>
        <p:spPr bwMode="auto">
          <a:xfrm>
            <a:off x="5824557" y="4518058"/>
            <a:ext cx="13051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Debra Boyer MD, MHPE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Boston Children’s Hosp.</a:t>
            </a:r>
          </a:p>
        </p:txBody>
      </p:sp>
      <p:sp>
        <p:nvSpPr>
          <p:cNvPr id="80899" name="TextBox 7">
            <a:extLst>
              <a:ext uri="{FF2B5EF4-FFF2-40B4-BE49-F238E27FC236}">
                <a16:creationId xmlns:a16="http://schemas.microsoft.com/office/drawing/2014/main" id="{9197013D-D101-3740-9A1E-949BBE6DE39B}"/>
              </a:ext>
            </a:extLst>
          </p:cNvPr>
          <p:cNvSpPr txBox="1">
            <a:spLocks noChangeArrowheads="1"/>
          </p:cNvSpPr>
          <p:nvPr/>
        </p:nvSpPr>
        <p:spPr bwMode="auto">
          <a:xfrm>
            <a:off x="7075310" y="4510824"/>
            <a:ext cx="167385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Rebecca Blankenburg MD, MPH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Stanford Children’s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00" name="TextBox 8">
            <a:extLst>
              <a:ext uri="{FF2B5EF4-FFF2-40B4-BE49-F238E27FC236}">
                <a16:creationId xmlns:a16="http://schemas.microsoft.com/office/drawing/2014/main" id="{C9E1C2DB-CE3A-174E-BEA8-41A758970867}"/>
              </a:ext>
            </a:extLst>
          </p:cNvPr>
          <p:cNvSpPr txBox="1">
            <a:spLocks noChangeArrowheads="1"/>
          </p:cNvSpPr>
          <p:nvPr/>
        </p:nvSpPr>
        <p:spPr bwMode="auto">
          <a:xfrm>
            <a:off x="368490" y="2856855"/>
            <a:ext cx="12698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Heather McPhillips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Seattle Children’s</a:t>
            </a:r>
          </a:p>
        </p:txBody>
      </p:sp>
      <p:sp>
        <p:nvSpPr>
          <p:cNvPr id="80901" name="TextBox 10">
            <a:extLst>
              <a:ext uri="{FF2B5EF4-FFF2-40B4-BE49-F238E27FC236}">
                <a16:creationId xmlns:a16="http://schemas.microsoft.com/office/drawing/2014/main" id="{8BFCC118-2165-E84B-9A92-179A559BEE68}"/>
              </a:ext>
            </a:extLst>
          </p:cNvPr>
          <p:cNvSpPr txBox="1">
            <a:spLocks noChangeArrowheads="1"/>
          </p:cNvSpPr>
          <p:nvPr/>
        </p:nvSpPr>
        <p:spPr bwMode="auto">
          <a:xfrm>
            <a:off x="4511797" y="6124778"/>
            <a:ext cx="144783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Pnina Weiss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Yale-New Haven Children’s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02" name="TextBox 11">
            <a:extLst>
              <a:ext uri="{FF2B5EF4-FFF2-40B4-BE49-F238E27FC236}">
                <a16:creationId xmlns:a16="http://schemas.microsoft.com/office/drawing/2014/main" id="{088DDD6E-DC4E-F940-904D-1E8F1CBFB628}"/>
              </a:ext>
            </a:extLst>
          </p:cNvPr>
          <p:cNvSpPr txBox="1">
            <a:spLocks noChangeArrowheads="1"/>
          </p:cNvSpPr>
          <p:nvPr/>
        </p:nvSpPr>
        <p:spPr bwMode="auto">
          <a:xfrm>
            <a:off x="3083085" y="6148592"/>
            <a:ext cx="143981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Margaret Hostetter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Cincinnati Children’s Hosp.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03" name="TextBox 12">
            <a:extLst>
              <a:ext uri="{FF2B5EF4-FFF2-40B4-BE49-F238E27FC236}">
                <a16:creationId xmlns:a16="http://schemas.microsoft.com/office/drawing/2014/main" id="{B29319FA-8812-1E4B-AF06-51375BDB407D}"/>
              </a:ext>
            </a:extLst>
          </p:cNvPr>
          <p:cNvSpPr txBox="1">
            <a:spLocks noChangeArrowheads="1"/>
          </p:cNvSpPr>
          <p:nvPr/>
        </p:nvSpPr>
        <p:spPr bwMode="auto">
          <a:xfrm>
            <a:off x="326010" y="4502183"/>
            <a:ext cx="13548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Mark Ward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Texas Children’s Hospital</a:t>
            </a:r>
          </a:p>
        </p:txBody>
      </p:sp>
      <p:sp>
        <p:nvSpPr>
          <p:cNvPr id="80904" name="TextBox 13">
            <a:extLst>
              <a:ext uri="{FF2B5EF4-FFF2-40B4-BE49-F238E27FC236}">
                <a16:creationId xmlns:a16="http://schemas.microsoft.com/office/drawing/2014/main" id="{67E66159-0E0F-ED48-A2D3-A4BEEC0C7BCC}"/>
              </a:ext>
            </a:extLst>
          </p:cNvPr>
          <p:cNvSpPr txBox="1">
            <a:spLocks noChangeArrowheads="1"/>
          </p:cNvSpPr>
          <p:nvPr/>
        </p:nvSpPr>
        <p:spPr bwMode="auto">
          <a:xfrm>
            <a:off x="484708" y="1312980"/>
            <a:ext cx="10374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Audrea Burns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Texas Children’s</a:t>
            </a:r>
          </a:p>
        </p:txBody>
      </p:sp>
      <p:pic>
        <p:nvPicPr>
          <p:cNvPr id="80905" name="Picture 16">
            <a:extLst>
              <a:ext uri="{FF2B5EF4-FFF2-40B4-BE49-F238E27FC236}">
                <a16:creationId xmlns:a16="http://schemas.microsoft.com/office/drawing/2014/main" id="{A69FF403-1C16-DA46-97F9-321334ADB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408" y="328389"/>
            <a:ext cx="754063" cy="960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06" name="Picture 21" descr="A person smiling for the camera&#10;&#10;Description automatically generated">
            <a:extLst>
              <a:ext uri="{FF2B5EF4-FFF2-40B4-BE49-F238E27FC236}">
                <a16:creationId xmlns:a16="http://schemas.microsoft.com/office/drawing/2014/main" id="{6DB48AC7-A6C3-8F43-B466-EDE7F9815D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2018" y="4996666"/>
            <a:ext cx="685800" cy="976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0907" name="Picture 23" descr="A person smiling for the camera&#10;&#10;Description automatically generated">
            <a:extLst>
              <a:ext uri="{FF2B5EF4-FFF2-40B4-BE49-F238E27FC236}">
                <a16:creationId xmlns:a16="http://schemas.microsoft.com/office/drawing/2014/main" id="{58B41092-9AFD-0544-ABE3-5C7EEB7E6E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2189" y="3369208"/>
            <a:ext cx="772895" cy="1141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08" name="Picture 25" descr="A person wearing a suit and tie smiling at the camera&#10;&#10;Description automatically generated">
            <a:extLst>
              <a:ext uri="{FF2B5EF4-FFF2-40B4-BE49-F238E27FC236}">
                <a16:creationId xmlns:a16="http://schemas.microsoft.com/office/drawing/2014/main" id="{D78C56D0-9AC5-D947-A6C4-A7317962706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0018" r="11522" b="11765"/>
          <a:stretch/>
        </p:blipFill>
        <p:spPr bwMode="auto">
          <a:xfrm>
            <a:off x="570052" y="3403938"/>
            <a:ext cx="825500" cy="10770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09" name="Picture 27" descr="A person smiling for the camera&#10;&#10;Description automatically generated">
            <a:extLst>
              <a:ext uri="{FF2B5EF4-FFF2-40B4-BE49-F238E27FC236}">
                <a16:creationId xmlns:a16="http://schemas.microsoft.com/office/drawing/2014/main" id="{D9CAA27F-751D-224E-B24B-1CFF053B08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8041"/>
          <a:stretch>
            <a:fillRect/>
          </a:stretch>
        </p:blipFill>
        <p:spPr bwMode="auto">
          <a:xfrm>
            <a:off x="7497108" y="1878374"/>
            <a:ext cx="830263" cy="960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10" name="Picture 2" descr="A person smiling for the camera&#10;&#10;Description automatically generated">
            <a:extLst>
              <a:ext uri="{FF2B5EF4-FFF2-40B4-BE49-F238E27FC236}">
                <a16:creationId xmlns:a16="http://schemas.microsoft.com/office/drawing/2014/main" id="{6272DC74-F700-ED42-A099-9D8169E9CB9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9601" r="20248"/>
          <a:stretch>
            <a:fillRect/>
          </a:stretch>
        </p:blipFill>
        <p:spPr bwMode="auto">
          <a:xfrm>
            <a:off x="550780" y="1878374"/>
            <a:ext cx="863601" cy="960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11" name="Picture 4" descr="A person wearing a black shirt&#10;&#10;Description automatically generated">
            <a:extLst>
              <a:ext uri="{FF2B5EF4-FFF2-40B4-BE49-F238E27FC236}">
                <a16:creationId xmlns:a16="http://schemas.microsoft.com/office/drawing/2014/main" id="{53FC08A0-D573-F04A-8317-845407B6BF1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0728"/>
          <a:stretch>
            <a:fillRect/>
          </a:stretch>
        </p:blipFill>
        <p:spPr bwMode="auto">
          <a:xfrm>
            <a:off x="7511394" y="3403937"/>
            <a:ext cx="801688" cy="11068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0912" name="TextBox 20">
            <a:extLst>
              <a:ext uri="{FF2B5EF4-FFF2-40B4-BE49-F238E27FC236}">
                <a16:creationId xmlns:a16="http://schemas.microsoft.com/office/drawing/2014/main" id="{DF16DBC0-F800-9948-B8A6-53A4078AE655}"/>
              </a:ext>
            </a:extLst>
          </p:cNvPr>
          <p:cNvSpPr txBox="1">
            <a:spLocks noChangeArrowheads="1"/>
          </p:cNvSpPr>
          <p:nvPr/>
        </p:nvSpPr>
        <p:spPr bwMode="auto">
          <a:xfrm>
            <a:off x="1836296" y="4502184"/>
            <a:ext cx="123623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Will Parsons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Texas Children’s Hosp.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pic>
        <p:nvPicPr>
          <p:cNvPr id="80913" name="Picture 1">
            <a:extLst>
              <a:ext uri="{FF2B5EF4-FFF2-40B4-BE49-F238E27FC236}">
                <a16:creationId xmlns:a16="http://schemas.microsoft.com/office/drawing/2014/main" id="{B4AD248A-F47C-574A-8005-00F8207B229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87701" y="3403938"/>
            <a:ext cx="733425" cy="10675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14" name="Picture 3">
            <a:extLst>
              <a:ext uri="{FF2B5EF4-FFF2-40B4-BE49-F238E27FC236}">
                <a16:creationId xmlns:a16="http://schemas.microsoft.com/office/drawing/2014/main" id="{26A25E30-06A4-BA40-80F8-E69358C0220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67920" y="4996666"/>
            <a:ext cx="670147" cy="976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0915" name="TextBox 24">
            <a:extLst>
              <a:ext uri="{FF2B5EF4-FFF2-40B4-BE49-F238E27FC236}">
                <a16:creationId xmlns:a16="http://schemas.microsoft.com/office/drawing/2014/main" id="{4C01AAD0-4393-4243-AADA-220CE58D5058}"/>
              </a:ext>
            </a:extLst>
          </p:cNvPr>
          <p:cNvSpPr txBox="1">
            <a:spLocks noChangeArrowheads="1"/>
          </p:cNvSpPr>
          <p:nvPr/>
        </p:nvSpPr>
        <p:spPr bwMode="auto">
          <a:xfrm>
            <a:off x="3063049" y="2856857"/>
            <a:ext cx="147989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Tony French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St. Louis Children’s Hospital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16" name="TextBox 28">
            <a:extLst>
              <a:ext uri="{FF2B5EF4-FFF2-40B4-BE49-F238E27FC236}">
                <a16:creationId xmlns:a16="http://schemas.microsoft.com/office/drawing/2014/main" id="{1D1AA3FA-E8DA-124F-96A7-001AD241A6A9}"/>
              </a:ext>
            </a:extLst>
          </p:cNvPr>
          <p:cNvSpPr txBox="1">
            <a:spLocks noChangeArrowheads="1"/>
          </p:cNvSpPr>
          <p:nvPr/>
        </p:nvSpPr>
        <p:spPr bwMode="auto">
          <a:xfrm>
            <a:off x="4495767" y="4502184"/>
            <a:ext cx="147989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Suong Nguyen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St. Louis Children’s Hospital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17" name="TextBox 30">
            <a:extLst>
              <a:ext uri="{FF2B5EF4-FFF2-40B4-BE49-F238E27FC236}">
                <a16:creationId xmlns:a16="http://schemas.microsoft.com/office/drawing/2014/main" id="{EC241C76-9430-994A-9277-4047F5A36ECB}"/>
              </a:ext>
            </a:extLst>
          </p:cNvPr>
          <p:cNvSpPr txBox="1">
            <a:spLocks noChangeArrowheads="1"/>
          </p:cNvSpPr>
          <p:nvPr/>
        </p:nvSpPr>
        <p:spPr bwMode="auto">
          <a:xfrm>
            <a:off x="5884669" y="6127952"/>
            <a:ext cx="1184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Katie Forster MD, MS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Children’s National </a:t>
            </a:r>
          </a:p>
        </p:txBody>
      </p:sp>
      <p:sp>
        <p:nvSpPr>
          <p:cNvPr id="80918" name="TextBox 32">
            <a:extLst>
              <a:ext uri="{FF2B5EF4-FFF2-40B4-BE49-F238E27FC236}">
                <a16:creationId xmlns:a16="http://schemas.microsoft.com/office/drawing/2014/main" id="{7C2D3270-DAAE-7D45-87E1-60F636BD2B92}"/>
              </a:ext>
            </a:extLst>
          </p:cNvPr>
          <p:cNvSpPr txBox="1">
            <a:spLocks noChangeArrowheads="1"/>
          </p:cNvSpPr>
          <p:nvPr/>
        </p:nvSpPr>
        <p:spPr bwMode="auto">
          <a:xfrm>
            <a:off x="1744925" y="2856855"/>
            <a:ext cx="14189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Tara Wenger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Seattle Children’s Hospital</a:t>
            </a:r>
          </a:p>
        </p:txBody>
      </p:sp>
      <p:sp>
        <p:nvSpPr>
          <p:cNvPr id="80919" name="TextBox 34">
            <a:extLst>
              <a:ext uri="{FF2B5EF4-FFF2-40B4-BE49-F238E27FC236}">
                <a16:creationId xmlns:a16="http://schemas.microsoft.com/office/drawing/2014/main" id="{9A7A84F4-6AB2-614F-8921-3B0C04E241A5}"/>
              </a:ext>
            </a:extLst>
          </p:cNvPr>
          <p:cNvSpPr txBox="1">
            <a:spLocks noChangeArrowheads="1"/>
          </p:cNvSpPr>
          <p:nvPr/>
        </p:nvSpPr>
        <p:spPr bwMode="auto">
          <a:xfrm>
            <a:off x="7208360" y="1316155"/>
            <a:ext cx="14077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Bobbi Byrne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Riley Hospital for Children</a:t>
            </a:r>
          </a:p>
        </p:txBody>
      </p:sp>
      <p:sp>
        <p:nvSpPr>
          <p:cNvPr id="80920" name="TextBox 36">
            <a:extLst>
              <a:ext uri="{FF2B5EF4-FFF2-40B4-BE49-F238E27FC236}">
                <a16:creationId xmlns:a16="http://schemas.microsoft.com/office/drawing/2014/main" id="{82DCB5D8-5ABB-7242-9344-D7A300196E76}"/>
              </a:ext>
            </a:extLst>
          </p:cNvPr>
          <p:cNvSpPr txBox="1">
            <a:spLocks noChangeArrowheads="1"/>
          </p:cNvSpPr>
          <p:nvPr/>
        </p:nvSpPr>
        <p:spPr bwMode="auto">
          <a:xfrm>
            <a:off x="3099918" y="4502184"/>
            <a:ext cx="140615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Satid </a:t>
            </a:r>
            <a:r>
              <a:rPr kumimoji="0" lang="en-US" altLang="en-US" sz="900" b="0" i="0" u="none" strike="noStrike" kern="1200" cap="none" spc="0" normalizeH="0" baseline="0" noProof="0" err="1">
                <a:ln>
                  <a:noFill/>
                </a:ln>
                <a:solidFill>
                  <a:srgbClr val="000000"/>
                </a:solidFill>
                <a:effectLst/>
                <a:uLnTx/>
                <a:uFillTx/>
                <a:latin typeface="Calibri" panose="020F0502020204030204" pitchFamily="34" charset="0"/>
                <a:ea typeface="ＭＳ Ｐゴシック" panose="020B0600070205080204" pitchFamily="34" charset="-128"/>
                <a:cs typeface="+mn-cs"/>
              </a:rPr>
              <a:t>Thammasitboon</a:t>
            </a: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Texas Children’s Hosp.</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21" name="TextBox 38">
            <a:extLst>
              <a:ext uri="{FF2B5EF4-FFF2-40B4-BE49-F238E27FC236}">
                <a16:creationId xmlns:a16="http://schemas.microsoft.com/office/drawing/2014/main" id="{B80294E9-930A-4A42-9438-967B8FD1FDC3}"/>
              </a:ext>
            </a:extLst>
          </p:cNvPr>
          <p:cNvSpPr txBox="1">
            <a:spLocks noChangeArrowheads="1"/>
          </p:cNvSpPr>
          <p:nvPr/>
        </p:nvSpPr>
        <p:spPr bwMode="auto">
          <a:xfrm>
            <a:off x="5811733" y="2890194"/>
            <a:ext cx="13308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Weston Powell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Seattle Children’s</a:t>
            </a:r>
          </a:p>
        </p:txBody>
      </p:sp>
      <p:sp>
        <p:nvSpPr>
          <p:cNvPr id="80922" name="TextBox 39">
            <a:extLst>
              <a:ext uri="{FF2B5EF4-FFF2-40B4-BE49-F238E27FC236}">
                <a16:creationId xmlns:a16="http://schemas.microsoft.com/office/drawing/2014/main" id="{06FD377F-0A7F-E04D-94E6-5389827C411B}"/>
              </a:ext>
            </a:extLst>
          </p:cNvPr>
          <p:cNvSpPr txBox="1">
            <a:spLocks noChangeArrowheads="1"/>
          </p:cNvSpPr>
          <p:nvPr/>
        </p:nvSpPr>
        <p:spPr bwMode="auto">
          <a:xfrm>
            <a:off x="7075311" y="6133754"/>
            <a:ext cx="167385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Michael Hogarty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Children’s Hosp. of Philadelphia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23" name="TextBox 40">
            <a:extLst>
              <a:ext uri="{FF2B5EF4-FFF2-40B4-BE49-F238E27FC236}">
                <a16:creationId xmlns:a16="http://schemas.microsoft.com/office/drawing/2014/main" id="{6E21FBBD-6E35-6343-8DF0-EFE2F8AD41CE}"/>
              </a:ext>
            </a:extLst>
          </p:cNvPr>
          <p:cNvSpPr txBox="1">
            <a:spLocks noChangeArrowheads="1"/>
          </p:cNvSpPr>
          <p:nvPr/>
        </p:nvSpPr>
        <p:spPr bwMode="auto">
          <a:xfrm>
            <a:off x="3148008" y="1312980"/>
            <a:ext cx="13099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Jordan Orange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Morgan Stanley </a:t>
            </a:r>
          </a:p>
        </p:txBody>
      </p:sp>
      <p:sp>
        <p:nvSpPr>
          <p:cNvPr id="80924" name="TextBox 41">
            <a:extLst>
              <a:ext uri="{FF2B5EF4-FFF2-40B4-BE49-F238E27FC236}">
                <a16:creationId xmlns:a16="http://schemas.microsoft.com/office/drawing/2014/main" id="{E3A60A0B-2A31-1741-A37B-D87CB9F1F5FD}"/>
              </a:ext>
            </a:extLst>
          </p:cNvPr>
          <p:cNvSpPr txBox="1">
            <a:spLocks noChangeArrowheads="1"/>
          </p:cNvSpPr>
          <p:nvPr/>
        </p:nvSpPr>
        <p:spPr bwMode="auto">
          <a:xfrm>
            <a:off x="4492569" y="2856857"/>
            <a:ext cx="1484702"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Daniel Moore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Monroe Carell Jr. Children’s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25" name="TextBox 42">
            <a:extLst>
              <a:ext uri="{FF2B5EF4-FFF2-40B4-BE49-F238E27FC236}">
                <a16:creationId xmlns:a16="http://schemas.microsoft.com/office/drawing/2014/main" id="{FAFD9AB0-53FE-6545-A5AE-7F850F70B4D9}"/>
              </a:ext>
            </a:extLst>
          </p:cNvPr>
          <p:cNvSpPr txBox="1">
            <a:spLocks noChangeArrowheads="1"/>
          </p:cNvSpPr>
          <p:nvPr/>
        </p:nvSpPr>
        <p:spPr bwMode="auto">
          <a:xfrm>
            <a:off x="5967224" y="1328855"/>
            <a:ext cx="10198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Mel Heyman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Benioff Children’s</a:t>
            </a:r>
          </a:p>
        </p:txBody>
      </p:sp>
      <p:pic>
        <p:nvPicPr>
          <p:cNvPr id="80926" name="Picture 14">
            <a:extLst>
              <a:ext uri="{FF2B5EF4-FFF2-40B4-BE49-F238E27FC236}">
                <a16:creationId xmlns:a16="http://schemas.microsoft.com/office/drawing/2014/main" id="{DE61B4E7-DE97-6142-A751-37D28E55367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10162"/>
          <a:stretch/>
        </p:blipFill>
        <p:spPr bwMode="auto">
          <a:xfrm>
            <a:off x="2055949" y="1878374"/>
            <a:ext cx="780831" cy="958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27" name="Picture 15">
            <a:extLst>
              <a:ext uri="{FF2B5EF4-FFF2-40B4-BE49-F238E27FC236}">
                <a16:creationId xmlns:a16="http://schemas.microsoft.com/office/drawing/2014/main" id="{D6B01AA7-EB34-214D-8CB3-7D88E37F746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64064" y="1878374"/>
            <a:ext cx="677863" cy="958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28" name="Picture 17">
            <a:extLst>
              <a:ext uri="{FF2B5EF4-FFF2-40B4-BE49-F238E27FC236}">
                <a16:creationId xmlns:a16="http://schemas.microsoft.com/office/drawing/2014/main" id="{D9FB2976-681B-C44B-ADBF-AB3FFB34FF5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21791" y="3369208"/>
            <a:ext cx="734313" cy="11218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29" name="Picture 18">
            <a:extLst>
              <a:ext uri="{FF2B5EF4-FFF2-40B4-BE49-F238E27FC236}">
                <a16:creationId xmlns:a16="http://schemas.microsoft.com/office/drawing/2014/main" id="{81DFCDBD-CE5F-7C49-8833-797CE661355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66945" y="328388"/>
            <a:ext cx="830263" cy="958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30" name="Picture 43">
            <a:extLst>
              <a:ext uri="{FF2B5EF4-FFF2-40B4-BE49-F238E27FC236}">
                <a16:creationId xmlns:a16="http://schemas.microsoft.com/office/drawing/2014/main" id="{281D3178-FD32-8243-B67F-5930263E8A83}"/>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r="12561"/>
          <a:stretch/>
        </p:blipFill>
        <p:spPr bwMode="auto">
          <a:xfrm>
            <a:off x="4856299" y="3403937"/>
            <a:ext cx="723680" cy="10770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31" name="Picture 44">
            <a:extLst>
              <a:ext uri="{FF2B5EF4-FFF2-40B4-BE49-F238E27FC236}">
                <a16:creationId xmlns:a16="http://schemas.microsoft.com/office/drawing/2014/main" id="{818F0C57-1A33-964C-9EE3-027DD258742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l="11765" r="16290"/>
          <a:stretch>
            <a:fillRect/>
          </a:stretch>
        </p:blipFill>
        <p:spPr bwMode="auto">
          <a:xfrm>
            <a:off x="4933292" y="1878374"/>
            <a:ext cx="603251" cy="960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32" name="Picture 45">
            <a:extLst>
              <a:ext uri="{FF2B5EF4-FFF2-40B4-BE49-F238E27FC236}">
                <a16:creationId xmlns:a16="http://schemas.microsoft.com/office/drawing/2014/main" id="{3A55B791-3517-E04B-BE37-6A45D521F04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552671" y="5013018"/>
            <a:ext cx="719137" cy="959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0933" name="Picture 47">
            <a:extLst>
              <a:ext uri="{FF2B5EF4-FFF2-40B4-BE49-F238E27FC236}">
                <a16:creationId xmlns:a16="http://schemas.microsoft.com/office/drawing/2014/main" id="{0D9071ED-D553-8A44-BE95-BC2B37515D9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r="11771"/>
          <a:stretch>
            <a:fillRect/>
          </a:stretch>
        </p:blipFill>
        <p:spPr bwMode="auto">
          <a:xfrm>
            <a:off x="6120215" y="5013018"/>
            <a:ext cx="747712" cy="959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0934" name="Picture 48">
            <a:extLst>
              <a:ext uri="{FF2B5EF4-FFF2-40B4-BE49-F238E27FC236}">
                <a16:creationId xmlns:a16="http://schemas.microsoft.com/office/drawing/2014/main" id="{1CC905D5-A5FB-0C4C-BD75-51F65F981CC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46601" y="328389"/>
            <a:ext cx="712788" cy="960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0935" name="Picture 49">
            <a:extLst>
              <a:ext uri="{FF2B5EF4-FFF2-40B4-BE49-F238E27FC236}">
                <a16:creationId xmlns:a16="http://schemas.microsoft.com/office/drawing/2014/main" id="{BC8517A9-0546-AE43-910B-BD4B17976E96}"/>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146145" y="328389"/>
            <a:ext cx="661988" cy="960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0936" name="TextBox 50">
            <a:extLst>
              <a:ext uri="{FF2B5EF4-FFF2-40B4-BE49-F238E27FC236}">
                <a16:creationId xmlns:a16="http://schemas.microsoft.com/office/drawing/2014/main" id="{F9C09BE1-31FD-CF48-BF86-C65F60E954B6}"/>
              </a:ext>
            </a:extLst>
          </p:cNvPr>
          <p:cNvSpPr txBox="1">
            <a:spLocks noChangeArrowheads="1"/>
          </p:cNvSpPr>
          <p:nvPr/>
        </p:nvSpPr>
        <p:spPr bwMode="auto">
          <a:xfrm>
            <a:off x="1895605" y="1312980"/>
            <a:ext cx="11176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Katie Ackerman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Golisano Children’s</a:t>
            </a:r>
          </a:p>
        </p:txBody>
      </p:sp>
      <p:pic>
        <p:nvPicPr>
          <p:cNvPr id="52" name="Picture 51">
            <a:extLst>
              <a:ext uri="{FF2B5EF4-FFF2-40B4-BE49-F238E27FC236}">
                <a16:creationId xmlns:a16="http://schemas.microsoft.com/office/drawing/2014/main" id="{7FEF9F4A-3D41-A14B-9FA4-1E8141E1B04F}"/>
              </a:ext>
            </a:extLst>
          </p:cNvPr>
          <p:cNvPicPr>
            <a:picLocks noChangeAspect="1"/>
          </p:cNvPicPr>
          <p:nvPr/>
        </p:nvPicPr>
        <p:blipFill>
          <a:blip r:embed="rId22"/>
          <a:stretch>
            <a:fillRect/>
          </a:stretch>
        </p:blipFill>
        <p:spPr>
          <a:xfrm>
            <a:off x="2055950" y="328390"/>
            <a:ext cx="729187" cy="9777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0938" name="Picture 53" descr="A person wearing glasses and smiling at the camera&#10;&#10;Description automatically generated">
            <a:extLst>
              <a:ext uri="{FF2B5EF4-FFF2-40B4-BE49-F238E27FC236}">
                <a16:creationId xmlns:a16="http://schemas.microsoft.com/office/drawing/2014/main" id="{5ED84425-0A7C-EF47-8E7B-76C0944C5F63}"/>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085820" y="1878374"/>
            <a:ext cx="782108" cy="960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0939" name="TextBox 12">
            <a:extLst>
              <a:ext uri="{FF2B5EF4-FFF2-40B4-BE49-F238E27FC236}">
                <a16:creationId xmlns:a16="http://schemas.microsoft.com/office/drawing/2014/main" id="{8103D4ED-50BF-CA41-83C3-ED874492F1D7}"/>
              </a:ext>
            </a:extLst>
          </p:cNvPr>
          <p:cNvSpPr txBox="1">
            <a:spLocks noChangeArrowheads="1"/>
          </p:cNvSpPr>
          <p:nvPr/>
        </p:nvSpPr>
        <p:spPr bwMode="auto">
          <a:xfrm>
            <a:off x="212998" y="6110490"/>
            <a:ext cx="15808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Andrew Nowalk MD, PhD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Children’s Hosp. of Pittsburgh</a:t>
            </a:r>
          </a:p>
        </p:txBody>
      </p:sp>
      <p:sp>
        <p:nvSpPr>
          <p:cNvPr id="80940" name="TextBox 20">
            <a:extLst>
              <a:ext uri="{FF2B5EF4-FFF2-40B4-BE49-F238E27FC236}">
                <a16:creationId xmlns:a16="http://schemas.microsoft.com/office/drawing/2014/main" id="{1C7987C9-123F-354E-8645-C8530B701E9E}"/>
              </a:ext>
            </a:extLst>
          </p:cNvPr>
          <p:cNvSpPr txBox="1">
            <a:spLocks noChangeArrowheads="1"/>
          </p:cNvSpPr>
          <p:nvPr/>
        </p:nvSpPr>
        <p:spPr bwMode="auto">
          <a:xfrm>
            <a:off x="1663972" y="6050696"/>
            <a:ext cx="15808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Jacqueline Ho, MD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Children’s Hosp. of Pittsburgh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80941" name="TextBox 36">
            <a:extLst>
              <a:ext uri="{FF2B5EF4-FFF2-40B4-BE49-F238E27FC236}">
                <a16:creationId xmlns:a16="http://schemas.microsoft.com/office/drawing/2014/main" id="{7C57C4C0-6CE7-EF41-AAD0-B81CADC5DA03}"/>
              </a:ext>
            </a:extLst>
          </p:cNvPr>
          <p:cNvSpPr txBox="1">
            <a:spLocks noChangeArrowheads="1"/>
          </p:cNvSpPr>
          <p:nvPr/>
        </p:nvSpPr>
        <p:spPr bwMode="auto">
          <a:xfrm>
            <a:off x="4568711" y="1312982"/>
            <a:ext cx="133241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Fernando Gonzalez MD,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Benioff Children’s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pic>
        <p:nvPicPr>
          <p:cNvPr id="80942" name="Picture 2">
            <a:extLst>
              <a:ext uri="{FF2B5EF4-FFF2-40B4-BE49-F238E27FC236}">
                <a16:creationId xmlns:a16="http://schemas.microsoft.com/office/drawing/2014/main" id="{2CBBB4AE-D5C9-AE47-BDF9-CA8DD0783CCC}"/>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11327" y="4979732"/>
            <a:ext cx="784225" cy="976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0943" name="Picture 4">
            <a:extLst>
              <a:ext uri="{FF2B5EF4-FFF2-40B4-BE49-F238E27FC236}">
                <a16:creationId xmlns:a16="http://schemas.microsoft.com/office/drawing/2014/main" id="{18D34014-19A9-2F40-9D26-0614580B248F}"/>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55949" y="4996666"/>
            <a:ext cx="780831" cy="976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0944" name="Picture 6" descr="A person wearing a suit and tie smiling at the camera&#10;&#10;Description automatically generated">
            <a:extLst>
              <a:ext uri="{FF2B5EF4-FFF2-40B4-BE49-F238E27FC236}">
                <a16:creationId xmlns:a16="http://schemas.microsoft.com/office/drawing/2014/main" id="{873B85C3-A585-654E-B2F9-A29D90271848}"/>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884874" y="328390"/>
            <a:ext cx="700088" cy="9472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descr="A person wearing a suit and tie&#10;&#10;Description automatically generated">
            <a:extLst>
              <a:ext uri="{FF2B5EF4-FFF2-40B4-BE49-F238E27FC236}">
                <a16:creationId xmlns:a16="http://schemas.microsoft.com/office/drawing/2014/main" id="{D2271EE1-2C5B-3E44-9E04-7557041F7B01}"/>
              </a:ext>
            </a:extLst>
          </p:cNvPr>
          <p:cNvPicPr>
            <a:picLocks noChangeAspect="1"/>
          </p:cNvPicPr>
          <p:nvPr/>
        </p:nvPicPr>
        <p:blipFill>
          <a:blip r:embed="rId27"/>
          <a:stretch>
            <a:fillRect/>
          </a:stretch>
        </p:blipFill>
        <p:spPr>
          <a:xfrm>
            <a:off x="9028349" y="357406"/>
            <a:ext cx="830263" cy="9853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 person smiling for the camera&#10;&#10;Description automatically generated">
            <a:extLst>
              <a:ext uri="{FF2B5EF4-FFF2-40B4-BE49-F238E27FC236}">
                <a16:creationId xmlns:a16="http://schemas.microsoft.com/office/drawing/2014/main" id="{18537ABE-1744-5B49-8D11-58312A38C8AF}"/>
              </a:ext>
            </a:extLst>
          </p:cNvPr>
          <p:cNvPicPr>
            <a:picLocks noChangeAspect="1"/>
          </p:cNvPicPr>
          <p:nvPr/>
        </p:nvPicPr>
        <p:blipFill rotWithShape="1">
          <a:blip r:embed="rId28"/>
          <a:srcRect l="8044"/>
          <a:stretch/>
        </p:blipFill>
        <p:spPr>
          <a:xfrm>
            <a:off x="9026566" y="1833344"/>
            <a:ext cx="831309" cy="10770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5" name="TextBox 8">
            <a:extLst>
              <a:ext uri="{FF2B5EF4-FFF2-40B4-BE49-F238E27FC236}">
                <a16:creationId xmlns:a16="http://schemas.microsoft.com/office/drawing/2014/main" id="{50D38651-920B-F240-8E13-2FBD3E6FF0B0}"/>
              </a:ext>
            </a:extLst>
          </p:cNvPr>
          <p:cNvSpPr txBox="1">
            <a:spLocks noChangeArrowheads="1"/>
          </p:cNvSpPr>
          <p:nvPr/>
        </p:nvSpPr>
        <p:spPr bwMode="auto">
          <a:xfrm>
            <a:off x="8584913" y="1392807"/>
            <a:ext cx="17171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Rasheed Gbadegesin, MD, MBBS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Duke Children’s Hosp.</a:t>
            </a:r>
          </a:p>
        </p:txBody>
      </p:sp>
      <p:sp>
        <p:nvSpPr>
          <p:cNvPr id="56" name="TextBox 8">
            <a:extLst>
              <a:ext uri="{FF2B5EF4-FFF2-40B4-BE49-F238E27FC236}">
                <a16:creationId xmlns:a16="http://schemas.microsoft.com/office/drawing/2014/main" id="{F6C0101A-5AF8-3E4F-B264-1DC0AC9681B2}"/>
              </a:ext>
            </a:extLst>
          </p:cNvPr>
          <p:cNvSpPr txBox="1">
            <a:spLocks noChangeArrowheads="1"/>
          </p:cNvSpPr>
          <p:nvPr/>
        </p:nvSpPr>
        <p:spPr bwMode="auto">
          <a:xfrm>
            <a:off x="8835781" y="2948523"/>
            <a:ext cx="12153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600">
                <a:solidFill>
                  <a:schemeClr val="bg1"/>
                </a:solidFill>
                <a:latin typeface="Calibri" panose="020F0502020204030204" pitchFamily="34" charset="0"/>
                <a:ea typeface="ＭＳ Ｐゴシック" panose="020B0600070205080204" pitchFamily="34" charset="-128"/>
              </a:defRPr>
            </a:lvl1pPr>
            <a:lvl2pPr marL="742950" indent="-285750">
              <a:defRPr sz="1600">
                <a:solidFill>
                  <a:schemeClr val="bg1"/>
                </a:solidFill>
                <a:latin typeface="Calibri" panose="020F0502020204030204" pitchFamily="34" charset="0"/>
                <a:ea typeface="ＭＳ Ｐゴシック" panose="020B0600070205080204" pitchFamily="34" charset="-128"/>
              </a:defRPr>
            </a:lvl2pPr>
            <a:lvl3pPr marL="1143000" indent="-228600">
              <a:defRPr sz="1600">
                <a:solidFill>
                  <a:schemeClr val="bg1"/>
                </a:solidFill>
                <a:latin typeface="Calibri" panose="020F0502020204030204" pitchFamily="34" charset="0"/>
                <a:ea typeface="ＭＳ Ｐゴシック" panose="020B0600070205080204" pitchFamily="34" charset="-128"/>
              </a:defRPr>
            </a:lvl3pPr>
            <a:lvl4pPr marL="1600200" indent="-228600">
              <a:defRPr sz="1600">
                <a:solidFill>
                  <a:schemeClr val="bg1"/>
                </a:solidFill>
                <a:latin typeface="Calibri" panose="020F0502020204030204" pitchFamily="34" charset="0"/>
                <a:ea typeface="ＭＳ Ｐゴシック" panose="020B0600070205080204" pitchFamily="34" charset="-128"/>
              </a:defRPr>
            </a:lvl4pPr>
            <a:lvl5pPr marL="2057400" indent="-228600">
              <a:defRPr sz="1600">
                <a:solidFill>
                  <a:schemeClr val="bg1"/>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bg1"/>
                </a:solidFill>
                <a:latin typeface="Calibri" panose="020F0502020204030204" pitchFamily="34" charset="0"/>
                <a:ea typeface="ＭＳ Ｐゴシック" panose="020B0600070205080204"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Katie Barrett, MA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t>Duke Children’s Hosp.</a:t>
            </a:r>
          </a:p>
        </p:txBody>
      </p:sp>
      <p:pic>
        <p:nvPicPr>
          <p:cNvPr id="60" name="Picture 6" descr="A close up of a sign&#10;&#10;Description automatically generated">
            <a:extLst>
              <a:ext uri="{FF2B5EF4-FFF2-40B4-BE49-F238E27FC236}">
                <a16:creationId xmlns:a16="http://schemas.microsoft.com/office/drawing/2014/main" id="{2FAB6C19-C918-FB47-A2D8-B927B05538EC}"/>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058400" y="6212480"/>
            <a:ext cx="2052459" cy="645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2" descr="A close up of a map&#10;&#10;Description automatically generated">
            <a:extLst>
              <a:ext uri="{FF2B5EF4-FFF2-40B4-BE49-F238E27FC236}">
                <a16:creationId xmlns:a16="http://schemas.microsoft.com/office/drawing/2014/main" id="{C36ABE1E-E9FF-F040-A19F-4BDFF73295C7}"/>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l="25333" t="24148" r="28453" b="21611"/>
          <a:stretch/>
        </p:blipFill>
        <p:spPr bwMode="auto">
          <a:xfrm>
            <a:off x="9015142" y="3914274"/>
            <a:ext cx="3176857" cy="2069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7D70D93-7059-5941-BD2E-41830F49661B}"/>
              </a:ext>
            </a:extLst>
          </p:cNvPr>
          <p:cNvSpPr/>
          <p:nvPr/>
        </p:nvSpPr>
        <p:spPr>
          <a:xfrm>
            <a:off x="8486274" y="3705725"/>
            <a:ext cx="625642" cy="48126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7876572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6A3697-FC0A-E24C-AD1D-0C07585F6322}"/>
              </a:ext>
            </a:extLst>
          </p:cNvPr>
          <p:cNvSpPr>
            <a:spLocks noGrp="1"/>
          </p:cNvSpPr>
          <p:nvPr>
            <p:ph type="title"/>
          </p:nvPr>
        </p:nvSpPr>
        <p:spPr>
          <a:xfrm>
            <a:off x="822158" y="0"/>
            <a:ext cx="10515600" cy="1325563"/>
          </a:xfrm>
        </p:spPr>
        <p:txBody>
          <a:bodyPr/>
          <a:lstStyle/>
          <a:p>
            <a:r>
              <a:rPr lang="en-US">
                <a:latin typeface="Arial" panose="020B0604020202020204" pitchFamily="34" charset="0"/>
                <a:cs typeface="Arial" panose="020B0604020202020204" pitchFamily="34" charset="0"/>
              </a:rPr>
              <a:t>Current Strategic Focus</a:t>
            </a:r>
          </a:p>
        </p:txBody>
      </p:sp>
      <p:pic>
        <p:nvPicPr>
          <p:cNvPr id="8" name="Picture 7" descr="Text, letter&#10;&#10;Description automatically generated">
            <a:extLst>
              <a:ext uri="{FF2B5EF4-FFF2-40B4-BE49-F238E27FC236}">
                <a16:creationId xmlns:a16="http://schemas.microsoft.com/office/drawing/2014/main" id="{79C708CB-0CEB-1045-8B8D-A5DF50A27802}"/>
              </a:ext>
            </a:extLst>
          </p:cNvPr>
          <p:cNvPicPr>
            <a:picLocks noChangeAspect="1"/>
          </p:cNvPicPr>
          <p:nvPr/>
        </p:nvPicPr>
        <p:blipFill>
          <a:blip r:embed="rId2"/>
          <a:stretch>
            <a:fillRect/>
          </a:stretch>
        </p:blipFill>
        <p:spPr>
          <a:xfrm>
            <a:off x="1303087" y="1213184"/>
            <a:ext cx="9252619" cy="3414406"/>
          </a:xfrm>
          <a:prstGeom prst="rect">
            <a:avLst/>
          </a:prstGeom>
        </p:spPr>
      </p:pic>
      <p:sp>
        <p:nvSpPr>
          <p:cNvPr id="9" name="TextBox 8">
            <a:extLst>
              <a:ext uri="{FF2B5EF4-FFF2-40B4-BE49-F238E27FC236}">
                <a16:creationId xmlns:a16="http://schemas.microsoft.com/office/drawing/2014/main" id="{57DAABFB-C81C-A14B-8E85-B7EFC4523194}"/>
              </a:ext>
            </a:extLst>
          </p:cNvPr>
          <p:cNvSpPr txBox="1"/>
          <p:nvPr/>
        </p:nvSpPr>
        <p:spPr>
          <a:xfrm>
            <a:off x="1475873" y="5005137"/>
            <a:ext cx="9063790" cy="1200329"/>
          </a:xfrm>
          <a:prstGeom prst="rect">
            <a:avLst/>
          </a:prstGeom>
          <a:gradFill>
            <a:gsLst>
              <a:gs pos="0">
                <a:srgbClr val="7030A0"/>
              </a:gs>
              <a:gs pos="100000">
                <a:srgbClr val="7030A0"/>
              </a:gs>
            </a:gsLst>
          </a:gra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Understanding structure of pediatrician physician-scientist training at ACGME accredited residency training programs- survey of pediatric program directors</a:t>
            </a:r>
          </a:p>
        </p:txBody>
      </p:sp>
    </p:spTree>
    <p:extLst>
      <p:ext uri="{BB962C8B-B14F-4D97-AF65-F5344CB8AC3E}">
        <p14:creationId xmlns:p14="http://schemas.microsoft.com/office/powerpoint/2010/main" val="30844213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8C986-68B6-0848-A3D3-EE2103570EB1}"/>
              </a:ext>
            </a:extLst>
          </p:cNvPr>
          <p:cNvSpPr>
            <a:spLocks noGrp="1"/>
          </p:cNvSpPr>
          <p:nvPr>
            <p:ph type="title"/>
          </p:nvPr>
        </p:nvSpPr>
        <p:spPr>
          <a:xfrm>
            <a:off x="0" y="274320"/>
            <a:ext cx="12192000" cy="1241778"/>
          </a:xfrm>
        </p:spPr>
        <p:txBody>
          <a:bodyPr>
            <a:normAutofit fontScale="90000"/>
          </a:bodyPr>
          <a:lstStyle/>
          <a:p>
            <a:r>
              <a:rPr lang="en-US" sz="3200"/>
              <a:t>Academic Pediatric Association Research Training Programs</a:t>
            </a:r>
          </a:p>
        </p:txBody>
      </p:sp>
      <p:sp>
        <p:nvSpPr>
          <p:cNvPr id="3" name="Content Placeholder 2">
            <a:extLst>
              <a:ext uri="{FF2B5EF4-FFF2-40B4-BE49-F238E27FC236}">
                <a16:creationId xmlns:a16="http://schemas.microsoft.com/office/drawing/2014/main" id="{3107F114-01C4-4346-AA3B-F0D6CE060655}"/>
              </a:ext>
            </a:extLst>
          </p:cNvPr>
          <p:cNvSpPr>
            <a:spLocks noGrp="1"/>
          </p:cNvSpPr>
          <p:nvPr>
            <p:ph idx="1"/>
          </p:nvPr>
        </p:nvSpPr>
        <p:spPr>
          <a:xfrm>
            <a:off x="462337" y="1791866"/>
            <a:ext cx="11578975" cy="4317293"/>
          </a:xfrm>
        </p:spPr>
        <p:txBody>
          <a:bodyPr>
            <a:normAutofit fontScale="92500" lnSpcReduction="10000"/>
          </a:bodyPr>
          <a:lstStyle/>
          <a:p>
            <a:r>
              <a:rPr lang="en-US" sz="2400"/>
              <a:t>Data from these programs could help inform approaches in to increase racial/ethnic diversity of researchers</a:t>
            </a:r>
          </a:p>
          <a:p>
            <a:r>
              <a:rPr lang="en-US" sz="2400"/>
              <a:t>APA Research Training Programs</a:t>
            </a:r>
          </a:p>
          <a:p>
            <a:pPr lvl="1"/>
            <a:r>
              <a:rPr lang="en-US" sz="2000"/>
              <a:t>APA Young Investigator Award</a:t>
            </a:r>
          </a:p>
          <a:p>
            <a:pPr lvl="2"/>
            <a:r>
              <a:rPr lang="en-US" sz="2000"/>
              <a:t>Provides $10-15,000 dollars for fellows/junior faculty research projects</a:t>
            </a:r>
          </a:p>
          <a:p>
            <a:pPr lvl="2"/>
            <a:r>
              <a:rPr lang="en-US" sz="2000"/>
              <a:t>Provides at least one award to an individual who identifies as a </a:t>
            </a:r>
            <a:r>
              <a:rPr lang="en-US" sz="2000" err="1"/>
              <a:t>URiM</a:t>
            </a:r>
            <a:endParaRPr lang="en-US" sz="2000"/>
          </a:p>
          <a:p>
            <a:pPr lvl="1"/>
            <a:r>
              <a:rPr lang="en-US" sz="2000"/>
              <a:t>Research in Academic Pediatrics Initiative on Diversity (RAPID)</a:t>
            </a:r>
          </a:p>
          <a:p>
            <a:pPr lvl="2"/>
            <a:r>
              <a:rPr lang="en-US" sz="2000"/>
              <a:t>Funded by NIDDK (R25DK096944)</a:t>
            </a:r>
          </a:p>
          <a:p>
            <a:pPr lvl="2"/>
            <a:r>
              <a:rPr lang="en-US" sz="2000"/>
              <a:t>Provides mentorship and funding for </a:t>
            </a:r>
            <a:r>
              <a:rPr lang="en-US" sz="2000" err="1"/>
              <a:t>URiM</a:t>
            </a:r>
            <a:r>
              <a:rPr lang="en-US" sz="2000"/>
              <a:t> disadvantaged researchers</a:t>
            </a:r>
          </a:p>
          <a:p>
            <a:pPr lvl="1"/>
            <a:r>
              <a:rPr lang="en-US" sz="2000"/>
              <a:t>New Century Scholars Programs</a:t>
            </a:r>
          </a:p>
          <a:p>
            <a:pPr lvl="2"/>
            <a:r>
              <a:rPr lang="en-US" sz="2000"/>
              <a:t>Targets </a:t>
            </a:r>
            <a:r>
              <a:rPr lang="en-US" sz="2000" err="1"/>
              <a:t>URiM</a:t>
            </a:r>
            <a:r>
              <a:rPr lang="en-US" sz="2000"/>
              <a:t> residents with an interested in research/academic medicine</a:t>
            </a:r>
          </a:p>
        </p:txBody>
      </p:sp>
      <p:sp>
        <p:nvSpPr>
          <p:cNvPr id="4" name="Slide Number Placeholder 3">
            <a:extLst>
              <a:ext uri="{FF2B5EF4-FFF2-40B4-BE49-F238E27FC236}">
                <a16:creationId xmlns:a16="http://schemas.microsoft.com/office/drawing/2014/main" id="{82CC4CB2-602F-F844-822D-26435EE3E85F}"/>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74</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032444736"/>
      </p:ext>
    </p:extLst>
  </p:cSld>
  <p:clrMapOvr>
    <a:masterClrMapping/>
  </p:clrMapOvr>
  <p:transition spd="slow" advClick="0" advTm="10000"/>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5A51F-C534-429D-BBB3-562CB4CA39A1}"/>
              </a:ext>
            </a:extLst>
          </p:cNvPr>
          <p:cNvSpPr>
            <a:spLocks noGrp="1"/>
          </p:cNvSpPr>
          <p:nvPr>
            <p:ph type="title"/>
          </p:nvPr>
        </p:nvSpPr>
        <p:spPr>
          <a:xfrm>
            <a:off x="2231136" y="388877"/>
            <a:ext cx="7729728" cy="1188720"/>
          </a:xfrm>
        </p:spPr>
        <p:txBody>
          <a:bodyPr/>
          <a:lstStyle/>
          <a:p>
            <a:r>
              <a:rPr lang="en-US"/>
              <a:t>Future Plans</a:t>
            </a:r>
          </a:p>
        </p:txBody>
      </p:sp>
      <p:sp>
        <p:nvSpPr>
          <p:cNvPr id="3" name="Content Placeholder 2">
            <a:extLst>
              <a:ext uri="{FF2B5EF4-FFF2-40B4-BE49-F238E27FC236}">
                <a16:creationId xmlns:a16="http://schemas.microsoft.com/office/drawing/2014/main" id="{009B3B9B-14E3-4EF1-9B0B-1171270E3F59}"/>
              </a:ext>
            </a:extLst>
          </p:cNvPr>
          <p:cNvSpPr>
            <a:spLocks noGrp="1"/>
          </p:cNvSpPr>
          <p:nvPr>
            <p:ph idx="1"/>
          </p:nvPr>
        </p:nvSpPr>
        <p:spPr>
          <a:xfrm>
            <a:off x="832207" y="1654807"/>
            <a:ext cx="10292475" cy="4219956"/>
          </a:xfrm>
        </p:spPr>
        <p:txBody>
          <a:bodyPr>
            <a:noAutofit/>
          </a:bodyPr>
          <a:lstStyle/>
          <a:p>
            <a:r>
              <a:rPr lang="en-US" sz="2800"/>
              <a:t>Evaluating Outcomes</a:t>
            </a:r>
          </a:p>
          <a:p>
            <a:pPr lvl="1"/>
            <a:r>
              <a:rPr lang="en-US" sz="2800"/>
              <a:t>Grants</a:t>
            </a:r>
          </a:p>
          <a:p>
            <a:pPr lvl="1"/>
            <a:r>
              <a:rPr lang="en-US" sz="2800"/>
              <a:t>Publications</a:t>
            </a:r>
          </a:p>
          <a:p>
            <a:pPr lvl="1"/>
            <a:r>
              <a:rPr lang="en-US" sz="2800"/>
              <a:t>Mentorships</a:t>
            </a:r>
          </a:p>
          <a:p>
            <a:pPr marL="228600" lvl="1" indent="0">
              <a:buNone/>
            </a:pPr>
            <a:r>
              <a:rPr lang="en-US" sz="2800"/>
              <a:t>-</a:t>
            </a:r>
            <a:r>
              <a:rPr lang="en-US" sz="2800" i="1" err="1"/>
              <a:t>pubmed</a:t>
            </a:r>
            <a:r>
              <a:rPr lang="en-US" sz="2800" i="1"/>
              <a:t> and/or CV review?</a:t>
            </a:r>
            <a:endParaRPr lang="en-US" sz="2800"/>
          </a:p>
          <a:p>
            <a:r>
              <a:rPr lang="en-US" sz="2800"/>
              <a:t>White Papers – where we are, where we need to go</a:t>
            </a:r>
          </a:p>
          <a:p>
            <a:pPr lvl="1"/>
            <a:r>
              <a:rPr lang="en-US" sz="2800"/>
              <a:t>Currently developing paper to highlight outcomes of </a:t>
            </a:r>
            <a:r>
              <a:rPr lang="en-US" sz="2800" err="1"/>
              <a:t>ABP</a:t>
            </a:r>
            <a:r>
              <a:rPr lang="en-US" sz="2800"/>
              <a:t> research pathways</a:t>
            </a:r>
          </a:p>
        </p:txBody>
      </p:sp>
      <p:sp>
        <p:nvSpPr>
          <p:cNvPr id="4" name="Slide Number Placeholder 3">
            <a:extLst>
              <a:ext uri="{FF2B5EF4-FFF2-40B4-BE49-F238E27FC236}">
                <a16:creationId xmlns:a16="http://schemas.microsoft.com/office/drawing/2014/main" id="{88C16307-5698-4F0B-871C-CD04727A3937}"/>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1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75</a:t>
            </a:fld>
            <a:endParaRPr kumimoji="0" lang="en-US" sz="11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250844139"/>
      </p:ext>
    </p:extLst>
  </p:cSld>
  <p:clrMapOvr>
    <a:masterClrMapping/>
  </p:clrMapOvr>
  <p:transition spd="slow" advClick="0" advTm="10000"/>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15F56-42D5-47DC-920B-09193EAE9DB2}"/>
              </a:ext>
            </a:extLst>
          </p:cNvPr>
          <p:cNvSpPr>
            <a:spLocks noGrp="1"/>
          </p:cNvSpPr>
          <p:nvPr>
            <p:ph type="title"/>
          </p:nvPr>
        </p:nvSpPr>
        <p:spPr>
          <a:xfrm>
            <a:off x="1739685" y="1240452"/>
            <a:ext cx="8991600" cy="2936131"/>
          </a:xfrm>
        </p:spPr>
        <p:txBody>
          <a:bodyPr>
            <a:normAutofit fontScale="90000"/>
          </a:bodyPr>
          <a:lstStyle/>
          <a:p>
            <a:r>
              <a:rPr lang="en-US" sz="4000"/>
              <a:t>Preliminary Analysis: </a:t>
            </a:r>
            <a:br>
              <a:rPr lang="en-US" sz="4000"/>
            </a:br>
            <a:r>
              <a:rPr lang="en-US" sz="4000"/>
              <a:t>Contribution of </a:t>
            </a:r>
            <a:br>
              <a:rPr lang="en-US" sz="4000"/>
            </a:br>
            <a:r>
              <a:rPr lang="en-US" sz="4000"/>
              <a:t>Osteopathic Medical School Graduates to the Pediatric Workforce</a:t>
            </a:r>
            <a:endParaRPr lang="en-US"/>
          </a:p>
        </p:txBody>
      </p:sp>
      <p:sp>
        <p:nvSpPr>
          <p:cNvPr id="3" name="Text Placeholder 2">
            <a:extLst>
              <a:ext uri="{FF2B5EF4-FFF2-40B4-BE49-F238E27FC236}">
                <a16:creationId xmlns:a16="http://schemas.microsoft.com/office/drawing/2014/main" id="{6F3451C8-3196-4E30-A2EA-F9F955917208}"/>
              </a:ext>
            </a:extLst>
          </p:cNvPr>
          <p:cNvSpPr>
            <a:spLocks noGrp="1"/>
          </p:cNvSpPr>
          <p:nvPr>
            <p:ph type="body" idx="1"/>
          </p:nvPr>
        </p:nvSpPr>
        <p:spPr/>
        <p:txBody>
          <a:bodyPr>
            <a:normAutofit/>
          </a:bodyPr>
          <a:lstStyle/>
          <a:p>
            <a:r>
              <a:rPr lang="en-US" sz="2800"/>
              <a:t>John Barnard, MD</a:t>
            </a:r>
          </a:p>
          <a:p>
            <a:r>
              <a:rPr lang="en-US" sz="2800"/>
              <a:t>October 23, 2020</a:t>
            </a:r>
          </a:p>
        </p:txBody>
      </p:sp>
    </p:spTree>
    <p:extLst>
      <p:ext uri="{BB962C8B-B14F-4D97-AF65-F5344CB8AC3E}">
        <p14:creationId xmlns:p14="http://schemas.microsoft.com/office/powerpoint/2010/main" val="42156323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FF0F1-6F12-4A09-919A-944D4DEE6936}"/>
              </a:ext>
            </a:extLst>
          </p:cNvPr>
          <p:cNvSpPr>
            <a:spLocks noGrp="1"/>
          </p:cNvSpPr>
          <p:nvPr>
            <p:ph type="title"/>
          </p:nvPr>
        </p:nvSpPr>
        <p:spPr/>
        <p:txBody>
          <a:bodyPr/>
          <a:lstStyle/>
          <a:p>
            <a:r>
              <a:rPr lang="en-US"/>
              <a:t>The Osteopathic Profession</a:t>
            </a:r>
          </a:p>
        </p:txBody>
      </p:sp>
    </p:spTree>
    <p:extLst>
      <p:ext uri="{BB962C8B-B14F-4D97-AF65-F5344CB8AC3E}">
        <p14:creationId xmlns:p14="http://schemas.microsoft.com/office/powerpoint/2010/main" val="40693473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8C41A-D677-4E71-AC8A-F3E99AB2D98A}"/>
              </a:ext>
            </a:extLst>
          </p:cNvPr>
          <p:cNvSpPr>
            <a:spLocks noGrp="1"/>
          </p:cNvSpPr>
          <p:nvPr>
            <p:ph type="title"/>
          </p:nvPr>
        </p:nvSpPr>
        <p:spPr/>
        <p:txBody>
          <a:bodyPr>
            <a:normAutofit/>
          </a:bodyPr>
          <a:lstStyle/>
          <a:p>
            <a:pPr algn="ctr"/>
            <a:r>
              <a:rPr lang="en-US" sz="4000"/>
              <a:t>Doctor of Osteopathy</a:t>
            </a:r>
          </a:p>
        </p:txBody>
      </p:sp>
      <p:sp>
        <p:nvSpPr>
          <p:cNvPr id="3" name="Content Placeholder 2">
            <a:extLst>
              <a:ext uri="{FF2B5EF4-FFF2-40B4-BE49-F238E27FC236}">
                <a16:creationId xmlns:a16="http://schemas.microsoft.com/office/drawing/2014/main" id="{FC47173F-BDE3-48D1-B9D8-9DD52ED5BC43}"/>
              </a:ext>
            </a:extLst>
          </p:cNvPr>
          <p:cNvSpPr>
            <a:spLocks noGrp="1"/>
          </p:cNvSpPr>
          <p:nvPr>
            <p:ph idx="1"/>
          </p:nvPr>
        </p:nvSpPr>
        <p:spPr/>
        <p:txBody>
          <a:bodyPr>
            <a:normAutofit fontScale="77500" lnSpcReduction="20000"/>
          </a:bodyPr>
          <a:lstStyle/>
          <a:p>
            <a:r>
              <a:rPr lang="en-US"/>
              <a:t>MDs practice allopathic medicine, the classical form of medicine, focused on diagnosing and treating human diseases. </a:t>
            </a:r>
          </a:p>
          <a:p>
            <a:r>
              <a:rPr lang="en-US"/>
              <a:t>DOs practice osteopathic medicine, which views the patient more holistically to reach a diagnosis, rather than treating symptoms alone.</a:t>
            </a:r>
          </a:p>
          <a:p>
            <a:r>
              <a:rPr lang="en-US"/>
              <a:t>A DO  </a:t>
            </a:r>
          </a:p>
          <a:p>
            <a:pPr lvl="1">
              <a:buFont typeface="Calibri" panose="020F0502020204030204" pitchFamily="34" charset="0"/>
              <a:buChar char="‒"/>
            </a:pPr>
            <a:r>
              <a:rPr lang="en-US"/>
              <a:t>Has equivalent rights, privileges, and responsibilities as a physician who has earned the Doctor of Medicine (MD) degree.</a:t>
            </a:r>
          </a:p>
          <a:p>
            <a:pPr lvl="1">
              <a:buFont typeface="Calibri" panose="020F0502020204030204" pitchFamily="34" charset="0"/>
              <a:buChar char="‒"/>
            </a:pPr>
            <a:r>
              <a:rPr lang="en-US"/>
              <a:t>May practice in all 50 states</a:t>
            </a:r>
          </a:p>
          <a:p>
            <a:pPr lvl="1">
              <a:buFont typeface="Calibri" panose="020F0502020204030204" pitchFamily="34" charset="0"/>
              <a:buChar char="‒"/>
            </a:pPr>
            <a:r>
              <a:rPr lang="en-US"/>
              <a:t>Has unlimited practice rights in ~ 74 countries</a:t>
            </a:r>
          </a:p>
          <a:p>
            <a:pPr lvl="1">
              <a:buFont typeface="Calibri" panose="020F0502020204030204" pitchFamily="34" charset="0"/>
              <a:buChar char="‒"/>
            </a:pPr>
            <a:r>
              <a:rPr lang="en-US"/>
              <a:t>Constitute 11% of all US physicians</a:t>
            </a:r>
          </a:p>
          <a:p>
            <a:r>
              <a:rPr lang="en-US"/>
              <a:t>The AMA has a representative of the American Osteopathic Association as a member in the AMA legislative body, the House of Delegates.</a:t>
            </a:r>
          </a:p>
        </p:txBody>
      </p:sp>
    </p:spTree>
    <p:extLst>
      <p:ext uri="{BB962C8B-B14F-4D97-AF65-F5344CB8AC3E}">
        <p14:creationId xmlns:p14="http://schemas.microsoft.com/office/powerpoint/2010/main" val="35998840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14BAE-6C0D-49C3-ACAA-2E7768C8E906}"/>
              </a:ext>
            </a:extLst>
          </p:cNvPr>
          <p:cNvSpPr>
            <a:spLocks noGrp="1"/>
          </p:cNvSpPr>
          <p:nvPr>
            <p:ph type="title"/>
          </p:nvPr>
        </p:nvSpPr>
        <p:spPr/>
        <p:txBody>
          <a:bodyPr/>
          <a:lstStyle/>
          <a:p>
            <a:r>
              <a:rPr lang="en-US"/>
              <a:t>Osteopathic Medical Schools</a:t>
            </a:r>
          </a:p>
        </p:txBody>
      </p:sp>
    </p:spTree>
    <p:extLst>
      <p:ext uri="{BB962C8B-B14F-4D97-AF65-F5344CB8AC3E}">
        <p14:creationId xmlns:p14="http://schemas.microsoft.com/office/powerpoint/2010/main" val="2662504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6" name="Title 1">
            <a:extLst>
              <a:ext uri="{FF2B5EF4-FFF2-40B4-BE49-F238E27FC236}">
                <a16:creationId xmlns:a16="http://schemas.microsoft.com/office/drawing/2014/main" id="{C242DB9E-2C1B-4996-8432-683CFC0CB0E2}"/>
              </a:ext>
            </a:extLst>
          </p:cNvPr>
          <p:cNvSpPr txBox="1">
            <a:spLocks/>
          </p:cNvSpPr>
          <p:nvPr/>
        </p:nvSpPr>
        <p:spPr>
          <a:xfrm>
            <a:off x="0" y="442390"/>
            <a:ext cx="12192000" cy="1004315"/>
          </a:xfrm>
          <a:prstGeom prst="rect">
            <a:avLst/>
          </a:prstGeom>
        </p:spPr>
        <p:txBody>
          <a:bodyPr vert="horz" lIns="91440" tIns="45720" rIns="91440" bIns="45720" rtlCol="0" anchor="b">
            <a:normAutofit fontScale="75000" lnSpcReduction="20000"/>
          </a:bodyPr>
          <a:lst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a:lstStyle>
          <a:p>
            <a:pPr algn="ctr"/>
            <a:r>
              <a:rPr lang="en-US" sz="5400">
                <a:latin typeface="+mn-lt"/>
                <a:ea typeface="Arial" charset="0"/>
                <a:cs typeface="Arial" charset="0"/>
              </a:rPr>
              <a:t>AMSPDC Workforce Summit # 1</a:t>
            </a:r>
          </a:p>
          <a:p>
            <a:pPr algn="ctr"/>
            <a:r>
              <a:rPr lang="en-US" sz="5400">
                <a:latin typeface="+mn-lt"/>
                <a:ea typeface="Arial" charset="0"/>
                <a:cs typeface="Arial" charset="0"/>
              </a:rPr>
              <a:t>Outcome = Domains and Leads</a:t>
            </a:r>
          </a:p>
        </p:txBody>
      </p:sp>
      <p:sp>
        <p:nvSpPr>
          <p:cNvPr id="8" name="Content Placeholder 2">
            <a:extLst>
              <a:ext uri="{FF2B5EF4-FFF2-40B4-BE49-F238E27FC236}">
                <a16:creationId xmlns:a16="http://schemas.microsoft.com/office/drawing/2014/main" id="{E80CB1F6-7860-41CC-A729-DC4A3666044B}"/>
              </a:ext>
            </a:extLst>
          </p:cNvPr>
          <p:cNvSpPr>
            <a:spLocks noGrp="1"/>
          </p:cNvSpPr>
          <p:nvPr>
            <p:ph idx="1"/>
          </p:nvPr>
        </p:nvSpPr>
        <p:spPr>
          <a:xfrm>
            <a:off x="187893" y="1446705"/>
            <a:ext cx="11684319" cy="5012266"/>
          </a:xfrm>
        </p:spPr>
        <p:txBody>
          <a:bodyPr>
            <a:normAutofit fontScale="55000" lnSpcReduction="20000"/>
          </a:bodyPr>
          <a:lstStyle/>
          <a:p>
            <a:pPr>
              <a:lnSpc>
                <a:spcPct val="120000"/>
              </a:lnSpc>
              <a:spcBef>
                <a:spcPts val="0"/>
              </a:spcBef>
              <a:spcAft>
                <a:spcPts val="0"/>
              </a:spcAft>
            </a:pPr>
            <a:r>
              <a:rPr lang="en-US" sz="4500"/>
              <a:t>Domain 1: Changing the Educational Paradigm, with Impact on Attracting Trainees into Pediatrics and Undersubscribed Pediatric Subspecialties</a:t>
            </a:r>
          </a:p>
          <a:p>
            <a:pPr lvl="1">
              <a:lnSpc>
                <a:spcPct val="120000"/>
              </a:lnSpc>
              <a:spcBef>
                <a:spcPts val="0"/>
              </a:spcBef>
              <a:spcAft>
                <a:spcPts val="0"/>
              </a:spcAft>
            </a:pPr>
            <a:r>
              <a:rPr lang="en-US" sz="3500" i="1"/>
              <a:t>Domain Lead: Dr. Becky Blankenburg, Association of Pediatric Program Directors (APPD)</a:t>
            </a:r>
          </a:p>
          <a:p>
            <a:endParaRPr lang="en-US" sz="3600"/>
          </a:p>
          <a:p>
            <a:pPr>
              <a:lnSpc>
                <a:spcPct val="120000"/>
              </a:lnSpc>
              <a:spcBef>
                <a:spcPts val="0"/>
              </a:spcBef>
              <a:spcAft>
                <a:spcPts val="0"/>
              </a:spcAft>
            </a:pPr>
            <a:r>
              <a:rPr lang="en-US" sz="4500"/>
              <a:t>Domain 2:  Workforce Data/Needs and Access</a:t>
            </a:r>
          </a:p>
          <a:p>
            <a:pPr lvl="1">
              <a:lnSpc>
                <a:spcPct val="120000"/>
              </a:lnSpc>
              <a:spcBef>
                <a:spcPts val="0"/>
              </a:spcBef>
              <a:spcAft>
                <a:spcPts val="0"/>
              </a:spcAft>
            </a:pPr>
            <a:r>
              <a:rPr lang="en-US" sz="3500" i="1"/>
              <a:t>Domain Lead: Drs. Laurel Leslie and Jill Fussell, American Board of Pediatrics (ABP) and Council of Pediatric Subspecialties (</a:t>
            </a:r>
            <a:r>
              <a:rPr lang="en-US" sz="3500" i="1" err="1"/>
              <a:t>CoPS</a:t>
            </a:r>
            <a:r>
              <a:rPr lang="en-US" sz="3500" i="1"/>
              <a:t>) Through Their Virtual Workforce Network</a:t>
            </a:r>
          </a:p>
          <a:p>
            <a:pPr>
              <a:lnSpc>
                <a:spcPct val="120000"/>
              </a:lnSpc>
              <a:spcBef>
                <a:spcPts val="0"/>
              </a:spcBef>
              <a:spcAft>
                <a:spcPts val="0"/>
              </a:spcAft>
            </a:pPr>
            <a:endParaRPr lang="en-US" sz="3600"/>
          </a:p>
          <a:p>
            <a:pPr>
              <a:lnSpc>
                <a:spcPct val="120000"/>
              </a:lnSpc>
              <a:spcBef>
                <a:spcPts val="0"/>
              </a:spcBef>
              <a:spcAft>
                <a:spcPts val="0"/>
              </a:spcAft>
            </a:pPr>
            <a:r>
              <a:rPr lang="en-US" sz="4500"/>
              <a:t>Domain 3:  Economic Strategies</a:t>
            </a:r>
          </a:p>
          <a:p>
            <a:pPr lvl="1">
              <a:lnSpc>
                <a:spcPct val="120000"/>
              </a:lnSpc>
              <a:spcBef>
                <a:spcPts val="0"/>
              </a:spcBef>
              <a:spcAft>
                <a:spcPts val="0"/>
              </a:spcAft>
            </a:pPr>
            <a:r>
              <a:rPr lang="en-US" sz="3500" i="1"/>
              <a:t>Domain Lead:  Dr. Mary Leonard, Association of Medical School Pediatric Department Chairs (AMSPDC) </a:t>
            </a:r>
          </a:p>
          <a:p>
            <a:pPr>
              <a:lnSpc>
                <a:spcPct val="120000"/>
              </a:lnSpc>
              <a:spcBef>
                <a:spcPts val="0"/>
              </a:spcBef>
              <a:spcAft>
                <a:spcPts val="0"/>
              </a:spcAft>
            </a:pPr>
            <a:endParaRPr lang="en-US" sz="3600" i="1"/>
          </a:p>
          <a:p>
            <a:pPr>
              <a:lnSpc>
                <a:spcPct val="120000"/>
              </a:lnSpc>
              <a:spcBef>
                <a:spcPts val="0"/>
              </a:spcBef>
              <a:spcAft>
                <a:spcPts val="0"/>
              </a:spcAft>
            </a:pPr>
            <a:r>
              <a:rPr lang="en-US" sz="4500" i="1"/>
              <a:t>Domain 4: </a:t>
            </a:r>
            <a:r>
              <a:rPr lang="en-US" sz="4500"/>
              <a:t>Other Considerations for Attracting Medical Students into Pediatrics</a:t>
            </a:r>
          </a:p>
          <a:p>
            <a:pPr lvl="1">
              <a:lnSpc>
                <a:spcPct val="120000"/>
              </a:lnSpc>
              <a:spcBef>
                <a:spcPts val="0"/>
              </a:spcBef>
              <a:spcAft>
                <a:spcPts val="0"/>
              </a:spcAft>
            </a:pPr>
            <a:r>
              <a:rPr lang="en-US" sz="3500" i="1"/>
              <a:t>Domain Lead:  Dr. Joe Gigante, Council on Medical Student Education in Pediatrics (COMSEP)</a:t>
            </a:r>
          </a:p>
          <a:p>
            <a:endParaRPr lang="en-US"/>
          </a:p>
          <a:p>
            <a:pPr marL="0" indent="0">
              <a:buClr>
                <a:schemeClr val="tx1"/>
              </a:buClr>
              <a:buNone/>
            </a:pPr>
            <a:endParaRPr lang="en-US">
              <a:latin typeface="Symbol" pitchFamily="2" charset="2"/>
            </a:endParaRPr>
          </a:p>
          <a:p>
            <a:endParaRPr lang="en-US"/>
          </a:p>
        </p:txBody>
      </p:sp>
    </p:spTree>
    <p:extLst>
      <p:ext uri="{BB962C8B-B14F-4D97-AF65-F5344CB8AC3E}">
        <p14:creationId xmlns:p14="http://schemas.microsoft.com/office/powerpoint/2010/main" val="42880667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28E16-D83B-46D3-9C44-4498B9E769D2}"/>
              </a:ext>
            </a:extLst>
          </p:cNvPr>
          <p:cNvSpPr>
            <a:spLocks noGrp="1"/>
          </p:cNvSpPr>
          <p:nvPr>
            <p:ph type="title"/>
          </p:nvPr>
        </p:nvSpPr>
        <p:spPr/>
        <p:txBody>
          <a:bodyPr>
            <a:normAutofit fontScale="90000"/>
          </a:bodyPr>
          <a:lstStyle/>
          <a:p>
            <a:pPr algn="ctr"/>
            <a:r>
              <a:rPr lang="en-US" sz="4000"/>
              <a:t>Osteopathic Medical Schools Are Nationwide </a:t>
            </a:r>
          </a:p>
        </p:txBody>
      </p:sp>
      <p:pic>
        <p:nvPicPr>
          <p:cNvPr id="3" name="Picture 2">
            <a:extLst>
              <a:ext uri="{FF2B5EF4-FFF2-40B4-BE49-F238E27FC236}">
                <a16:creationId xmlns:a16="http://schemas.microsoft.com/office/drawing/2014/main" id="{B0D6022E-D87F-4E38-B7E3-8CC3B4105106}"/>
              </a:ext>
            </a:extLst>
          </p:cNvPr>
          <p:cNvPicPr>
            <a:picLocks noChangeAspect="1"/>
          </p:cNvPicPr>
          <p:nvPr/>
        </p:nvPicPr>
        <p:blipFill rotWithShape="1">
          <a:blip r:embed="rId2"/>
          <a:srcRect l="27440" t="38788" r="23233" b="24444"/>
          <a:stretch/>
        </p:blipFill>
        <p:spPr>
          <a:xfrm>
            <a:off x="1773925" y="2323070"/>
            <a:ext cx="8644150" cy="3329584"/>
          </a:xfrm>
          <a:prstGeom prst="rect">
            <a:avLst/>
          </a:prstGeom>
          <a:effectLst>
            <a:outerShdw blurRad="50800" dist="38100" dir="2220000" algn="t" rotWithShape="0">
              <a:prstClr val="black"/>
            </a:outerShdw>
          </a:effectLst>
        </p:spPr>
      </p:pic>
      <p:sp>
        <p:nvSpPr>
          <p:cNvPr id="4" name="Rectangle 3">
            <a:extLst>
              <a:ext uri="{FF2B5EF4-FFF2-40B4-BE49-F238E27FC236}">
                <a16:creationId xmlns:a16="http://schemas.microsoft.com/office/drawing/2014/main" id="{1B424255-D861-42A8-A610-52A36CD69613}"/>
              </a:ext>
            </a:extLst>
          </p:cNvPr>
          <p:cNvSpPr/>
          <p:nvPr/>
        </p:nvSpPr>
        <p:spPr>
          <a:xfrm>
            <a:off x="1433945" y="5885981"/>
            <a:ext cx="9919855"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Gill Sans MT" panose="020B0502020104020203"/>
                <a:ea typeface="+mn-ea"/>
                <a:cs typeface="+mn-cs"/>
              </a:rPr>
              <a:t>37 osteopathic medical schools offering instruction at 58 teaching locations</a:t>
            </a:r>
          </a:p>
        </p:txBody>
      </p:sp>
    </p:spTree>
    <p:extLst>
      <p:ext uri="{BB962C8B-B14F-4D97-AF65-F5344CB8AC3E}">
        <p14:creationId xmlns:p14="http://schemas.microsoft.com/office/powerpoint/2010/main" val="36022347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48761-9F8F-4A8D-8109-01A34005FFFE}"/>
              </a:ext>
            </a:extLst>
          </p:cNvPr>
          <p:cNvSpPr>
            <a:spLocks noGrp="1"/>
          </p:cNvSpPr>
          <p:nvPr>
            <p:ph type="title"/>
          </p:nvPr>
        </p:nvSpPr>
        <p:spPr/>
        <p:txBody>
          <a:bodyPr>
            <a:normAutofit/>
          </a:bodyPr>
          <a:lstStyle/>
          <a:p>
            <a:pPr algn="r"/>
            <a:r>
              <a:rPr lang="en-US"/>
              <a:t>U.S. Osteopathic Medical School Enrollment</a:t>
            </a:r>
          </a:p>
        </p:txBody>
      </p:sp>
      <p:graphicFrame>
        <p:nvGraphicFramePr>
          <p:cNvPr id="6" name="Content Placeholder 5">
            <a:extLst>
              <a:ext uri="{FF2B5EF4-FFF2-40B4-BE49-F238E27FC236}">
                <a16:creationId xmlns:a16="http://schemas.microsoft.com/office/drawing/2014/main" id="{ECBB1FF3-9947-4299-A65D-4CE5FB74B120}"/>
              </a:ext>
            </a:extLst>
          </p:cNvPr>
          <p:cNvGraphicFramePr>
            <a:graphicFrameLocks noGrp="1"/>
          </p:cNvGraphicFramePr>
          <p:nvPr>
            <p:ph idx="1"/>
          </p:nvPr>
        </p:nvGraphicFramePr>
        <p:xfrm>
          <a:off x="1855354" y="2038864"/>
          <a:ext cx="8481291" cy="4361935"/>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id="{5883F4E2-AF78-4B1C-94D5-DDB339D42DB9}"/>
              </a:ext>
            </a:extLst>
          </p:cNvPr>
          <p:cNvSpPr/>
          <p:nvPr/>
        </p:nvSpPr>
        <p:spPr>
          <a:xfrm>
            <a:off x="4127499" y="6492875"/>
            <a:ext cx="6096000" cy="261610"/>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Gill Sans MT" panose="020B0502020104020203"/>
                <a:ea typeface="+mn-ea"/>
                <a:cs typeface="+mn-cs"/>
              </a:rPr>
              <a:t>American Association of Colleges of Osteopathic Medicine (AACOM) data </a:t>
            </a:r>
          </a:p>
        </p:txBody>
      </p:sp>
      <p:sp>
        <p:nvSpPr>
          <p:cNvPr id="10" name="Right Brace 9">
            <a:extLst>
              <a:ext uri="{FF2B5EF4-FFF2-40B4-BE49-F238E27FC236}">
                <a16:creationId xmlns:a16="http://schemas.microsoft.com/office/drawing/2014/main" id="{C34C4B0D-9FE4-4B92-B088-0C19C8516356}"/>
              </a:ext>
            </a:extLst>
          </p:cNvPr>
          <p:cNvSpPr/>
          <p:nvPr/>
        </p:nvSpPr>
        <p:spPr>
          <a:xfrm>
            <a:off x="10280070" y="2974109"/>
            <a:ext cx="109681" cy="240145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ill Sans MT" panose="020B0502020104020203"/>
              <a:ea typeface="+mn-ea"/>
              <a:cs typeface="+mn-cs"/>
            </a:endParaRPr>
          </a:p>
        </p:txBody>
      </p:sp>
      <p:sp>
        <p:nvSpPr>
          <p:cNvPr id="11" name="TextBox 10">
            <a:extLst>
              <a:ext uri="{FF2B5EF4-FFF2-40B4-BE49-F238E27FC236}">
                <a16:creationId xmlns:a16="http://schemas.microsoft.com/office/drawing/2014/main" id="{AAB6404E-9B24-490A-9B48-15DA03193654}"/>
              </a:ext>
            </a:extLst>
          </p:cNvPr>
          <p:cNvSpPr txBox="1"/>
          <p:nvPr/>
        </p:nvSpPr>
        <p:spPr>
          <a:xfrm>
            <a:off x="10484423" y="3990170"/>
            <a:ext cx="118237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Gill Sans MT" panose="020B0502020104020203"/>
                <a:ea typeface="+mn-ea"/>
                <a:cs typeface="+mn-cs"/>
              </a:rPr>
              <a:t>3X Growth</a:t>
            </a:r>
          </a:p>
        </p:txBody>
      </p:sp>
      <p:sp>
        <p:nvSpPr>
          <p:cNvPr id="12" name="Arrow: Right 11">
            <a:extLst>
              <a:ext uri="{FF2B5EF4-FFF2-40B4-BE49-F238E27FC236}">
                <a16:creationId xmlns:a16="http://schemas.microsoft.com/office/drawing/2014/main" id="{4608D7D7-E7B1-429D-B126-4A449B47C935}"/>
              </a:ext>
            </a:extLst>
          </p:cNvPr>
          <p:cNvSpPr/>
          <p:nvPr/>
        </p:nvSpPr>
        <p:spPr>
          <a:xfrm rot="20462478">
            <a:off x="9218327" y="3009671"/>
            <a:ext cx="585461" cy="2318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873487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032FE-E790-4584-89FA-D2E024855A52}"/>
              </a:ext>
            </a:extLst>
          </p:cNvPr>
          <p:cNvSpPr>
            <a:spLocks noGrp="1"/>
          </p:cNvSpPr>
          <p:nvPr>
            <p:ph type="title"/>
          </p:nvPr>
        </p:nvSpPr>
        <p:spPr>
          <a:xfrm>
            <a:off x="2231136" y="681037"/>
            <a:ext cx="7729728" cy="1200329"/>
          </a:xfrm>
        </p:spPr>
        <p:txBody>
          <a:bodyPr>
            <a:normAutofit fontScale="90000"/>
          </a:bodyPr>
          <a:lstStyle/>
          <a:p>
            <a:pPr algn="ctr"/>
            <a:r>
              <a:rPr lang="en-US" sz="4000"/>
              <a:t>DOs are 25% of US Medical Student Population</a:t>
            </a:r>
          </a:p>
        </p:txBody>
      </p:sp>
      <p:graphicFrame>
        <p:nvGraphicFramePr>
          <p:cNvPr id="6" name="Content Placeholder 5">
            <a:extLst>
              <a:ext uri="{FF2B5EF4-FFF2-40B4-BE49-F238E27FC236}">
                <a16:creationId xmlns:a16="http://schemas.microsoft.com/office/drawing/2014/main" id="{0D4FC302-34CC-4748-A419-A3E94CDB72C4}"/>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5AF770E-A892-45A1-93BF-74B2C69A514D}"/>
              </a:ext>
            </a:extLst>
          </p:cNvPr>
          <p:cNvSpPr txBox="1"/>
          <p:nvPr/>
        </p:nvSpPr>
        <p:spPr>
          <a:xfrm>
            <a:off x="360220" y="2087419"/>
            <a:ext cx="2410690"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Gill Sans MT" panose="020B0502020104020203"/>
                <a:ea typeface="+mn-ea"/>
                <a:cs typeface="+mn-cs"/>
              </a:rPr>
              <a:t>11% of all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Gill Sans MT" panose="020B0502020104020203"/>
                <a:ea typeface="+mn-ea"/>
                <a:cs typeface="+mn-cs"/>
              </a:rPr>
              <a:t>medical doctors are DOs</a:t>
            </a:r>
          </a:p>
        </p:txBody>
      </p:sp>
      <p:cxnSp>
        <p:nvCxnSpPr>
          <p:cNvPr id="9" name="Connector: Curved 8">
            <a:extLst>
              <a:ext uri="{FF2B5EF4-FFF2-40B4-BE49-F238E27FC236}">
                <a16:creationId xmlns:a16="http://schemas.microsoft.com/office/drawing/2014/main" id="{441D82FF-12F1-487A-B321-AA98F53E98E5}"/>
              </a:ext>
            </a:extLst>
          </p:cNvPr>
          <p:cNvCxnSpPr>
            <a:cxnSpLocks/>
          </p:cNvCxnSpPr>
          <p:nvPr/>
        </p:nvCxnSpPr>
        <p:spPr>
          <a:xfrm>
            <a:off x="2609273" y="2453620"/>
            <a:ext cx="540327" cy="291956"/>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300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132BF-4B86-4EF9-9C08-89F95CC5635F}"/>
              </a:ext>
            </a:extLst>
          </p:cNvPr>
          <p:cNvSpPr>
            <a:spLocks noGrp="1"/>
          </p:cNvSpPr>
          <p:nvPr>
            <p:ph type="title"/>
          </p:nvPr>
        </p:nvSpPr>
        <p:spPr/>
        <p:txBody>
          <a:bodyPr/>
          <a:lstStyle/>
          <a:p>
            <a:r>
              <a:rPr lang="en-US"/>
              <a:t>DOs and Pediatric Residency</a:t>
            </a:r>
          </a:p>
        </p:txBody>
      </p:sp>
    </p:spTree>
    <p:extLst>
      <p:ext uri="{BB962C8B-B14F-4D97-AF65-F5344CB8AC3E}">
        <p14:creationId xmlns:p14="http://schemas.microsoft.com/office/powerpoint/2010/main" val="158399210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218F-0240-4ED6-A094-E41109A7D8F6}"/>
              </a:ext>
            </a:extLst>
          </p:cNvPr>
          <p:cNvSpPr>
            <a:spLocks noGrp="1"/>
          </p:cNvSpPr>
          <p:nvPr>
            <p:ph type="title"/>
          </p:nvPr>
        </p:nvSpPr>
        <p:spPr/>
        <p:txBody>
          <a:bodyPr>
            <a:normAutofit fontScale="90000"/>
          </a:bodyPr>
          <a:lstStyle/>
          <a:p>
            <a:pPr algn="ctr"/>
            <a:r>
              <a:rPr lang="en-US" sz="4000"/>
              <a:t>Pediatric Residency Matriculants by Degree</a:t>
            </a:r>
          </a:p>
        </p:txBody>
      </p:sp>
      <p:graphicFrame>
        <p:nvGraphicFramePr>
          <p:cNvPr id="6" name="Content Placeholder 5">
            <a:extLst>
              <a:ext uri="{FF2B5EF4-FFF2-40B4-BE49-F238E27FC236}">
                <a16:creationId xmlns:a16="http://schemas.microsoft.com/office/drawing/2014/main" id="{2D0AE9DF-D353-4B7C-809A-4833B6F12A67}"/>
              </a:ext>
            </a:extLst>
          </p:cNvPr>
          <p:cNvGraphicFramePr>
            <a:graphicFrameLocks noGrp="1"/>
          </p:cNvGraphicFramePr>
          <p:nvPr>
            <p:ph idx="1"/>
          </p:nvPr>
        </p:nvGraphicFramePr>
        <p:xfrm>
          <a:off x="1032801" y="1865746"/>
          <a:ext cx="7317509"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7" name="Arrow: Down 6">
            <a:extLst>
              <a:ext uri="{FF2B5EF4-FFF2-40B4-BE49-F238E27FC236}">
                <a16:creationId xmlns:a16="http://schemas.microsoft.com/office/drawing/2014/main" id="{2D0B09F7-2532-4DED-A8D6-58216E721BDF}"/>
              </a:ext>
            </a:extLst>
          </p:cNvPr>
          <p:cNvSpPr/>
          <p:nvPr/>
        </p:nvSpPr>
        <p:spPr>
          <a:xfrm>
            <a:off x="7269656" y="2474505"/>
            <a:ext cx="147782" cy="4433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8" name="Arrow: Up 7">
            <a:extLst>
              <a:ext uri="{FF2B5EF4-FFF2-40B4-BE49-F238E27FC236}">
                <a16:creationId xmlns:a16="http://schemas.microsoft.com/office/drawing/2014/main" id="{A904C9AC-175B-4F7D-B705-E0A3D2AADAFB}"/>
              </a:ext>
            </a:extLst>
          </p:cNvPr>
          <p:cNvSpPr/>
          <p:nvPr/>
        </p:nvSpPr>
        <p:spPr>
          <a:xfrm>
            <a:off x="7269657" y="4953862"/>
            <a:ext cx="147781" cy="443346"/>
          </a:xfrm>
          <a:prstGeom prst="up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graphicFrame>
        <p:nvGraphicFramePr>
          <p:cNvPr id="5" name="Chart 4"/>
          <p:cNvGraphicFramePr/>
          <p:nvPr/>
        </p:nvGraphicFramePr>
        <p:xfrm>
          <a:off x="6018832" y="1331049"/>
          <a:ext cx="7241309" cy="488603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8924227" y="2917850"/>
            <a:ext cx="71526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Gill Sans MT" panose="020B0502020104020203"/>
                <a:ea typeface="+mn-ea"/>
                <a:cs typeface="+mn-cs"/>
              </a:rPr>
              <a:t>22%</a:t>
            </a:r>
          </a:p>
        </p:txBody>
      </p:sp>
      <p:sp>
        <p:nvSpPr>
          <p:cNvPr id="10" name="TextBox 9"/>
          <p:cNvSpPr txBox="1"/>
          <p:nvPr/>
        </p:nvSpPr>
        <p:spPr>
          <a:xfrm>
            <a:off x="10621647" y="4215877"/>
            <a:ext cx="715260"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Gill Sans MT" panose="020B0502020104020203"/>
                <a:ea typeface="+mn-ea"/>
                <a:cs typeface="+mn-cs"/>
              </a:rPr>
              <a:t>78%</a:t>
            </a:r>
          </a:p>
        </p:txBody>
      </p:sp>
      <p:cxnSp>
        <p:nvCxnSpPr>
          <p:cNvPr id="12" name="Straight Connector 11"/>
          <p:cNvCxnSpPr/>
          <p:nvPr/>
        </p:nvCxnSpPr>
        <p:spPr>
          <a:xfrm>
            <a:off x="8177048" y="3148682"/>
            <a:ext cx="747179" cy="3617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8177048" y="4124520"/>
            <a:ext cx="812948" cy="55302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12795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B72CD-2448-4417-AEC1-771574A24F5C}"/>
              </a:ext>
            </a:extLst>
          </p:cNvPr>
          <p:cNvSpPr>
            <a:spLocks noGrp="1"/>
          </p:cNvSpPr>
          <p:nvPr>
            <p:ph type="title"/>
          </p:nvPr>
        </p:nvSpPr>
        <p:spPr/>
        <p:txBody>
          <a:bodyPr>
            <a:normAutofit fontScale="90000"/>
          </a:bodyPr>
          <a:lstStyle/>
          <a:p>
            <a:r>
              <a:rPr lang="en-US" sz="4000"/>
              <a:t>% </a:t>
            </a:r>
            <a:r>
              <a:rPr lang="en-US" sz="4000">
                <a:solidFill>
                  <a:srgbClr val="FF0000"/>
                </a:solidFill>
              </a:rPr>
              <a:t>DO</a:t>
            </a:r>
            <a:r>
              <a:rPr lang="en-US" sz="4000"/>
              <a:t> General Pediatrics Certificates is Increasing</a:t>
            </a:r>
          </a:p>
        </p:txBody>
      </p:sp>
      <p:pic>
        <p:nvPicPr>
          <p:cNvPr id="3" name="Picture 2">
            <a:extLst>
              <a:ext uri="{FF2B5EF4-FFF2-40B4-BE49-F238E27FC236}">
                <a16:creationId xmlns:a16="http://schemas.microsoft.com/office/drawing/2014/main" id="{E9547D5A-DBA0-4D24-8DC9-90F3BE0782A9}"/>
              </a:ext>
            </a:extLst>
          </p:cNvPr>
          <p:cNvPicPr>
            <a:picLocks noChangeAspect="1"/>
          </p:cNvPicPr>
          <p:nvPr/>
        </p:nvPicPr>
        <p:blipFill rotWithShape="1">
          <a:blip r:embed="rId2"/>
          <a:srcRect l="3591" t="14309" r="14905" b="6992"/>
          <a:stretch/>
        </p:blipFill>
        <p:spPr>
          <a:xfrm>
            <a:off x="1882094" y="2310714"/>
            <a:ext cx="8986179" cy="4447183"/>
          </a:xfrm>
          <a:prstGeom prst="rect">
            <a:avLst/>
          </a:prstGeom>
        </p:spPr>
      </p:pic>
    </p:spTree>
    <p:extLst>
      <p:ext uri="{BB962C8B-B14F-4D97-AF65-F5344CB8AC3E}">
        <p14:creationId xmlns:p14="http://schemas.microsoft.com/office/powerpoint/2010/main" val="22760756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F514-047F-4A23-97A9-2CAD9C0F7CB3}"/>
              </a:ext>
            </a:extLst>
          </p:cNvPr>
          <p:cNvSpPr>
            <a:spLocks noGrp="1"/>
          </p:cNvSpPr>
          <p:nvPr>
            <p:ph type="title"/>
          </p:nvPr>
        </p:nvSpPr>
        <p:spPr/>
        <p:txBody>
          <a:bodyPr/>
          <a:lstStyle/>
          <a:p>
            <a:r>
              <a:rPr lang="en-US"/>
              <a:t>DOs and Pediatric Subspecialties</a:t>
            </a:r>
          </a:p>
        </p:txBody>
      </p:sp>
    </p:spTree>
    <p:extLst>
      <p:ext uri="{BB962C8B-B14F-4D97-AF65-F5344CB8AC3E}">
        <p14:creationId xmlns:p14="http://schemas.microsoft.com/office/powerpoint/2010/main" val="6750995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B72CD-2448-4417-AEC1-771574A24F5C}"/>
              </a:ext>
            </a:extLst>
          </p:cNvPr>
          <p:cNvSpPr>
            <a:spLocks noGrp="1"/>
          </p:cNvSpPr>
          <p:nvPr>
            <p:ph type="title"/>
          </p:nvPr>
        </p:nvSpPr>
        <p:spPr/>
        <p:txBody>
          <a:bodyPr>
            <a:normAutofit fontScale="90000"/>
          </a:bodyPr>
          <a:lstStyle/>
          <a:p>
            <a:pPr algn="ctr"/>
            <a:r>
              <a:rPr lang="en-US" sz="4000"/>
              <a:t>% </a:t>
            </a:r>
            <a:r>
              <a:rPr lang="en-US" sz="4000">
                <a:solidFill>
                  <a:srgbClr val="FF0000"/>
                </a:solidFill>
              </a:rPr>
              <a:t>DO</a:t>
            </a:r>
            <a:r>
              <a:rPr lang="en-US" sz="4000"/>
              <a:t> Subspecialty Certificates is Increasing</a:t>
            </a:r>
          </a:p>
        </p:txBody>
      </p:sp>
      <p:pic>
        <p:nvPicPr>
          <p:cNvPr id="4" name="Picture 3">
            <a:extLst>
              <a:ext uri="{FF2B5EF4-FFF2-40B4-BE49-F238E27FC236}">
                <a16:creationId xmlns:a16="http://schemas.microsoft.com/office/drawing/2014/main" id="{CB206748-95E9-44A0-AE56-513432049701}"/>
              </a:ext>
            </a:extLst>
          </p:cNvPr>
          <p:cNvPicPr>
            <a:picLocks noChangeAspect="1"/>
          </p:cNvPicPr>
          <p:nvPr/>
        </p:nvPicPr>
        <p:blipFill rotWithShape="1">
          <a:blip r:embed="rId2"/>
          <a:srcRect l="3786" t="14303" r="14406" b="6836"/>
          <a:stretch/>
        </p:blipFill>
        <p:spPr>
          <a:xfrm>
            <a:off x="1954925" y="2261286"/>
            <a:ext cx="8684813" cy="4399240"/>
          </a:xfrm>
          <a:prstGeom prst="rect">
            <a:avLst/>
          </a:prstGeom>
        </p:spPr>
      </p:pic>
    </p:spTree>
    <p:extLst>
      <p:ext uri="{BB962C8B-B14F-4D97-AF65-F5344CB8AC3E}">
        <p14:creationId xmlns:p14="http://schemas.microsoft.com/office/powerpoint/2010/main" val="18624353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BC19-3597-4052-AEA3-104664EF9F68}"/>
              </a:ext>
            </a:extLst>
          </p:cNvPr>
          <p:cNvSpPr>
            <a:spLocks noGrp="1"/>
          </p:cNvSpPr>
          <p:nvPr>
            <p:ph type="title"/>
          </p:nvPr>
        </p:nvSpPr>
        <p:spPr>
          <a:xfrm>
            <a:off x="2307335" y="625413"/>
            <a:ext cx="7729728" cy="1188720"/>
          </a:xfrm>
        </p:spPr>
        <p:txBody>
          <a:bodyPr/>
          <a:lstStyle/>
          <a:p>
            <a:r>
              <a:rPr lang="en-US"/>
              <a:t>Growth of DOs in Pediatric Board Certificates</a:t>
            </a:r>
          </a:p>
        </p:txBody>
      </p:sp>
      <p:graphicFrame>
        <p:nvGraphicFramePr>
          <p:cNvPr id="7" name="Content Placeholder 6">
            <a:extLst>
              <a:ext uri="{FF2B5EF4-FFF2-40B4-BE49-F238E27FC236}">
                <a16:creationId xmlns:a16="http://schemas.microsoft.com/office/drawing/2014/main" id="{D67C1510-6F02-48EB-90FC-D5A1750A5B1E}"/>
              </a:ext>
            </a:extLst>
          </p:cNvPr>
          <p:cNvGraphicFramePr>
            <a:graphicFrameLocks noGrp="1"/>
          </p:cNvGraphicFramePr>
          <p:nvPr>
            <p:ph sz="half" idx="1"/>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a:extLst>
              <a:ext uri="{FF2B5EF4-FFF2-40B4-BE49-F238E27FC236}">
                <a16:creationId xmlns:a16="http://schemas.microsoft.com/office/drawing/2014/main" id="{B749AE20-F642-470E-97CF-43F3A5E8CE13}"/>
              </a:ext>
            </a:extLst>
          </p:cNvPr>
          <p:cNvGraphicFramePr>
            <a:graphicFrameLocks noGrp="1"/>
          </p:cNvGraphicFramePr>
          <p:nvPr>
            <p:ph sz="half" idx="2"/>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794E484A-CE06-47ED-8323-10C69D11E83A}"/>
              </a:ext>
            </a:extLst>
          </p:cNvPr>
          <p:cNvSpPr txBox="1"/>
          <p:nvPr/>
        </p:nvSpPr>
        <p:spPr>
          <a:xfrm>
            <a:off x="4597153" y="6492875"/>
            <a:ext cx="315009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lumMod val="65000"/>
                  </a:srgbClr>
                </a:solidFill>
                <a:effectLst/>
                <a:uLnTx/>
                <a:uFillTx/>
                <a:latin typeface="Gill Sans MT" panose="020B0502020104020203"/>
                <a:ea typeface="+mn-ea"/>
                <a:cs typeface="+mn-cs"/>
              </a:rPr>
              <a:t>DRAFT ABP Data: Summer 2020</a:t>
            </a:r>
          </a:p>
        </p:txBody>
      </p:sp>
    </p:spTree>
    <p:extLst>
      <p:ext uri="{BB962C8B-B14F-4D97-AF65-F5344CB8AC3E}">
        <p14:creationId xmlns:p14="http://schemas.microsoft.com/office/powerpoint/2010/main" val="7560472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2337E-289C-4BB5-B28E-0A9EE68A82C3}"/>
              </a:ext>
            </a:extLst>
          </p:cNvPr>
          <p:cNvSpPr>
            <a:spLocks noGrp="1"/>
          </p:cNvSpPr>
          <p:nvPr>
            <p:ph type="title"/>
          </p:nvPr>
        </p:nvSpPr>
        <p:spPr/>
        <p:txBody>
          <a:bodyPr>
            <a:normAutofit/>
          </a:bodyPr>
          <a:lstStyle/>
          <a:p>
            <a:r>
              <a:rPr lang="en-US" sz="4000"/>
              <a:t>CONCLUSIONS</a:t>
            </a:r>
          </a:p>
        </p:txBody>
      </p:sp>
      <p:sp>
        <p:nvSpPr>
          <p:cNvPr id="3" name="Content Placeholder 2">
            <a:extLst>
              <a:ext uri="{FF2B5EF4-FFF2-40B4-BE49-F238E27FC236}">
                <a16:creationId xmlns:a16="http://schemas.microsoft.com/office/drawing/2014/main" id="{31A332E7-3DBE-49C2-B15F-4018F2B38B88}"/>
              </a:ext>
            </a:extLst>
          </p:cNvPr>
          <p:cNvSpPr>
            <a:spLocks noGrp="1"/>
          </p:cNvSpPr>
          <p:nvPr>
            <p:ph idx="1"/>
          </p:nvPr>
        </p:nvSpPr>
        <p:spPr>
          <a:xfrm>
            <a:off x="1062681" y="2341482"/>
            <a:ext cx="10330249" cy="3101983"/>
          </a:xfrm>
        </p:spPr>
        <p:txBody>
          <a:bodyPr>
            <a:noAutofit/>
          </a:bodyPr>
          <a:lstStyle/>
          <a:p>
            <a:r>
              <a:rPr lang="en-US" sz="2400"/>
              <a:t>The “boundary” between DO and MD physicians is increasingly gray</a:t>
            </a:r>
          </a:p>
          <a:p>
            <a:r>
              <a:rPr lang="en-US" sz="2400"/>
              <a:t>Osteopathic medical schools and their graduates are increasing in number and are a significant factor in pediatric workforce calculations</a:t>
            </a:r>
          </a:p>
          <a:p>
            <a:r>
              <a:rPr lang="en-US" sz="2400"/>
              <a:t>DOs are an increasing percentage of </a:t>
            </a:r>
          </a:p>
          <a:p>
            <a:pPr lvl="1"/>
            <a:r>
              <a:rPr lang="en-US" sz="2400"/>
              <a:t>Pediatric residencies</a:t>
            </a:r>
          </a:p>
          <a:p>
            <a:pPr lvl="1"/>
            <a:r>
              <a:rPr lang="en-US" sz="2400"/>
              <a:t>Pediatric subspecialty fellows</a:t>
            </a:r>
          </a:p>
          <a:p>
            <a:pPr lvl="1"/>
            <a:r>
              <a:rPr lang="en-US" sz="2400"/>
              <a:t>ABP certified general pediatricians</a:t>
            </a:r>
          </a:p>
          <a:p>
            <a:pPr lvl="1"/>
            <a:r>
              <a:rPr lang="en-US" sz="2400"/>
              <a:t>ABP certified subspecialists</a:t>
            </a:r>
          </a:p>
        </p:txBody>
      </p:sp>
    </p:spTree>
    <p:extLst>
      <p:ext uri="{BB962C8B-B14F-4D97-AF65-F5344CB8AC3E}">
        <p14:creationId xmlns:p14="http://schemas.microsoft.com/office/powerpoint/2010/main" val="3875411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7636"/>
            <a:ext cx="12192000" cy="3609608"/>
          </a:xfrm>
        </p:spPr>
        <p:txBody>
          <a:bodyPr>
            <a:normAutofit/>
          </a:bodyPr>
          <a:lstStyle/>
          <a:p>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br>
              <a:rPr lang="en-US" sz="1500">
                <a:latin typeface="+mn-lt"/>
                <a:ea typeface="Arial" charset="0"/>
                <a:cs typeface="Arial" charset="0"/>
              </a:rPr>
            </a:br>
            <a:r>
              <a:rPr lang="en-US" sz="1500">
                <a:latin typeface="+mn-lt"/>
                <a:ea typeface="Arial" charset="0"/>
                <a:cs typeface="Arial" charset="0"/>
              </a:rPr>
              <a:t>                     Pediatrics 2025: The AMSPDC Workforce Initiative          </a:t>
            </a:r>
            <a:br>
              <a:rPr lang="en-US" sz="5400">
                <a:latin typeface="+mn-lt"/>
                <a:ea typeface="Arial" charset="0"/>
                <a:cs typeface="Arial" charset="0"/>
              </a:rPr>
            </a:br>
            <a:br>
              <a:rPr lang="en-US" sz="5400">
                <a:latin typeface="+mn-lt"/>
                <a:ea typeface="Arial" charset="0"/>
                <a:cs typeface="Arial" charset="0"/>
              </a:rPr>
            </a:br>
            <a:br>
              <a:rPr lang="en-US" sz="5400">
                <a:latin typeface="+mn-lt"/>
                <a:ea typeface="Arial" charset="0"/>
                <a:cs typeface="Arial" charset="0"/>
              </a:rPr>
            </a:br>
            <a:endParaRPr lang="en-US" sz="5400">
              <a:latin typeface="+mn-lt"/>
              <a:ea typeface="Arial" charset="0"/>
              <a:cs typeface="Arial"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657" y="5866550"/>
            <a:ext cx="691616" cy="821388"/>
          </a:xfrm>
          <a:prstGeom prst="rect">
            <a:avLst/>
          </a:prstGeom>
          <a:noFill/>
          <a:ln>
            <a:noFill/>
          </a:ln>
        </p:spPr>
      </p:pic>
      <p:pic>
        <p:nvPicPr>
          <p:cNvPr id="3" name="Picture 4" descr="Twitter Logo transparent PNG - StickPNG">
            <a:extLst>
              <a:ext uri="{FF2B5EF4-FFF2-40B4-BE49-F238E27FC236}">
                <a16:creationId xmlns:a16="http://schemas.microsoft.com/office/drawing/2014/main" id="{7F17D828-4238-4F1A-A4A7-E6C8FAD3E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0428" y="5888467"/>
            <a:ext cx="860664" cy="725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15BF538-0411-4946-97ED-932DE5884FAF}"/>
              </a:ext>
            </a:extLst>
          </p:cNvPr>
          <p:cNvSpPr txBox="1"/>
          <p:nvPr/>
        </p:nvSpPr>
        <p:spPr>
          <a:xfrm>
            <a:off x="9637805" y="6000245"/>
            <a:ext cx="2693852" cy="553998"/>
          </a:xfrm>
          <a:prstGeom prst="rect">
            <a:avLst/>
          </a:prstGeom>
          <a:noFill/>
        </p:spPr>
        <p:txBody>
          <a:bodyPr wrap="square" rtlCol="0">
            <a:spAutoFit/>
          </a:bodyPr>
          <a:lstStyle/>
          <a:p>
            <a:pPr algn="ctr"/>
            <a:r>
              <a:rPr lang="en-US" sz="1500" b="1"/>
              <a:t>@AMSPDC</a:t>
            </a:r>
          </a:p>
          <a:p>
            <a:pPr algn="ctr"/>
            <a:r>
              <a:rPr lang="en-US" sz="1500" b="1"/>
              <a:t>#Peds2025Workforce</a:t>
            </a:r>
          </a:p>
        </p:txBody>
      </p:sp>
      <p:sp>
        <p:nvSpPr>
          <p:cNvPr id="6" name="Title 1">
            <a:extLst>
              <a:ext uri="{FF2B5EF4-FFF2-40B4-BE49-F238E27FC236}">
                <a16:creationId xmlns:a16="http://schemas.microsoft.com/office/drawing/2014/main" id="{1BE24885-F101-43C0-B58B-3311D696A18F}"/>
              </a:ext>
            </a:extLst>
          </p:cNvPr>
          <p:cNvSpPr txBox="1">
            <a:spLocks/>
          </p:cNvSpPr>
          <p:nvPr/>
        </p:nvSpPr>
        <p:spPr>
          <a:xfrm>
            <a:off x="0" y="442390"/>
            <a:ext cx="12192000" cy="1004315"/>
          </a:xfrm>
          <a:prstGeom prst="rect">
            <a:avLst/>
          </a:prstGeom>
        </p:spPr>
        <p:txBody>
          <a:bodyPr vert="horz" lIns="91440" tIns="45720" rIns="91440" bIns="45720" rtlCol="0" anchor="b">
            <a:normAutofit fontScale="75000" lnSpcReduction="20000"/>
          </a:bodyPr>
          <a:lstStyle>
            <a:lvl1pPr algn="l" defTabSz="914400" rtl="0" eaLnBrk="1" latinLnBrk="0" hangingPunct="1">
              <a:lnSpc>
                <a:spcPct val="90000"/>
              </a:lnSpc>
              <a:spcBef>
                <a:spcPct val="0"/>
              </a:spcBef>
              <a:buNone/>
              <a:defRPr sz="4400" kern="1200">
                <a:solidFill>
                  <a:schemeClr val="tx1">
                    <a:lumMod val="75000"/>
                  </a:schemeClr>
                </a:solidFill>
                <a:latin typeface="+mj-lt"/>
                <a:ea typeface="+mj-ea"/>
                <a:cs typeface="+mj-cs"/>
              </a:defRPr>
            </a:lvl1pPr>
          </a:lstStyle>
          <a:p>
            <a:pPr algn="ctr"/>
            <a:r>
              <a:rPr lang="en-US" sz="5400">
                <a:latin typeface="+mn-lt"/>
                <a:ea typeface="Arial" charset="0"/>
                <a:cs typeface="Arial" charset="0"/>
              </a:rPr>
              <a:t>AMSPDC Workforce Summit # 1</a:t>
            </a:r>
          </a:p>
          <a:p>
            <a:pPr algn="ctr"/>
            <a:r>
              <a:rPr lang="en-US" sz="5400">
                <a:latin typeface="+mn-lt"/>
                <a:ea typeface="Arial" charset="0"/>
                <a:cs typeface="Arial" charset="0"/>
              </a:rPr>
              <a:t>Summary of “Domains”</a:t>
            </a:r>
          </a:p>
        </p:txBody>
      </p:sp>
      <p:sp>
        <p:nvSpPr>
          <p:cNvPr id="8" name="Content Placeholder 2">
            <a:extLst>
              <a:ext uri="{FF2B5EF4-FFF2-40B4-BE49-F238E27FC236}">
                <a16:creationId xmlns:a16="http://schemas.microsoft.com/office/drawing/2014/main" id="{D4B6F673-FD8A-40C2-8E9D-43C9042F15C0}"/>
              </a:ext>
            </a:extLst>
          </p:cNvPr>
          <p:cNvSpPr>
            <a:spLocks noGrp="1"/>
          </p:cNvSpPr>
          <p:nvPr>
            <p:ph idx="1"/>
          </p:nvPr>
        </p:nvSpPr>
        <p:spPr>
          <a:xfrm>
            <a:off x="187893" y="1541977"/>
            <a:ext cx="11684319" cy="5012266"/>
          </a:xfrm>
        </p:spPr>
        <p:txBody>
          <a:bodyPr>
            <a:normAutofit fontScale="47500" lnSpcReduction="20000"/>
          </a:bodyPr>
          <a:lstStyle/>
          <a:p>
            <a:pPr>
              <a:lnSpc>
                <a:spcPct val="120000"/>
              </a:lnSpc>
              <a:spcBef>
                <a:spcPts val="0"/>
              </a:spcBef>
              <a:spcAft>
                <a:spcPts val="0"/>
              </a:spcAft>
            </a:pPr>
            <a:r>
              <a:rPr lang="en-US" sz="4500"/>
              <a:t>Domain 1: Changing the Educational Paradigm, with Impact on Attracting </a:t>
            </a:r>
            <a:r>
              <a:rPr lang="en-US" sz="4500">
                <a:solidFill>
                  <a:srgbClr val="FF0000"/>
                </a:solidFill>
              </a:rPr>
              <a:t>High Quality, Diverse </a:t>
            </a:r>
            <a:r>
              <a:rPr lang="en-US" sz="4500"/>
              <a:t>Trainees into Pediatrics and Undersubscribed Pediatric Subspecialties</a:t>
            </a:r>
          </a:p>
          <a:p>
            <a:pPr lvl="1">
              <a:lnSpc>
                <a:spcPct val="120000"/>
              </a:lnSpc>
              <a:spcBef>
                <a:spcPts val="0"/>
              </a:spcBef>
              <a:spcAft>
                <a:spcPts val="0"/>
              </a:spcAft>
            </a:pPr>
            <a:r>
              <a:rPr lang="en-US" sz="3500" i="1"/>
              <a:t>Domain Lead: Dr. Becky Blankenburg, Association of Pediatric Program Directors (APPD)</a:t>
            </a:r>
          </a:p>
          <a:p>
            <a:endParaRPr lang="en-US" sz="3600"/>
          </a:p>
          <a:p>
            <a:pPr>
              <a:lnSpc>
                <a:spcPct val="120000"/>
              </a:lnSpc>
              <a:spcBef>
                <a:spcPts val="0"/>
              </a:spcBef>
              <a:spcAft>
                <a:spcPts val="0"/>
              </a:spcAft>
            </a:pPr>
            <a:r>
              <a:rPr lang="en-US" sz="4500"/>
              <a:t>Domain 2:  Workforce Data/Needs and Access</a:t>
            </a:r>
          </a:p>
          <a:p>
            <a:pPr lvl="1">
              <a:lnSpc>
                <a:spcPct val="120000"/>
              </a:lnSpc>
              <a:spcBef>
                <a:spcPts val="0"/>
              </a:spcBef>
              <a:spcAft>
                <a:spcPts val="0"/>
              </a:spcAft>
            </a:pPr>
            <a:r>
              <a:rPr lang="en-US" sz="3500" i="1"/>
              <a:t>Domain Lead: Drs. Laurel Leslie and Jill Fussell, American Board of Pediatrics (ABP) and Council of Pediatric Subspecialties (</a:t>
            </a:r>
            <a:r>
              <a:rPr lang="en-US" sz="3500" i="1" err="1"/>
              <a:t>CoPS</a:t>
            </a:r>
            <a:r>
              <a:rPr lang="en-US" sz="3500" i="1"/>
              <a:t>) Through Their Virtual Workforce Network</a:t>
            </a:r>
          </a:p>
          <a:p>
            <a:pPr>
              <a:lnSpc>
                <a:spcPct val="120000"/>
              </a:lnSpc>
              <a:spcBef>
                <a:spcPts val="0"/>
              </a:spcBef>
              <a:spcAft>
                <a:spcPts val="0"/>
              </a:spcAft>
            </a:pPr>
            <a:endParaRPr lang="en-US" sz="3600"/>
          </a:p>
          <a:p>
            <a:pPr>
              <a:lnSpc>
                <a:spcPct val="120000"/>
              </a:lnSpc>
              <a:spcBef>
                <a:spcPts val="0"/>
              </a:spcBef>
              <a:spcAft>
                <a:spcPts val="0"/>
              </a:spcAft>
            </a:pPr>
            <a:r>
              <a:rPr lang="en-US" sz="4500"/>
              <a:t>Domain 3:  Economic Strategies</a:t>
            </a:r>
          </a:p>
          <a:p>
            <a:pPr lvl="1">
              <a:lnSpc>
                <a:spcPct val="120000"/>
              </a:lnSpc>
              <a:spcBef>
                <a:spcPts val="0"/>
              </a:spcBef>
              <a:spcAft>
                <a:spcPts val="0"/>
              </a:spcAft>
            </a:pPr>
            <a:r>
              <a:rPr lang="en-US" sz="3500" i="1"/>
              <a:t>Domain Lead:  Dr. Mary Leonard, Association of Medical School Pediatric Department Chairs (AMSPDC) </a:t>
            </a:r>
          </a:p>
          <a:p>
            <a:pPr>
              <a:lnSpc>
                <a:spcPct val="120000"/>
              </a:lnSpc>
              <a:spcBef>
                <a:spcPts val="0"/>
              </a:spcBef>
              <a:spcAft>
                <a:spcPts val="0"/>
              </a:spcAft>
            </a:pPr>
            <a:endParaRPr lang="en-US" sz="3600" i="1"/>
          </a:p>
          <a:p>
            <a:pPr>
              <a:lnSpc>
                <a:spcPct val="120000"/>
              </a:lnSpc>
              <a:spcBef>
                <a:spcPts val="0"/>
              </a:spcBef>
              <a:spcAft>
                <a:spcPts val="0"/>
              </a:spcAft>
            </a:pPr>
            <a:r>
              <a:rPr lang="en-US" sz="4500" i="1"/>
              <a:t>Domain 4: </a:t>
            </a:r>
            <a:r>
              <a:rPr lang="en-US" sz="4500"/>
              <a:t>Other Considerations for Attracting </a:t>
            </a:r>
            <a:r>
              <a:rPr lang="en-US" sz="4500">
                <a:solidFill>
                  <a:srgbClr val="FF0000"/>
                </a:solidFill>
              </a:rPr>
              <a:t>High Quality, Diverse </a:t>
            </a:r>
            <a:r>
              <a:rPr lang="en-US" sz="4500"/>
              <a:t>Medical Students into Pediatrics</a:t>
            </a:r>
          </a:p>
          <a:p>
            <a:pPr lvl="1">
              <a:lnSpc>
                <a:spcPct val="120000"/>
              </a:lnSpc>
              <a:spcBef>
                <a:spcPts val="0"/>
              </a:spcBef>
              <a:spcAft>
                <a:spcPts val="0"/>
              </a:spcAft>
            </a:pPr>
            <a:r>
              <a:rPr lang="en-US" sz="3500" i="1"/>
              <a:t>Domain Lead:  Dr. Joe Gigante, Council on Medical Student Education in Pediatrics (COMSEP)</a:t>
            </a:r>
          </a:p>
          <a:p>
            <a:endParaRPr lang="en-US"/>
          </a:p>
          <a:p>
            <a:pPr marL="0" indent="0">
              <a:buClr>
                <a:schemeClr val="tx1"/>
              </a:buClr>
              <a:buNone/>
            </a:pPr>
            <a:endParaRPr lang="en-US">
              <a:latin typeface="Symbol" pitchFamily="2" charset="2"/>
            </a:endParaRPr>
          </a:p>
          <a:p>
            <a:endParaRPr lang="en-US"/>
          </a:p>
        </p:txBody>
      </p:sp>
      <p:pic>
        <p:nvPicPr>
          <p:cNvPr id="4" name="Picture 2" descr="OUSD's new “Equity Index” Excludes Black Students | Parents United for  Public Schools">
            <a:extLst>
              <a:ext uri="{FF2B5EF4-FFF2-40B4-BE49-F238E27FC236}">
                <a16:creationId xmlns:a16="http://schemas.microsoft.com/office/drawing/2014/main" id="{120BD20D-1109-4997-8388-A490B04F94C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0526172" y="382828"/>
            <a:ext cx="917118" cy="88896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What do you call the disease caused by the novel coronavirus? Covid-19">
            <a:extLst>
              <a:ext uri="{FF2B5EF4-FFF2-40B4-BE49-F238E27FC236}">
                <a16:creationId xmlns:a16="http://schemas.microsoft.com/office/drawing/2014/main" id="{3DB7695C-0C48-47BB-ABE1-5E2047ADFF3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48710" y="291520"/>
            <a:ext cx="1045048" cy="1045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3110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3540A-11CD-4784-BA45-C843AE576E07}"/>
              </a:ext>
            </a:extLst>
          </p:cNvPr>
          <p:cNvSpPr>
            <a:spLocks noGrp="1"/>
          </p:cNvSpPr>
          <p:nvPr>
            <p:ph type="title"/>
          </p:nvPr>
        </p:nvSpPr>
        <p:spPr>
          <a:xfrm>
            <a:off x="1600200" y="571799"/>
            <a:ext cx="8991600" cy="1645920"/>
          </a:xfrm>
        </p:spPr>
        <p:txBody>
          <a:bodyPr/>
          <a:lstStyle/>
          <a:p>
            <a:r>
              <a:rPr lang="en-US"/>
              <a:t>Discussion</a:t>
            </a:r>
          </a:p>
        </p:txBody>
      </p:sp>
      <p:sp>
        <p:nvSpPr>
          <p:cNvPr id="3" name="TextBox 2">
            <a:extLst>
              <a:ext uri="{FF2B5EF4-FFF2-40B4-BE49-F238E27FC236}">
                <a16:creationId xmlns:a16="http://schemas.microsoft.com/office/drawing/2014/main" id="{F4C69CF1-9BEB-5B48-B87D-AC1CFDFD0FA6}"/>
              </a:ext>
            </a:extLst>
          </p:cNvPr>
          <p:cNvSpPr txBox="1"/>
          <p:nvPr/>
        </p:nvSpPr>
        <p:spPr>
          <a:xfrm>
            <a:off x="1600201" y="2743200"/>
            <a:ext cx="8991600"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Gill Sans MT" panose="020B0502020104020203"/>
                <a:ea typeface="+mn-ea"/>
                <a:cs typeface="+mn-cs"/>
              </a:rPr>
              <a:t>Other Data Sources?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Gill Sans MT" panose="020B0502020104020203"/>
                <a:ea typeface="+mn-ea"/>
                <a:cs typeface="+mn-cs"/>
              </a:rPr>
              <a:t>Additional Partners?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Gill Sans MT" panose="020B0502020104020203"/>
                <a:ea typeface="+mn-ea"/>
                <a:cs typeface="+mn-cs"/>
              </a:rPr>
              <a:t>Thinking about tackling Needs and Access Section…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Gill Sans MT" panose="020B0502020104020203"/>
                <a:ea typeface="+mn-ea"/>
                <a:cs typeface="+mn-cs"/>
              </a:rPr>
              <a:t>	Creative Models of Care?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Gill Sans MT" panose="020B0502020104020203"/>
                <a:ea typeface="+mn-ea"/>
                <a:cs typeface="+mn-cs"/>
              </a:rPr>
              <a:t>	Identify Best Practices to Improve Access?</a:t>
            </a:r>
          </a:p>
        </p:txBody>
      </p:sp>
    </p:spTree>
    <p:extLst>
      <p:ext uri="{BB962C8B-B14F-4D97-AF65-F5344CB8AC3E}">
        <p14:creationId xmlns:p14="http://schemas.microsoft.com/office/powerpoint/2010/main" val="25956973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9F66D-4DA4-674B-912B-F9BF01773E65}"/>
              </a:ext>
            </a:extLst>
          </p:cNvPr>
          <p:cNvSpPr>
            <a:spLocks noGrp="1"/>
          </p:cNvSpPr>
          <p:nvPr>
            <p:ph type="title"/>
          </p:nvPr>
        </p:nvSpPr>
        <p:spPr/>
        <p:txBody>
          <a:bodyPr/>
          <a:lstStyle/>
          <a:p>
            <a:r>
              <a:rPr lang="en-US"/>
              <a:t>APPDENDIX</a:t>
            </a:r>
          </a:p>
        </p:txBody>
      </p:sp>
      <p:sp>
        <p:nvSpPr>
          <p:cNvPr id="3" name="Text Placeholder 2">
            <a:extLst>
              <a:ext uri="{FF2B5EF4-FFF2-40B4-BE49-F238E27FC236}">
                <a16:creationId xmlns:a16="http://schemas.microsoft.com/office/drawing/2014/main" id="{C295C6FD-B553-1D46-B3D0-AF831C4525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706827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15F56-42D5-47DC-920B-09193EAE9DB2}"/>
              </a:ext>
            </a:extLst>
          </p:cNvPr>
          <p:cNvSpPr>
            <a:spLocks noGrp="1"/>
          </p:cNvSpPr>
          <p:nvPr>
            <p:ph type="title"/>
          </p:nvPr>
        </p:nvSpPr>
        <p:spPr/>
        <p:txBody>
          <a:bodyPr/>
          <a:lstStyle/>
          <a:p>
            <a:r>
              <a:rPr lang="en-US"/>
              <a:t>International MEDICAL GRADUATES</a:t>
            </a:r>
          </a:p>
        </p:txBody>
      </p:sp>
      <p:sp>
        <p:nvSpPr>
          <p:cNvPr id="3" name="Text Placeholder 2">
            <a:extLst>
              <a:ext uri="{FF2B5EF4-FFF2-40B4-BE49-F238E27FC236}">
                <a16:creationId xmlns:a16="http://schemas.microsoft.com/office/drawing/2014/main" id="{6F3451C8-3196-4E30-A2EA-F9F955917208}"/>
              </a:ext>
            </a:extLst>
          </p:cNvPr>
          <p:cNvSpPr>
            <a:spLocks noGrp="1"/>
          </p:cNvSpPr>
          <p:nvPr>
            <p:ph type="body" idx="1"/>
          </p:nvPr>
        </p:nvSpPr>
        <p:spPr/>
        <p:txBody>
          <a:bodyPr/>
          <a:lstStyle/>
          <a:p>
            <a:r>
              <a:rPr lang="en-US"/>
              <a:t>Data from the AAP’s Research Department and the Section on International Medical Graduates </a:t>
            </a:r>
          </a:p>
        </p:txBody>
      </p:sp>
    </p:spTree>
    <p:extLst>
      <p:ext uri="{BB962C8B-B14F-4D97-AF65-F5344CB8AC3E}">
        <p14:creationId xmlns:p14="http://schemas.microsoft.com/office/powerpoint/2010/main" val="2887315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28115D12-7916-40F6-9D8C-E16A214FA372}"/>
              </a:ext>
            </a:extLst>
          </p:cNvPr>
          <p:cNvGraphicFramePr>
            <a:graphicFrameLocks noGrp="1"/>
          </p:cNvGraphicFramePr>
          <p:nvPr/>
        </p:nvGraphicFramePr>
        <p:xfrm>
          <a:off x="1204686" y="1035352"/>
          <a:ext cx="10541000" cy="4450080"/>
        </p:xfrm>
        <a:graphic>
          <a:graphicData uri="http://schemas.openxmlformats.org/drawingml/2006/table">
            <a:tbl>
              <a:tblPr firstRow="1" bandRow="1">
                <a:tableStyleId>{5C22544A-7EE6-4342-B048-85BDC9FD1C3A}</a:tableStyleId>
              </a:tblPr>
              <a:tblGrid>
                <a:gridCol w="10541000">
                  <a:extLst>
                    <a:ext uri="{9D8B030D-6E8A-4147-A177-3AD203B41FA5}">
                      <a16:colId xmlns:a16="http://schemas.microsoft.com/office/drawing/2014/main" val="1939452679"/>
                    </a:ext>
                  </a:extLst>
                </a:gridCol>
              </a:tblGrid>
              <a:tr h="425925">
                <a:tc>
                  <a:txBody>
                    <a:bodyPr/>
                    <a:lstStyle/>
                    <a:p>
                      <a:r>
                        <a:rPr lang="en-US" sz="3200"/>
                        <a:t>RECAP: </a:t>
                      </a:r>
                    </a:p>
                    <a:p>
                      <a:r>
                        <a:rPr lang="en-US" sz="3200"/>
                        <a:t>What do we know about pediatricians who are IMGs?</a:t>
                      </a:r>
                    </a:p>
                  </a:txBody>
                  <a:tcPr/>
                </a:tc>
                <a:extLst>
                  <a:ext uri="{0D108BD9-81ED-4DB2-BD59-A6C34878D82A}">
                    <a16:rowId xmlns:a16="http://schemas.microsoft.com/office/drawing/2014/main" val="3183664834"/>
                  </a:ext>
                </a:extLst>
              </a:tr>
              <a:tr h="425925">
                <a:tc>
                  <a:txBody>
                    <a:bodyPr/>
                    <a:lstStyle/>
                    <a:p>
                      <a:endParaRPr lang="en-US" sz="3200"/>
                    </a:p>
                    <a:p>
                      <a:r>
                        <a:rPr lang="en-US" sz="3200"/>
                        <a:t>1. Key component of AAP &amp; US pediatric workforce</a:t>
                      </a:r>
                    </a:p>
                  </a:txBody>
                  <a:tcPr/>
                </a:tc>
                <a:extLst>
                  <a:ext uri="{0D108BD9-81ED-4DB2-BD59-A6C34878D82A}">
                    <a16:rowId xmlns:a16="http://schemas.microsoft.com/office/drawing/2014/main" val="3941607623"/>
                  </a:ext>
                </a:extLst>
              </a:tr>
              <a:tr h="425925">
                <a:tc>
                  <a:txBody>
                    <a:bodyPr/>
                    <a:lstStyle/>
                    <a:p>
                      <a:r>
                        <a:rPr lang="en-US" sz="3200"/>
                        <a:t>2. Important component of underrepresented minorities</a:t>
                      </a:r>
                    </a:p>
                  </a:txBody>
                  <a:tcPr/>
                </a:tc>
                <a:extLst>
                  <a:ext uri="{0D108BD9-81ED-4DB2-BD59-A6C34878D82A}">
                    <a16:rowId xmlns:a16="http://schemas.microsoft.com/office/drawing/2014/main" val="3503397986"/>
                  </a:ext>
                </a:extLst>
              </a:tr>
              <a:tr h="425925">
                <a:tc>
                  <a:txBody>
                    <a:bodyPr/>
                    <a:lstStyle/>
                    <a:p>
                      <a:r>
                        <a:rPr lang="en-US" sz="3200"/>
                        <a:t>3. Older at pediatric residency</a:t>
                      </a:r>
                    </a:p>
                  </a:txBody>
                  <a:tcPr/>
                </a:tc>
                <a:extLst>
                  <a:ext uri="{0D108BD9-81ED-4DB2-BD59-A6C34878D82A}">
                    <a16:rowId xmlns:a16="http://schemas.microsoft.com/office/drawing/2014/main" val="2951909339"/>
                  </a:ext>
                </a:extLst>
              </a:tr>
              <a:tr h="425925">
                <a:tc>
                  <a:txBody>
                    <a:bodyPr/>
                    <a:lstStyle/>
                    <a:p>
                      <a:r>
                        <a:rPr lang="en-US" sz="3200"/>
                        <a:t>4. Recent graduates more likely to go to underserved areas</a:t>
                      </a:r>
                    </a:p>
                  </a:txBody>
                  <a:tcPr/>
                </a:tc>
                <a:extLst>
                  <a:ext uri="{0D108BD9-81ED-4DB2-BD59-A6C34878D82A}">
                    <a16:rowId xmlns:a16="http://schemas.microsoft.com/office/drawing/2014/main" val="98749331"/>
                  </a:ext>
                </a:extLst>
              </a:tr>
              <a:tr h="425925">
                <a:tc>
                  <a:txBody>
                    <a:bodyPr/>
                    <a:lstStyle/>
                    <a:p>
                      <a:r>
                        <a:rPr lang="en-US" sz="3200"/>
                        <a:t>5. Graduates more likely to go to fellowship training</a:t>
                      </a:r>
                    </a:p>
                  </a:txBody>
                  <a:tcPr/>
                </a:tc>
                <a:extLst>
                  <a:ext uri="{0D108BD9-81ED-4DB2-BD59-A6C34878D82A}">
                    <a16:rowId xmlns:a16="http://schemas.microsoft.com/office/drawing/2014/main" val="1888112634"/>
                  </a:ext>
                </a:extLst>
              </a:tr>
            </a:tbl>
          </a:graphicData>
        </a:graphic>
      </p:graphicFrame>
    </p:spTree>
    <p:extLst>
      <p:ext uri="{BB962C8B-B14F-4D97-AF65-F5344CB8AC3E}">
        <p14:creationId xmlns:p14="http://schemas.microsoft.com/office/powerpoint/2010/main" val="280985546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28115D12-7916-40F6-9D8C-E16A214FA372}"/>
              </a:ext>
            </a:extLst>
          </p:cNvPr>
          <p:cNvGraphicFramePr>
            <a:graphicFrameLocks noGrp="1"/>
          </p:cNvGraphicFramePr>
          <p:nvPr/>
        </p:nvGraphicFramePr>
        <p:xfrm>
          <a:off x="1204686" y="1035352"/>
          <a:ext cx="10541000" cy="4450080"/>
        </p:xfrm>
        <a:graphic>
          <a:graphicData uri="http://schemas.openxmlformats.org/drawingml/2006/table">
            <a:tbl>
              <a:tblPr firstRow="1" bandRow="1">
                <a:tableStyleId>{5C22544A-7EE6-4342-B048-85BDC9FD1C3A}</a:tableStyleId>
              </a:tblPr>
              <a:tblGrid>
                <a:gridCol w="10541000">
                  <a:extLst>
                    <a:ext uri="{9D8B030D-6E8A-4147-A177-3AD203B41FA5}">
                      <a16:colId xmlns:a16="http://schemas.microsoft.com/office/drawing/2014/main" val="1939452679"/>
                    </a:ext>
                  </a:extLst>
                </a:gridCol>
              </a:tblGrid>
              <a:tr h="425925">
                <a:tc>
                  <a:txBody>
                    <a:bodyPr/>
                    <a:lstStyle/>
                    <a:p>
                      <a:r>
                        <a:rPr lang="en-US" sz="3200"/>
                        <a:t>RECAP: </a:t>
                      </a:r>
                    </a:p>
                    <a:p>
                      <a:r>
                        <a:rPr lang="en-US" sz="3200"/>
                        <a:t>What do we know about pediatricians who are IMGs?6</a:t>
                      </a:r>
                    </a:p>
                  </a:txBody>
                  <a:tcPr/>
                </a:tc>
                <a:extLst>
                  <a:ext uri="{0D108BD9-81ED-4DB2-BD59-A6C34878D82A}">
                    <a16:rowId xmlns:a16="http://schemas.microsoft.com/office/drawing/2014/main" val="3183664834"/>
                  </a:ext>
                </a:extLst>
              </a:tr>
              <a:tr h="425925">
                <a:tc>
                  <a:txBody>
                    <a:bodyPr/>
                    <a:lstStyle/>
                    <a:p>
                      <a:endParaRPr lang="en-US" sz="3200"/>
                    </a:p>
                    <a:p>
                      <a:r>
                        <a:rPr lang="en-US" sz="3200"/>
                        <a:t>6. Earn similar salaries</a:t>
                      </a:r>
                    </a:p>
                  </a:txBody>
                  <a:tcPr/>
                </a:tc>
                <a:extLst>
                  <a:ext uri="{0D108BD9-81ED-4DB2-BD59-A6C34878D82A}">
                    <a16:rowId xmlns:a16="http://schemas.microsoft.com/office/drawing/2014/main" val="3941607623"/>
                  </a:ext>
                </a:extLst>
              </a:tr>
              <a:tr h="425925">
                <a:tc>
                  <a:txBody>
                    <a:bodyPr/>
                    <a:lstStyle/>
                    <a:p>
                      <a:r>
                        <a:rPr lang="en-US" sz="3200"/>
                        <a:t>7. Less likely to have educational debt</a:t>
                      </a:r>
                    </a:p>
                  </a:txBody>
                  <a:tcPr/>
                </a:tc>
                <a:extLst>
                  <a:ext uri="{0D108BD9-81ED-4DB2-BD59-A6C34878D82A}">
                    <a16:rowId xmlns:a16="http://schemas.microsoft.com/office/drawing/2014/main" val="3503397986"/>
                  </a:ext>
                </a:extLst>
              </a:tr>
              <a:tr h="425925">
                <a:tc>
                  <a:txBody>
                    <a:bodyPr/>
                    <a:lstStyle/>
                    <a:p>
                      <a:r>
                        <a:rPr lang="en-US" sz="3200"/>
                        <a:t>8. Job Search differences</a:t>
                      </a:r>
                    </a:p>
                  </a:txBody>
                  <a:tcPr/>
                </a:tc>
                <a:extLst>
                  <a:ext uri="{0D108BD9-81ED-4DB2-BD59-A6C34878D82A}">
                    <a16:rowId xmlns:a16="http://schemas.microsoft.com/office/drawing/2014/main" val="2951909339"/>
                  </a:ext>
                </a:extLst>
              </a:tr>
              <a:tr h="425925">
                <a:tc>
                  <a:txBody>
                    <a:bodyPr/>
                    <a:lstStyle/>
                    <a:p>
                      <a:r>
                        <a:rPr lang="en-US" sz="3200"/>
                        <a:t>9. More likely to have global health plans</a:t>
                      </a:r>
                    </a:p>
                  </a:txBody>
                  <a:tcPr/>
                </a:tc>
                <a:extLst>
                  <a:ext uri="{0D108BD9-81ED-4DB2-BD59-A6C34878D82A}">
                    <a16:rowId xmlns:a16="http://schemas.microsoft.com/office/drawing/2014/main" val="98749331"/>
                  </a:ext>
                </a:extLst>
              </a:tr>
              <a:tr h="425925">
                <a:tc>
                  <a:txBody>
                    <a:bodyPr/>
                    <a:lstStyle/>
                    <a:p>
                      <a:r>
                        <a:rPr lang="en-US" sz="3200"/>
                        <a:t>10. Satisfaction &amp; mentorship: similar and different</a:t>
                      </a:r>
                    </a:p>
                  </a:txBody>
                  <a:tcPr/>
                </a:tc>
                <a:extLst>
                  <a:ext uri="{0D108BD9-81ED-4DB2-BD59-A6C34878D82A}">
                    <a16:rowId xmlns:a16="http://schemas.microsoft.com/office/drawing/2014/main" val="1888112634"/>
                  </a:ext>
                </a:extLst>
              </a:tr>
            </a:tbl>
          </a:graphicData>
        </a:graphic>
      </p:graphicFrame>
    </p:spTree>
    <p:extLst>
      <p:ext uri="{BB962C8B-B14F-4D97-AF65-F5344CB8AC3E}">
        <p14:creationId xmlns:p14="http://schemas.microsoft.com/office/powerpoint/2010/main" val="191898758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857" y="372308"/>
            <a:ext cx="12380685" cy="892552"/>
          </a:xfrm>
        </p:spPr>
        <p:txBody>
          <a:bodyPr>
            <a:normAutofit fontScale="90000"/>
          </a:bodyPr>
          <a:lstStyle/>
          <a:p>
            <a:r>
              <a:rPr lang="en-US" sz="2800" cap="none">
                <a:latin typeface="+mn-lt"/>
                <a:cs typeface="Georgia"/>
              </a:rPr>
              <a:t>% of Graduating Residents Reporting Difficulty in Job Search </a:t>
            </a:r>
            <a:br>
              <a:rPr lang="en-US" sz="2800" cap="none">
                <a:latin typeface="+mn-lt"/>
                <a:cs typeface="Georgia"/>
              </a:rPr>
            </a:br>
            <a:r>
              <a:rPr lang="en-US" sz="2400" cap="none">
                <a:latin typeface="+mn-lt"/>
                <a:cs typeface="Georgia"/>
              </a:rPr>
              <a:t>(Among Residents Who Applied for Primary Care Jobs)</a:t>
            </a:r>
            <a:endParaRPr lang="en-US" sz="2400" cap="none">
              <a:latin typeface="+mn-lt"/>
            </a:endParaRPr>
          </a:p>
        </p:txBody>
      </p:sp>
      <p:graphicFrame>
        <p:nvGraphicFramePr>
          <p:cNvPr id="6" name="Content Placeholder 6"/>
          <p:cNvGraphicFramePr>
            <a:graphicFrameLocks noGrp="1"/>
          </p:cNvGraphicFramePr>
          <p:nvPr>
            <p:ph idx="1"/>
          </p:nvPr>
        </p:nvGraphicFramePr>
        <p:xfrm>
          <a:off x="429623" y="1918383"/>
          <a:ext cx="10122263" cy="416850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8">
            <a:extLst>
              <a:ext uri="{FF2B5EF4-FFF2-40B4-BE49-F238E27FC236}">
                <a16:creationId xmlns:a16="http://schemas.microsoft.com/office/drawing/2014/main" id="{21892778-B65C-4F4B-A93B-F0620DD33EAB}"/>
              </a:ext>
            </a:extLst>
          </p:cNvPr>
          <p:cNvSpPr txBox="1">
            <a:spLocks noChangeArrowheads="1"/>
          </p:cNvSpPr>
          <p:nvPr/>
        </p:nvSpPr>
        <p:spPr bwMode="auto">
          <a:xfrm>
            <a:off x="319579" y="6339969"/>
            <a:ext cx="6579061" cy="3611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7957" tIns="48979" rIns="97957" bIns="48979">
            <a:spAutoFit/>
          </a:bodyPr>
          <a:lstStyle>
            <a:lvl1pPr defTabSz="1306513">
              <a:defRPr sz="2400">
                <a:solidFill>
                  <a:schemeClr val="bg2"/>
                </a:solidFill>
                <a:latin typeface="Arial" charset="0"/>
              </a:defRPr>
            </a:lvl1pPr>
            <a:lvl2pPr marL="742950" indent="-285750" defTabSz="1306513">
              <a:defRPr sz="2400">
                <a:solidFill>
                  <a:schemeClr val="bg2"/>
                </a:solidFill>
                <a:latin typeface="Arial" charset="0"/>
              </a:defRPr>
            </a:lvl2pPr>
            <a:lvl3pPr marL="1143000" indent="-228600" defTabSz="1306513">
              <a:defRPr sz="2400">
                <a:solidFill>
                  <a:schemeClr val="bg2"/>
                </a:solidFill>
                <a:latin typeface="Arial" charset="0"/>
              </a:defRPr>
            </a:lvl3pPr>
            <a:lvl4pPr marL="1600200" indent="-228600" defTabSz="1306513">
              <a:defRPr sz="2400">
                <a:solidFill>
                  <a:schemeClr val="bg2"/>
                </a:solidFill>
                <a:latin typeface="Arial" charset="0"/>
              </a:defRPr>
            </a:lvl4pPr>
            <a:lvl5pPr marL="2057400" indent="-228600" defTabSz="1306513">
              <a:defRPr sz="2400">
                <a:solidFill>
                  <a:schemeClr val="bg2"/>
                </a:solidFill>
                <a:latin typeface="Arial" charset="0"/>
              </a:defRPr>
            </a:lvl5pPr>
            <a:lvl6pPr marL="2514600" indent="-228600" defTabSz="1306513" eaLnBrk="0" fontAlgn="base" hangingPunct="0">
              <a:spcBef>
                <a:spcPct val="0"/>
              </a:spcBef>
              <a:spcAft>
                <a:spcPct val="0"/>
              </a:spcAft>
              <a:defRPr sz="2400">
                <a:solidFill>
                  <a:schemeClr val="bg2"/>
                </a:solidFill>
                <a:latin typeface="Arial" charset="0"/>
              </a:defRPr>
            </a:lvl6pPr>
            <a:lvl7pPr marL="2971800" indent="-228600" defTabSz="1306513" eaLnBrk="0" fontAlgn="base" hangingPunct="0">
              <a:spcBef>
                <a:spcPct val="0"/>
              </a:spcBef>
              <a:spcAft>
                <a:spcPct val="0"/>
              </a:spcAft>
              <a:defRPr sz="2400">
                <a:solidFill>
                  <a:schemeClr val="bg2"/>
                </a:solidFill>
                <a:latin typeface="Arial" charset="0"/>
              </a:defRPr>
            </a:lvl7pPr>
            <a:lvl8pPr marL="3429000" indent="-228600" defTabSz="1306513" eaLnBrk="0" fontAlgn="base" hangingPunct="0">
              <a:spcBef>
                <a:spcPct val="0"/>
              </a:spcBef>
              <a:spcAft>
                <a:spcPct val="0"/>
              </a:spcAft>
              <a:defRPr sz="2400">
                <a:solidFill>
                  <a:schemeClr val="bg2"/>
                </a:solidFill>
                <a:latin typeface="Arial" charset="0"/>
              </a:defRPr>
            </a:lvl8pPr>
            <a:lvl9pPr marL="3886200" indent="-228600" defTabSz="1306513" eaLnBrk="0" fontAlgn="base" hangingPunct="0">
              <a:spcBef>
                <a:spcPct val="0"/>
              </a:spcBef>
              <a:spcAft>
                <a:spcPct val="0"/>
              </a:spcAft>
              <a:defRPr sz="2400">
                <a:solidFill>
                  <a:schemeClr val="bg2"/>
                </a:solidFill>
                <a:latin typeface="Arial" charset="0"/>
              </a:defRPr>
            </a:lvl9pPr>
          </a:lstStyle>
          <a:p>
            <a:pPr marL="0" marR="0" lvl="0" indent="0" algn="l" defTabSz="1306513" rtl="0" eaLnBrk="1" fontAlgn="auto" latinLnBrk="0" hangingPunct="1">
              <a:lnSpc>
                <a:spcPct val="40000"/>
              </a:lnSpc>
              <a:spcBef>
                <a:spcPct val="500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  Source: AAP Annual Survey of Graduating Residency, 2014-2018; n=999</a:t>
            </a:r>
          </a:p>
          <a:p>
            <a:pPr marL="0" marR="0" lvl="0" indent="0" algn="l" defTabSz="1306513" rtl="0" eaLnBrk="1" fontAlgn="auto" latinLnBrk="0" hangingPunct="1">
              <a:lnSpc>
                <a:spcPct val="40000"/>
              </a:lnSpc>
              <a:spcBef>
                <a:spcPct val="500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  Average age=31 years; IMG: Graduated from a medical school outside the US or Canada</a:t>
            </a:r>
          </a:p>
        </p:txBody>
      </p:sp>
      <p:sp>
        <p:nvSpPr>
          <p:cNvPr id="3" name="TextBox 2">
            <a:extLst>
              <a:ext uri="{FF2B5EF4-FFF2-40B4-BE49-F238E27FC236}">
                <a16:creationId xmlns:a16="http://schemas.microsoft.com/office/drawing/2014/main" id="{44038088-28F7-4603-8378-C95599A19804}"/>
              </a:ext>
            </a:extLst>
          </p:cNvPr>
          <p:cNvSpPr txBox="1"/>
          <p:nvPr/>
        </p:nvSpPr>
        <p:spPr>
          <a:xfrm>
            <a:off x="10784114" y="3033486"/>
            <a:ext cx="870857" cy="523220"/>
          </a:xfrm>
          <a:prstGeom prst="rect">
            <a:avLst/>
          </a:prstGeom>
          <a:noFill/>
          <a:ln w="28575">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a:ea typeface="+mn-ea"/>
                <a:cs typeface="+mn-cs"/>
              </a:rPr>
              <a:t>18%</a:t>
            </a:r>
          </a:p>
        </p:txBody>
      </p:sp>
      <p:sp>
        <p:nvSpPr>
          <p:cNvPr id="9" name="TextBox 8">
            <a:extLst>
              <a:ext uri="{FF2B5EF4-FFF2-40B4-BE49-F238E27FC236}">
                <a16:creationId xmlns:a16="http://schemas.microsoft.com/office/drawing/2014/main" id="{1B6DAAE8-AD10-4407-A8CE-6214848986A2}"/>
              </a:ext>
            </a:extLst>
          </p:cNvPr>
          <p:cNvSpPr txBox="1"/>
          <p:nvPr/>
        </p:nvSpPr>
        <p:spPr>
          <a:xfrm>
            <a:off x="10784113" y="4579257"/>
            <a:ext cx="870857" cy="523220"/>
          </a:xfrm>
          <a:prstGeom prst="rect">
            <a:avLst/>
          </a:prstGeom>
          <a:noFill/>
          <a:ln w="28575">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a:ea typeface="+mn-ea"/>
                <a:cs typeface="+mn-cs"/>
              </a:rPr>
              <a:t>32%</a:t>
            </a:r>
          </a:p>
        </p:txBody>
      </p:sp>
    </p:spTree>
    <p:extLst>
      <p:ext uri="{BB962C8B-B14F-4D97-AF65-F5344CB8AC3E}">
        <p14:creationId xmlns:p14="http://schemas.microsoft.com/office/powerpoint/2010/main" val="18917626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579" y="418161"/>
            <a:ext cx="11695082" cy="1323439"/>
          </a:xfrm>
        </p:spPr>
        <p:txBody>
          <a:bodyPr>
            <a:normAutofit fontScale="90000"/>
          </a:bodyPr>
          <a:lstStyle/>
          <a:p>
            <a:r>
              <a:rPr lang="en-US" sz="2800" cap="none">
                <a:latin typeface="Calibri"/>
                <a:cs typeface="Georgia"/>
              </a:rPr>
              <a:t>Percent of Graduating Pediatric Residents Reporting </a:t>
            </a:r>
            <a:br>
              <a:rPr lang="en-US" sz="2800" cap="none">
                <a:latin typeface="Calibri"/>
                <a:cs typeface="Georgia"/>
              </a:rPr>
            </a:br>
            <a:r>
              <a:rPr lang="en-US" sz="2800" cap="none">
                <a:latin typeface="Calibri"/>
                <a:cs typeface="Georgia"/>
              </a:rPr>
              <a:t>Job Obtained in Same State as Residency</a:t>
            </a:r>
            <a:br>
              <a:rPr lang="en-US" sz="2800" cap="none">
                <a:latin typeface="Calibri"/>
                <a:cs typeface="Georgia"/>
              </a:rPr>
            </a:br>
            <a:r>
              <a:rPr lang="en-US" sz="2400" cap="none">
                <a:latin typeface="Calibri"/>
                <a:cs typeface="Georgia"/>
              </a:rPr>
              <a:t>(Among Residents Who Applied for Primary Care Jobs)</a:t>
            </a:r>
            <a:endParaRPr lang="en-US" sz="2800" cap="none">
              <a:latin typeface="+mn-lt"/>
            </a:endParaRPr>
          </a:p>
        </p:txBody>
      </p:sp>
      <p:graphicFrame>
        <p:nvGraphicFramePr>
          <p:cNvPr id="7" name="Content Placeholder 7"/>
          <p:cNvGraphicFramePr>
            <a:graphicFrameLocks noGrp="1"/>
          </p:cNvGraphicFramePr>
          <p:nvPr>
            <p:ph idx="1"/>
          </p:nvPr>
        </p:nvGraphicFramePr>
        <p:xfrm>
          <a:off x="2197463" y="2128357"/>
          <a:ext cx="7939314" cy="38248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Box 8">
            <a:extLst>
              <a:ext uri="{FF2B5EF4-FFF2-40B4-BE49-F238E27FC236}">
                <a16:creationId xmlns:a16="http://schemas.microsoft.com/office/drawing/2014/main" id="{6CE09CEE-B68C-49E4-BDAC-0921BA6DE51B}"/>
              </a:ext>
            </a:extLst>
          </p:cNvPr>
          <p:cNvSpPr txBox="1">
            <a:spLocks noChangeArrowheads="1"/>
          </p:cNvSpPr>
          <p:nvPr/>
        </p:nvSpPr>
        <p:spPr bwMode="auto">
          <a:xfrm>
            <a:off x="319579" y="6339969"/>
            <a:ext cx="6579061" cy="4442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7957" tIns="48979" rIns="97957" bIns="48979">
            <a:spAutoFit/>
          </a:bodyPr>
          <a:lstStyle>
            <a:lvl1pPr defTabSz="1306513">
              <a:defRPr sz="2400">
                <a:solidFill>
                  <a:schemeClr val="bg2"/>
                </a:solidFill>
                <a:latin typeface="Arial" charset="0"/>
              </a:defRPr>
            </a:lvl1pPr>
            <a:lvl2pPr marL="742950" indent="-285750" defTabSz="1306513">
              <a:defRPr sz="2400">
                <a:solidFill>
                  <a:schemeClr val="bg2"/>
                </a:solidFill>
                <a:latin typeface="Arial" charset="0"/>
              </a:defRPr>
            </a:lvl2pPr>
            <a:lvl3pPr marL="1143000" indent="-228600" defTabSz="1306513">
              <a:defRPr sz="2400">
                <a:solidFill>
                  <a:schemeClr val="bg2"/>
                </a:solidFill>
                <a:latin typeface="Arial" charset="0"/>
              </a:defRPr>
            </a:lvl3pPr>
            <a:lvl4pPr marL="1600200" indent="-228600" defTabSz="1306513">
              <a:defRPr sz="2400">
                <a:solidFill>
                  <a:schemeClr val="bg2"/>
                </a:solidFill>
                <a:latin typeface="Arial" charset="0"/>
              </a:defRPr>
            </a:lvl4pPr>
            <a:lvl5pPr marL="2057400" indent="-228600" defTabSz="1306513">
              <a:defRPr sz="2400">
                <a:solidFill>
                  <a:schemeClr val="bg2"/>
                </a:solidFill>
                <a:latin typeface="Arial" charset="0"/>
              </a:defRPr>
            </a:lvl5pPr>
            <a:lvl6pPr marL="2514600" indent="-228600" defTabSz="1306513" eaLnBrk="0" fontAlgn="base" hangingPunct="0">
              <a:spcBef>
                <a:spcPct val="0"/>
              </a:spcBef>
              <a:spcAft>
                <a:spcPct val="0"/>
              </a:spcAft>
              <a:defRPr sz="2400">
                <a:solidFill>
                  <a:schemeClr val="bg2"/>
                </a:solidFill>
                <a:latin typeface="Arial" charset="0"/>
              </a:defRPr>
            </a:lvl6pPr>
            <a:lvl7pPr marL="2971800" indent="-228600" defTabSz="1306513" eaLnBrk="0" fontAlgn="base" hangingPunct="0">
              <a:spcBef>
                <a:spcPct val="0"/>
              </a:spcBef>
              <a:spcAft>
                <a:spcPct val="0"/>
              </a:spcAft>
              <a:defRPr sz="2400">
                <a:solidFill>
                  <a:schemeClr val="bg2"/>
                </a:solidFill>
                <a:latin typeface="Arial" charset="0"/>
              </a:defRPr>
            </a:lvl7pPr>
            <a:lvl8pPr marL="3429000" indent="-228600" defTabSz="1306513" eaLnBrk="0" fontAlgn="base" hangingPunct="0">
              <a:spcBef>
                <a:spcPct val="0"/>
              </a:spcBef>
              <a:spcAft>
                <a:spcPct val="0"/>
              </a:spcAft>
              <a:defRPr sz="2400">
                <a:solidFill>
                  <a:schemeClr val="bg2"/>
                </a:solidFill>
                <a:latin typeface="Arial" charset="0"/>
              </a:defRPr>
            </a:lvl8pPr>
            <a:lvl9pPr marL="3886200" indent="-228600" defTabSz="1306513" eaLnBrk="0" fontAlgn="base" hangingPunct="0">
              <a:spcBef>
                <a:spcPct val="0"/>
              </a:spcBef>
              <a:spcAft>
                <a:spcPct val="0"/>
              </a:spcAft>
              <a:defRPr sz="2400">
                <a:solidFill>
                  <a:schemeClr val="bg2"/>
                </a:solidFill>
                <a:latin typeface="Arial" charset="0"/>
              </a:defRPr>
            </a:lvl9pPr>
          </a:lstStyle>
          <a:p>
            <a:pPr marL="0" marR="0" lvl="0" indent="0" algn="l" defTabSz="1306513" rtl="0" eaLnBrk="1" fontAlgn="auto" latinLnBrk="0" hangingPunct="1">
              <a:lnSpc>
                <a:spcPct val="40000"/>
              </a:lnSpc>
              <a:spcBef>
                <a:spcPct val="500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  Source: AAP Annual Survey of Graduating Residency, 2014-2018; n=972</a:t>
            </a:r>
          </a:p>
          <a:p>
            <a:pPr marL="0" marR="0" lvl="0" indent="0" algn="l" defTabSz="1306513" rtl="0" eaLnBrk="1" fontAlgn="auto" latinLnBrk="0" hangingPunct="1">
              <a:lnSpc>
                <a:spcPct val="40000"/>
              </a:lnSpc>
              <a:spcBef>
                <a:spcPct val="50000"/>
              </a:spcBef>
              <a:spcAft>
                <a:spcPts val="0"/>
              </a:spcAft>
              <a:buClrTx/>
              <a:buSzTx/>
              <a:buFontTx/>
              <a:buNone/>
              <a:tabLst/>
              <a:defRPr/>
            </a:pPr>
            <a:endParaRPr kumimoji="0" lang="en-US" sz="6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306513" rtl="0" eaLnBrk="1" fontAlgn="auto" latinLnBrk="0" hangingPunct="1">
              <a:lnSpc>
                <a:spcPct val="40000"/>
              </a:lnSpc>
              <a:spcBef>
                <a:spcPct val="500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  Average age=31 years; IMG: Graduated from a medical school outside the US or Canada</a:t>
            </a:r>
          </a:p>
        </p:txBody>
      </p:sp>
    </p:spTree>
    <p:extLst>
      <p:ext uri="{BB962C8B-B14F-4D97-AF65-F5344CB8AC3E}">
        <p14:creationId xmlns:p14="http://schemas.microsoft.com/office/powerpoint/2010/main" val="35486624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8BB8CA-9414-49F8-93E2-7DE33E66DE06}"/>
              </a:ext>
            </a:extLst>
          </p:cNvPr>
          <p:cNvSpPr/>
          <p:nvPr/>
        </p:nvSpPr>
        <p:spPr>
          <a:xfrm>
            <a:off x="293916" y="446039"/>
            <a:ext cx="11179627"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D84E19"/>
                </a:solidFill>
                <a:effectLst/>
                <a:uLnTx/>
                <a:uFillTx/>
                <a:latin typeface="Calibri"/>
                <a:ea typeface="+mn-ea"/>
                <a:cs typeface="+mn-cs"/>
              </a:rPr>
              <a:t>Factors Important in Job Selection All Residents</a:t>
            </a:r>
            <a:endParaRPr kumimoji="0" lang="en-US" sz="2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7E6E1F10-5EA3-4678-A571-15E64946C1C0}"/>
              </a:ext>
            </a:extLst>
          </p:cNvPr>
          <p:cNvSpPr txBox="1"/>
          <p:nvPr/>
        </p:nvSpPr>
        <p:spPr>
          <a:xfrm>
            <a:off x="427027" y="6248400"/>
            <a:ext cx="67818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Source: AAP Graduating Resident Survey, 2014-2018; n=2646</a:t>
            </a:r>
          </a:p>
        </p:txBody>
      </p:sp>
      <p:sp>
        <p:nvSpPr>
          <p:cNvPr id="10" name="TextBox 9">
            <a:extLst>
              <a:ext uri="{FF2B5EF4-FFF2-40B4-BE49-F238E27FC236}">
                <a16:creationId xmlns:a16="http://schemas.microsoft.com/office/drawing/2014/main" id="{CA680F54-5D93-48B6-9623-49E6B5BA83EF}"/>
              </a:ext>
            </a:extLst>
          </p:cNvPr>
          <p:cNvSpPr txBox="1"/>
          <p:nvPr/>
        </p:nvSpPr>
        <p:spPr>
          <a:xfrm>
            <a:off x="499503" y="947916"/>
            <a:ext cx="1105988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Percent of Graduating Pediatric Residents Reporting Essential or Very Important</a:t>
            </a:r>
          </a:p>
        </p:txBody>
      </p:sp>
      <p:graphicFrame>
        <p:nvGraphicFramePr>
          <p:cNvPr id="6" name="Chart 5">
            <a:extLst>
              <a:ext uri="{FF2B5EF4-FFF2-40B4-BE49-F238E27FC236}">
                <a16:creationId xmlns:a16="http://schemas.microsoft.com/office/drawing/2014/main" id="{29174AC7-2BA4-4AA3-B56A-33299963BAA4}"/>
              </a:ext>
            </a:extLst>
          </p:cNvPr>
          <p:cNvGraphicFramePr/>
          <p:nvPr/>
        </p:nvGraphicFramePr>
        <p:xfrm>
          <a:off x="293915" y="1471137"/>
          <a:ext cx="11471057" cy="46346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204801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41E6D-6A58-4138-87DF-837057539425}"/>
              </a:ext>
            </a:extLst>
          </p:cNvPr>
          <p:cNvSpPr>
            <a:spLocks noGrp="1"/>
          </p:cNvSpPr>
          <p:nvPr>
            <p:ph type="title"/>
          </p:nvPr>
        </p:nvSpPr>
        <p:spPr>
          <a:xfrm>
            <a:off x="609600" y="652232"/>
            <a:ext cx="10972800" cy="954107"/>
          </a:xfrm>
        </p:spPr>
        <p:txBody>
          <a:bodyPr>
            <a:normAutofit fontScale="90000"/>
          </a:bodyPr>
          <a:lstStyle/>
          <a:p>
            <a:r>
              <a:rPr lang="en-US" sz="2800" cap="none">
                <a:latin typeface="Calibri"/>
                <a:cs typeface="Georgia"/>
              </a:rPr>
              <a:t>Percent of Early and Midcareer Pediatricians </a:t>
            </a:r>
            <a:br>
              <a:rPr lang="en-US" sz="2800" cap="none">
                <a:latin typeface="Calibri"/>
                <a:cs typeface="Georgia"/>
              </a:rPr>
            </a:br>
            <a:r>
              <a:rPr lang="en-US" sz="2800" cap="none">
                <a:latin typeface="Calibri"/>
                <a:cs typeface="Georgia"/>
              </a:rPr>
              <a:t>Satisfied with Their Job, Career as a Physician, and Salary</a:t>
            </a:r>
            <a:endParaRPr lang="en-US"/>
          </a:p>
        </p:txBody>
      </p:sp>
      <p:graphicFrame>
        <p:nvGraphicFramePr>
          <p:cNvPr id="6" name="Content Placeholder 5">
            <a:extLst>
              <a:ext uri="{FF2B5EF4-FFF2-40B4-BE49-F238E27FC236}">
                <a16:creationId xmlns:a16="http://schemas.microsoft.com/office/drawing/2014/main" id="{B6829B55-31B3-45D8-ACFF-02F8C58880F4}"/>
              </a:ext>
            </a:extLst>
          </p:cNvPr>
          <p:cNvGraphicFramePr>
            <a:graphicFrameLocks noGrp="1"/>
          </p:cNvGraphicFramePr>
          <p:nvPr>
            <p:ph idx="1"/>
          </p:nvPr>
        </p:nvGraphicFramePr>
        <p:xfrm>
          <a:off x="609600" y="1727201"/>
          <a:ext cx="10972800" cy="428148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8">
            <a:extLst>
              <a:ext uri="{FF2B5EF4-FFF2-40B4-BE49-F238E27FC236}">
                <a16:creationId xmlns:a16="http://schemas.microsoft.com/office/drawing/2014/main" id="{D4AAEFF4-61F4-446D-95B7-9B9198B56BBA}"/>
              </a:ext>
            </a:extLst>
          </p:cNvPr>
          <p:cNvSpPr txBox="1">
            <a:spLocks noChangeArrowheads="1"/>
          </p:cNvSpPr>
          <p:nvPr/>
        </p:nvSpPr>
        <p:spPr bwMode="auto">
          <a:xfrm>
            <a:off x="319579" y="6339969"/>
            <a:ext cx="7696661" cy="4442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97957" tIns="48979" rIns="97957" bIns="48979">
            <a:spAutoFit/>
          </a:bodyPr>
          <a:lstStyle>
            <a:lvl1pPr defTabSz="1306513">
              <a:defRPr sz="2400">
                <a:solidFill>
                  <a:schemeClr val="bg2"/>
                </a:solidFill>
                <a:latin typeface="Arial" charset="0"/>
              </a:defRPr>
            </a:lvl1pPr>
            <a:lvl2pPr marL="742950" indent="-285750" defTabSz="1306513">
              <a:defRPr sz="2400">
                <a:solidFill>
                  <a:schemeClr val="bg2"/>
                </a:solidFill>
                <a:latin typeface="Arial" charset="0"/>
              </a:defRPr>
            </a:lvl2pPr>
            <a:lvl3pPr marL="1143000" indent="-228600" defTabSz="1306513">
              <a:defRPr sz="2400">
                <a:solidFill>
                  <a:schemeClr val="bg2"/>
                </a:solidFill>
                <a:latin typeface="Arial" charset="0"/>
              </a:defRPr>
            </a:lvl3pPr>
            <a:lvl4pPr marL="1600200" indent="-228600" defTabSz="1306513">
              <a:defRPr sz="2400">
                <a:solidFill>
                  <a:schemeClr val="bg2"/>
                </a:solidFill>
                <a:latin typeface="Arial" charset="0"/>
              </a:defRPr>
            </a:lvl4pPr>
            <a:lvl5pPr marL="2057400" indent="-228600" defTabSz="1306513">
              <a:defRPr sz="2400">
                <a:solidFill>
                  <a:schemeClr val="bg2"/>
                </a:solidFill>
                <a:latin typeface="Arial" charset="0"/>
              </a:defRPr>
            </a:lvl5pPr>
            <a:lvl6pPr marL="2514600" indent="-228600" defTabSz="1306513" eaLnBrk="0" fontAlgn="base" hangingPunct="0">
              <a:spcBef>
                <a:spcPct val="0"/>
              </a:spcBef>
              <a:spcAft>
                <a:spcPct val="0"/>
              </a:spcAft>
              <a:defRPr sz="2400">
                <a:solidFill>
                  <a:schemeClr val="bg2"/>
                </a:solidFill>
                <a:latin typeface="Arial" charset="0"/>
              </a:defRPr>
            </a:lvl6pPr>
            <a:lvl7pPr marL="2971800" indent="-228600" defTabSz="1306513" eaLnBrk="0" fontAlgn="base" hangingPunct="0">
              <a:spcBef>
                <a:spcPct val="0"/>
              </a:spcBef>
              <a:spcAft>
                <a:spcPct val="0"/>
              </a:spcAft>
              <a:defRPr sz="2400">
                <a:solidFill>
                  <a:schemeClr val="bg2"/>
                </a:solidFill>
                <a:latin typeface="Arial" charset="0"/>
              </a:defRPr>
            </a:lvl7pPr>
            <a:lvl8pPr marL="3429000" indent="-228600" defTabSz="1306513" eaLnBrk="0" fontAlgn="base" hangingPunct="0">
              <a:spcBef>
                <a:spcPct val="0"/>
              </a:spcBef>
              <a:spcAft>
                <a:spcPct val="0"/>
              </a:spcAft>
              <a:defRPr sz="2400">
                <a:solidFill>
                  <a:schemeClr val="bg2"/>
                </a:solidFill>
                <a:latin typeface="Arial" charset="0"/>
              </a:defRPr>
            </a:lvl8pPr>
            <a:lvl9pPr marL="3886200" indent="-228600" defTabSz="1306513" eaLnBrk="0" fontAlgn="base" hangingPunct="0">
              <a:spcBef>
                <a:spcPct val="0"/>
              </a:spcBef>
              <a:spcAft>
                <a:spcPct val="0"/>
              </a:spcAft>
              <a:defRPr sz="2400">
                <a:solidFill>
                  <a:schemeClr val="bg2"/>
                </a:solidFill>
                <a:latin typeface="Arial" charset="0"/>
              </a:defRPr>
            </a:lvl9pPr>
          </a:lstStyle>
          <a:p>
            <a:pPr marL="0" marR="0" lvl="0" indent="0" algn="l" defTabSz="1306513" rtl="0" eaLnBrk="1" fontAlgn="auto" latinLnBrk="0" hangingPunct="1">
              <a:lnSpc>
                <a:spcPct val="40000"/>
              </a:lnSpc>
              <a:spcBef>
                <a:spcPct val="500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  Source: AAP PLACES Annual Survey, 2015 (weighted data; n=1376); Katakam et al, 2019</a:t>
            </a:r>
          </a:p>
          <a:p>
            <a:pPr marL="0" marR="0" lvl="0" indent="0" algn="l" defTabSz="1306513" rtl="0" eaLnBrk="1" fontAlgn="auto" latinLnBrk="0" hangingPunct="1">
              <a:lnSpc>
                <a:spcPct val="40000"/>
              </a:lnSpc>
              <a:spcBef>
                <a:spcPct val="50000"/>
              </a:spcBef>
              <a:spcAft>
                <a:spcPts val="0"/>
              </a:spcAft>
              <a:buClrTx/>
              <a:buSzTx/>
              <a:buFontTx/>
              <a:buNone/>
              <a:tabLst/>
              <a:defRPr/>
            </a:pPr>
            <a:endParaRPr kumimoji="0" lang="en-US" sz="600" b="0" i="0" u="none" strike="noStrike" kern="1200" cap="none" spc="0" normalizeH="0" baseline="0" noProof="0">
              <a:ln>
                <a:noFill/>
              </a:ln>
              <a:solidFill>
                <a:prstClr val="black"/>
              </a:solidFill>
              <a:effectLst/>
              <a:uLnTx/>
              <a:uFillTx/>
              <a:latin typeface="Calibri"/>
              <a:ea typeface="+mn-ea"/>
              <a:cs typeface="+mn-cs"/>
            </a:endParaRPr>
          </a:p>
          <a:p>
            <a:pPr marL="0" marR="0" lvl="0" indent="0" algn="l" defTabSz="1306513" rtl="0" eaLnBrk="1" fontAlgn="auto" latinLnBrk="0" hangingPunct="1">
              <a:lnSpc>
                <a:spcPct val="40000"/>
              </a:lnSpc>
              <a:spcBef>
                <a:spcPct val="500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  Average age=40 years; IMG: Graduated from a medical school outside the US and Canada and grew up outside the US</a:t>
            </a:r>
          </a:p>
        </p:txBody>
      </p:sp>
    </p:spTree>
    <p:extLst>
      <p:ext uri="{BB962C8B-B14F-4D97-AF65-F5344CB8AC3E}">
        <p14:creationId xmlns:p14="http://schemas.microsoft.com/office/powerpoint/2010/main" val="31809884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8BB8CA-9414-49F8-93E2-7DE33E66DE06}"/>
              </a:ext>
            </a:extLst>
          </p:cNvPr>
          <p:cNvSpPr/>
          <p:nvPr/>
        </p:nvSpPr>
        <p:spPr>
          <a:xfrm>
            <a:off x="293916" y="446039"/>
            <a:ext cx="11179627"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D84E19"/>
                </a:solidFill>
                <a:effectLst/>
                <a:uLnTx/>
                <a:uFillTx/>
                <a:latin typeface="Calibri"/>
                <a:ea typeface="+mn-ea"/>
                <a:cs typeface="+mn-cs"/>
              </a:rPr>
              <a:t>Physician Mentor to Turn to for Support</a:t>
            </a:r>
            <a:endParaRPr kumimoji="0" lang="en-US" sz="2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7E6E1F10-5EA3-4678-A571-15E64946C1C0}"/>
              </a:ext>
            </a:extLst>
          </p:cNvPr>
          <p:cNvSpPr txBox="1"/>
          <p:nvPr/>
        </p:nvSpPr>
        <p:spPr>
          <a:xfrm>
            <a:off x="162867" y="6492240"/>
            <a:ext cx="67818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Source: AAP Graduating Resident Survey, 2012; n=608</a:t>
            </a:r>
          </a:p>
        </p:txBody>
      </p:sp>
      <p:sp>
        <p:nvSpPr>
          <p:cNvPr id="10" name="TextBox 9">
            <a:extLst>
              <a:ext uri="{FF2B5EF4-FFF2-40B4-BE49-F238E27FC236}">
                <a16:creationId xmlns:a16="http://schemas.microsoft.com/office/drawing/2014/main" id="{CA680F54-5D93-48B6-9623-49E6B5BA83EF}"/>
              </a:ext>
            </a:extLst>
          </p:cNvPr>
          <p:cNvSpPr txBox="1"/>
          <p:nvPr/>
        </p:nvSpPr>
        <p:spPr>
          <a:xfrm>
            <a:off x="499503" y="947916"/>
            <a:ext cx="1105988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a:ea typeface="+mn-ea"/>
                <a:cs typeface="+mn-cs"/>
              </a:rPr>
              <a:t>Percent of Graduating 2012 Pediatric Residents Reporting “Yes”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a:ea typeface="+mn-ea"/>
                <a:cs typeface="+mn-cs"/>
              </a:rPr>
              <a:t>“Is there a physician who you consider a mentor and you can turn to for support on the following topics?”</a:t>
            </a:r>
          </a:p>
        </p:txBody>
      </p:sp>
      <p:graphicFrame>
        <p:nvGraphicFramePr>
          <p:cNvPr id="6" name="Chart 5">
            <a:extLst>
              <a:ext uri="{FF2B5EF4-FFF2-40B4-BE49-F238E27FC236}">
                <a16:creationId xmlns:a16="http://schemas.microsoft.com/office/drawing/2014/main" id="{29174AC7-2BA4-4AA3-B56A-33299963BAA4}"/>
              </a:ext>
            </a:extLst>
          </p:cNvPr>
          <p:cNvGraphicFramePr/>
          <p:nvPr/>
        </p:nvGraphicFramePr>
        <p:xfrm>
          <a:off x="162867" y="1976278"/>
          <a:ext cx="10983684" cy="42570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48169421"/>
      </p:ext>
    </p:extLst>
  </p:cSld>
  <p:clrMapOvr>
    <a:masterClrMapping/>
  </p:clrMapOvr>
</p:sld>
</file>

<file path=ppt/theme/theme1.xml><?xml version="1.0" encoding="utf-8"?>
<a:theme xmlns:a="http://schemas.openxmlformats.org/drawingml/2006/main" name="3_Default Design">
  <a:themeElements>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BP Powerpoint (Blue)">
  <a:themeElements>
    <a:clrScheme name="ABP Rebranded Colors">
      <a:dk1>
        <a:srgbClr val="595959"/>
      </a:dk1>
      <a:lt1>
        <a:sysClr val="window" lastClr="FFFFFF"/>
      </a:lt1>
      <a:dk2>
        <a:srgbClr val="595959"/>
      </a:dk2>
      <a:lt2>
        <a:srgbClr val="E7E6E6"/>
      </a:lt2>
      <a:accent1>
        <a:srgbClr val="3C8498"/>
      </a:accent1>
      <a:accent2>
        <a:srgbClr val="A52671"/>
      </a:accent2>
      <a:accent3>
        <a:srgbClr val="6A8A22"/>
      </a:accent3>
      <a:accent4>
        <a:srgbClr val="F58220"/>
      </a:accent4>
      <a:accent5>
        <a:srgbClr val="CBDB2A"/>
      </a:accent5>
      <a:accent6>
        <a:srgbClr val="566872"/>
      </a:accent6>
      <a:hlink>
        <a:srgbClr val="489EB6"/>
      </a:hlink>
      <a:folHlink>
        <a:srgbClr val="D4449A"/>
      </a:folHlink>
    </a:clrScheme>
    <a:fontScheme name="ABP (Franklink Gothic Book)">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HA Theme by Amanda">
  <a:themeElements>
    <a:clrScheme name="CHA theme">
      <a:dk1>
        <a:sysClr val="windowText" lastClr="000000"/>
      </a:dk1>
      <a:lt1>
        <a:sysClr val="window" lastClr="FFFFFF"/>
      </a:lt1>
      <a:dk2>
        <a:srgbClr val="42515A"/>
      </a:dk2>
      <a:lt2>
        <a:srgbClr val="E7E6E6"/>
      </a:lt2>
      <a:accent1>
        <a:srgbClr val="0075BC"/>
      </a:accent1>
      <a:accent2>
        <a:srgbClr val="8DC63F"/>
      </a:accent2>
      <a:accent3>
        <a:srgbClr val="00ABBD"/>
      </a:accent3>
      <a:accent4>
        <a:srgbClr val="F58248"/>
      </a:accent4>
      <a:accent5>
        <a:srgbClr val="ED1C24"/>
      </a:accent5>
      <a:accent6>
        <a:srgbClr val="57409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A Theme by Amanda" id="{D773D816-A862-45D2-970F-B38E317428B5}" vid="{99AFCCBB-0C70-4D5A-931B-2D5C50A22706}"/>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8.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152FBB7F2296945BF03CAD5D41A6A1E" ma:contentTypeVersion="12" ma:contentTypeDescription="Create a new document." ma:contentTypeScope="" ma:versionID="a608767a304a846182653fb73af3d9bf">
  <xsd:schema xmlns:xsd="http://www.w3.org/2001/XMLSchema" xmlns:xs="http://www.w3.org/2001/XMLSchema" xmlns:p="http://schemas.microsoft.com/office/2006/metadata/properties" xmlns:ns2="9de26db2-8f74-467a-b098-607b68b0f47a" xmlns:ns3="9a40f852-b2ce-4abd-b4ea-fd59f9919b84" targetNamespace="http://schemas.microsoft.com/office/2006/metadata/properties" ma:root="true" ma:fieldsID="0fb92a3801eb99a9426b153869f99fe2" ns2:_="" ns3:_="">
    <xsd:import namespace="9de26db2-8f74-467a-b098-607b68b0f47a"/>
    <xsd:import namespace="9a40f852-b2ce-4abd-b4ea-fd59f9919b8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e26db2-8f74-467a-b098-607b68b0f4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a40f852-b2ce-4abd-b4ea-fd59f9919b8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F64A28-513D-454C-B200-7C442D96F9B2}">
  <ds:schemaRefs>
    <ds:schemaRef ds:uri="9a40f852-b2ce-4abd-b4ea-fd59f9919b84"/>
    <ds:schemaRef ds:uri="9de26db2-8f74-467a-b098-607b68b0f47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342EB7E-B0ED-44D4-9835-D452D801F936}">
  <ds:schemaRefs>
    <ds:schemaRef ds:uri="9a40f852-b2ce-4abd-b4ea-fd59f9919b84"/>
    <ds:schemaRef ds:uri="9de26db2-8f74-467a-b098-607b68b0f47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FE2241F-0E8C-42AA-9415-C25158F28A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8678</Words>
  <Application>Microsoft Office PowerPoint</Application>
  <PresentationFormat>Widescreen</PresentationFormat>
  <Paragraphs>1165</Paragraphs>
  <Slides>148</Slides>
  <Notes>59</Notes>
  <HiddenSlides>0</HiddenSlides>
  <MMClips>2</MMClips>
  <ScaleCrop>false</ScaleCrop>
  <HeadingPairs>
    <vt:vector size="4" baseType="variant">
      <vt:variant>
        <vt:lpstr>Theme</vt:lpstr>
      </vt:variant>
      <vt:variant>
        <vt:i4>8</vt:i4>
      </vt:variant>
      <vt:variant>
        <vt:lpstr>Slide Titles</vt:lpstr>
      </vt:variant>
      <vt:variant>
        <vt:i4>148</vt:i4>
      </vt:variant>
    </vt:vector>
  </HeadingPairs>
  <TitlesOfParts>
    <vt:vector size="156" baseType="lpstr">
      <vt:lpstr>3_Default Design</vt:lpstr>
      <vt:lpstr>ABP Powerpoint (Blue)</vt:lpstr>
      <vt:lpstr>Office Theme</vt:lpstr>
      <vt:lpstr>1_Office Theme</vt:lpstr>
      <vt:lpstr>CHA Theme by Amanda</vt:lpstr>
      <vt:lpstr>2_Office Theme</vt:lpstr>
      <vt:lpstr>Facet</vt:lpstr>
      <vt:lpstr>Parcel</vt:lpstr>
      <vt:lpstr>Pediatrics 2025: The AMSPDC Workforce Initiative  October 23, 2020 1:30pm – 5:30pm ET Summit # 2  We will begin momentarily.  </vt:lpstr>
      <vt:lpstr>                         Pediatrics 2025: The AMSPDC Workforce Initiative             </vt:lpstr>
      <vt:lpstr>AMSPDC Workforce Summit #2 - Attendees</vt:lpstr>
      <vt:lpstr>AMSPDC Workforce Summit #2 - Attendees</vt:lpstr>
      <vt:lpstr>                         Pediatrics 2025: The AMSPDC Workforce Initiative             </vt:lpstr>
      <vt:lpstr>                         Pediatrics 2025: The AMSPDC Workforce Initiative             </vt:lpstr>
      <vt:lpstr>                         Pediatrics 2025: The AMSPDC Workforce Initiative             </vt:lpstr>
      <vt:lpstr>                         Pediatrics 2025: The AMSPDC Workforce Initiative             </vt:lpstr>
      <vt:lpstr>                         Pediatrics 2025: The AMSPDC Workforce Initiative             </vt:lpstr>
      <vt:lpstr>Workforce Pipeline</vt:lpstr>
      <vt:lpstr>                         Pediatrics 2025: The AMSPDC Workforce Initiative             </vt:lpstr>
      <vt:lpstr>                         Pediatrics 2025: The AMSPDC Workforce Initiative             </vt:lpstr>
      <vt:lpstr>                         Pediatrics 2025: The AMSPDC Workforce Initiative             </vt:lpstr>
      <vt:lpstr>                         Pediatrics 2025: The AMSPDC Workforce Initiative             </vt:lpstr>
      <vt:lpstr>                         Pediatrics 2025: The AMSPDC Workforce Initiative             </vt:lpstr>
      <vt:lpstr>                         Pediatrics 2025: The AMSPDC Workforce Initiative             </vt:lpstr>
      <vt:lpstr>                         Pediatrics 2025: The AMSPDC Workforce Initiative             </vt:lpstr>
      <vt:lpstr>                         Pediatrics 2025: The AMSPDC Workforce Initiative             </vt:lpstr>
      <vt:lpstr>Organizational Representatives Committee We Need You!</vt:lpstr>
      <vt:lpstr>                         Pediatrics 2025: The AMSPDC Workforce Initiative             </vt:lpstr>
      <vt:lpstr>                         Pediatrics 2025: The AMSPDC Workforce Initiative             </vt:lpstr>
      <vt:lpstr>AMSPDC Workforce 2025 Initiative Domain 1</vt:lpstr>
      <vt:lpstr>Domain 1:  Changing the Educational Paradigm, with Impact on Attracting Diverse,  High-quality Trainees into Pediatrics and Undersubscribed Pediatric Subspecialties</vt:lpstr>
      <vt:lpstr>Excited to Invite Collaborators!</vt:lpstr>
      <vt:lpstr>Domain 1a</vt:lpstr>
      <vt:lpstr>Opportunity</vt:lpstr>
      <vt:lpstr>Domain 1a</vt:lpstr>
      <vt:lpstr>Domain 1a</vt:lpstr>
      <vt:lpstr>Domain 1a</vt:lpstr>
      <vt:lpstr>Domain 1a</vt:lpstr>
      <vt:lpstr>One Example  of Needs Assessment</vt:lpstr>
      <vt:lpstr>Additional Needs Assessment            for Domain 1a</vt:lpstr>
      <vt:lpstr>Additional Needs Assessment            for Domain 1a</vt:lpstr>
      <vt:lpstr>Domain 1b</vt:lpstr>
      <vt:lpstr>Domain 1c</vt:lpstr>
      <vt:lpstr>More Information Needed for Domain 1c (Subspecialty Exposure)</vt:lpstr>
      <vt:lpstr>Potential Solutions for Domain 1c (Subspecialty Exposure)</vt:lpstr>
      <vt:lpstr>Domain 1d</vt:lpstr>
      <vt:lpstr>Potential Solutions for Domain 1d (Positive Role Modeling)</vt:lpstr>
      <vt:lpstr>Potential Solutions for Domain 1d (Positive Role Modeling)</vt:lpstr>
      <vt:lpstr>Potential Solutions for Domain 1d (Positive Role Modeling)</vt:lpstr>
      <vt:lpstr>Excited to Invite Collaborators!</vt:lpstr>
      <vt:lpstr>Next Steps</vt:lpstr>
      <vt:lpstr>Small Groups Today</vt:lpstr>
      <vt:lpstr>Report-Outs for Domain 1</vt:lpstr>
      <vt:lpstr>                         Pediatrics 2025: The AMSPDC Workforce Initiative             </vt:lpstr>
      <vt:lpstr>DOMAIN 2:  Pediatric Workforce Network REPORT  </vt:lpstr>
      <vt:lpstr>Agenda</vt:lpstr>
      <vt:lpstr>ThE PEDIATRIC WORKFORCE NETWORK</vt:lpstr>
      <vt:lpstr>DOMAIN 2: Data/Needs and Access</vt:lpstr>
      <vt:lpstr>Work Accomplished</vt:lpstr>
      <vt:lpstr> KEY AREAS OF FOCUS: ACTIVE WorkSTreams </vt:lpstr>
      <vt:lpstr>KEY AREAS OF FOCUS: Workstreams just launching</vt:lpstr>
      <vt:lpstr>SHORT- and Long-Term Goals</vt:lpstr>
      <vt:lpstr>PEDIATRICIAN SCIENTIST</vt:lpstr>
      <vt:lpstr>Contributors</vt:lpstr>
      <vt:lpstr>Ongoing Activities</vt:lpstr>
      <vt:lpstr>Current Pathways/Pipelines</vt:lpstr>
      <vt:lpstr>ABP Research Pathways</vt:lpstr>
      <vt:lpstr>ABP Research Pathways</vt:lpstr>
      <vt:lpstr>NIH StARR Program</vt:lpstr>
      <vt:lpstr>PowerPoint Presentation</vt:lpstr>
      <vt:lpstr>PowerPoint Presentation</vt:lpstr>
      <vt:lpstr>Pediatric Scientist Development Program (PSPD)</vt:lpstr>
      <vt:lpstr>PSDP Outcomes</vt:lpstr>
      <vt:lpstr>PowerPoint Presentation</vt:lpstr>
      <vt:lpstr>Frontiers in Science: PSDP Pipeline</vt:lpstr>
      <vt:lpstr>Diversity in Frontiers in Science</vt:lpstr>
      <vt:lpstr>Increasing Geographic Diversity in FIS </vt:lpstr>
      <vt:lpstr>National Pediatrician-Scientist Collaborative Workgroup (NPSCW)</vt:lpstr>
      <vt:lpstr>Mission &amp; Vision</vt:lpstr>
      <vt:lpstr>PowerPoint Presentation</vt:lpstr>
      <vt:lpstr>Current Strategic Focus</vt:lpstr>
      <vt:lpstr>Academic Pediatric Association Research Training Programs</vt:lpstr>
      <vt:lpstr>Future Plans</vt:lpstr>
      <vt:lpstr>Preliminary Analysis:  Contribution of  Osteopathic Medical School Graduates to the Pediatric Workforce</vt:lpstr>
      <vt:lpstr>The Osteopathic Profession</vt:lpstr>
      <vt:lpstr>Doctor of Osteopathy</vt:lpstr>
      <vt:lpstr>Osteopathic Medical Schools</vt:lpstr>
      <vt:lpstr>Osteopathic Medical Schools Are Nationwide </vt:lpstr>
      <vt:lpstr>U.S. Osteopathic Medical School Enrollment</vt:lpstr>
      <vt:lpstr>DOs are 25% of US Medical Student Population</vt:lpstr>
      <vt:lpstr>DOs and Pediatric Residency</vt:lpstr>
      <vt:lpstr>Pediatric Residency Matriculants by Degree</vt:lpstr>
      <vt:lpstr>% DO General Pediatrics Certificates is Increasing</vt:lpstr>
      <vt:lpstr>DOs and Pediatric Subspecialties</vt:lpstr>
      <vt:lpstr>% DO Subspecialty Certificates is Increasing</vt:lpstr>
      <vt:lpstr>Growth of DOs in Pediatric Board Certificates</vt:lpstr>
      <vt:lpstr>CONCLUSIONS</vt:lpstr>
      <vt:lpstr>Discussion</vt:lpstr>
      <vt:lpstr>APPDENDIX</vt:lpstr>
      <vt:lpstr>International MEDICAL GRADUATES</vt:lpstr>
      <vt:lpstr>PowerPoint Presentation</vt:lpstr>
      <vt:lpstr>PowerPoint Presentation</vt:lpstr>
      <vt:lpstr>% of Graduating Residents Reporting Difficulty in Job Search  (Among Residents Who Applied for Primary Care Jobs)</vt:lpstr>
      <vt:lpstr>Percent of Graduating Pediatric Residents Reporting  Job Obtained in Same State as Residency (Among Residents Who Applied for Primary Care Jobs)</vt:lpstr>
      <vt:lpstr>PowerPoint Presentation</vt:lpstr>
      <vt:lpstr>Percent of Early and Midcareer Pediatricians  Satisfied with Their Job, Career as a Physician, and Salary</vt:lpstr>
      <vt:lpstr>PowerPoint Presentation</vt:lpstr>
      <vt:lpstr>Advanced Practice  Provider Information</vt:lpstr>
      <vt:lpstr>PREVIOUS RESEARCH IN 2011</vt:lpstr>
      <vt:lpstr>PowerPoint Presentation</vt:lpstr>
      <vt:lpstr>PowerPoint Presentation</vt:lpstr>
      <vt:lpstr>PowerPoint Presentation</vt:lpstr>
      <vt:lpstr>PowerPoint Presentation</vt:lpstr>
      <vt:lpstr>PowerPoint Presentation</vt:lpstr>
      <vt:lpstr>Pediatrics 2025: The AMSPDC Workforce Initiative  October 23, 2020 Break  We will begin again at 3:35pm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Children’s Hospitals GME </vt:lpstr>
      <vt:lpstr>PowerPoint Presentation</vt:lpstr>
      <vt:lpstr>                         Pediatrics 2025: The AMSPDC Workforce Initiative             </vt:lpstr>
      <vt:lpstr>PowerPoint Presentation</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Domain # 4 - Other Considerations for Attracting Diverse, High Quality Medical Students into Pediatrics </vt:lpstr>
      <vt:lpstr>Breakout Questions: Domain 4</vt:lpstr>
      <vt:lpstr>                         Pediatrics 2025: The AMSPDC Workforce Initiative             </vt:lpstr>
      <vt:lpstr>Next Steps</vt:lpstr>
      <vt:lpstr>                         Pediatrics 2025: The AMSPDC Workforce Initiative             </vt:lpstr>
      <vt:lpstr>                         Pediatrics 2025: The AMSPDC Workforce Initiative             </vt:lpstr>
      <vt:lpstr>                         Pediatrics 2025: The AMSPDC Workforce Initiative             </vt:lpstr>
      <vt:lpstr>                         Pediatrics 2025: The AMSPDC Workforce Initiative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Pediatrics 2025: The AMSPDC Workforce Initiative  October 23, 2020 1:30pm – 5:30pm EST Summit # 2  We will begin momentarily.  </dc:title>
  <dc:creator>Laura Degnon</dc:creator>
  <cp:lastModifiedBy>Laura Degnon</cp:lastModifiedBy>
  <cp:revision>4</cp:revision>
  <dcterms:created xsi:type="dcterms:W3CDTF">2020-10-22T20:21:18Z</dcterms:created>
  <dcterms:modified xsi:type="dcterms:W3CDTF">2020-11-13T13:57:06Z</dcterms:modified>
</cp:coreProperties>
</file>