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8" r:id="rId6"/>
    <p:sldMasterId id="2147483704" r:id="rId7"/>
  </p:sldMasterIdLst>
  <p:notesMasterIdLst>
    <p:notesMasterId r:id="rId51"/>
  </p:notesMasterIdLst>
  <p:sldIdLst>
    <p:sldId id="2145707028" r:id="rId8"/>
    <p:sldId id="2145707025" r:id="rId9"/>
    <p:sldId id="2147478076" r:id="rId10"/>
    <p:sldId id="2147477276" r:id="rId11"/>
    <p:sldId id="2145707030" r:id="rId12"/>
    <p:sldId id="2147478074" r:id="rId13"/>
    <p:sldId id="257" r:id="rId14"/>
    <p:sldId id="602" r:id="rId15"/>
    <p:sldId id="603" r:id="rId16"/>
    <p:sldId id="565" r:id="rId17"/>
    <p:sldId id="608" r:id="rId18"/>
    <p:sldId id="613" r:id="rId19"/>
    <p:sldId id="600" r:id="rId20"/>
    <p:sldId id="568" r:id="rId21"/>
    <p:sldId id="569" r:id="rId22"/>
    <p:sldId id="572" r:id="rId23"/>
    <p:sldId id="574" r:id="rId24"/>
    <p:sldId id="573" r:id="rId25"/>
    <p:sldId id="614" r:id="rId26"/>
    <p:sldId id="580" r:id="rId27"/>
    <p:sldId id="571" r:id="rId28"/>
    <p:sldId id="615" r:id="rId29"/>
    <p:sldId id="575" r:id="rId30"/>
    <p:sldId id="581" r:id="rId31"/>
    <p:sldId id="577" r:id="rId32"/>
    <p:sldId id="582" r:id="rId33"/>
    <p:sldId id="584" r:id="rId34"/>
    <p:sldId id="2147478075" r:id="rId35"/>
    <p:sldId id="587" r:id="rId36"/>
    <p:sldId id="585" r:id="rId37"/>
    <p:sldId id="601" r:id="rId38"/>
    <p:sldId id="605" r:id="rId39"/>
    <p:sldId id="604" r:id="rId40"/>
    <p:sldId id="591" r:id="rId41"/>
    <p:sldId id="598" r:id="rId42"/>
    <p:sldId id="609" r:id="rId43"/>
    <p:sldId id="594" r:id="rId44"/>
    <p:sldId id="589" r:id="rId45"/>
    <p:sldId id="616" r:id="rId46"/>
    <p:sldId id="369" r:id="rId47"/>
    <p:sldId id="345" r:id="rId48"/>
    <p:sldId id="564" r:id="rId49"/>
    <p:sldId id="29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C07649-7BEE-4DE6-8DFA-131E3BA4D4FC}" v="1" dt="2025-11-19T22:49:53.544"/>
    <p1510:client id="{A62B93DD-59D4-40ED-A89D-CE76A4058EC7}" v="23" dt="2025-11-20T19:38:15.1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72"/>
    <p:restoredTop sz="79421"/>
  </p:normalViewPr>
  <p:slideViewPr>
    <p:cSldViewPr snapToGrid="0">
      <p:cViewPr varScale="1">
        <p:scale>
          <a:sx n="62" d="100"/>
          <a:sy n="62" d="100"/>
        </p:scale>
        <p:origin x="979"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4" d="100"/>
          <a:sy n="84" d="100"/>
        </p:scale>
        <p:origin x="103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b="1" dirty="0"/>
              <a:t>Total Relative Value Units in 2025</a:t>
            </a:r>
          </a:p>
        </c:rich>
      </c:tx>
      <c:layout>
        <c:manualLayout>
          <c:xMode val="edge"/>
          <c:yMode val="edge"/>
          <c:x val="0.29073998974584775"/>
          <c:y val="2.448294832531573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154"/>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Total RVU</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2-6DC2-7F44-90D5-F8DC324BED8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DC2-7F44-90D5-F8DC324BED86}"/>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1-6DC2-7F44-90D5-F8DC324BED86}"/>
              </c:ext>
            </c:extLst>
          </c:dPt>
          <c:dLbls>
            <c:dLbl>
              <c:idx val="0"/>
              <c:layout>
                <c:manualLayout>
                  <c:x val="0.25014943996070726"/>
                  <c:y val="-0.1693162148687162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C2-7F44-90D5-F8DC324BED86}"/>
                </c:ext>
              </c:extLst>
            </c:dLbl>
            <c:dLbl>
              <c:idx val="1"/>
              <c:layout>
                <c:manualLayout>
                  <c:x val="-0.15002780159024867"/>
                  <c:y val="0.1343831923595851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C2-7F44-90D5-F8DC324BED86}"/>
                </c:ext>
              </c:extLst>
            </c:dLbl>
            <c:dLbl>
              <c:idx val="2"/>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C2-7F44-90D5-F8DC324BED86}"/>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Physician Work</c:v>
                </c:pt>
                <c:pt idx="1">
                  <c:v>Practice Expense</c:v>
                </c:pt>
                <c:pt idx="2">
                  <c:v>Malpractice (PLI)</c:v>
                </c:pt>
              </c:strCache>
            </c:strRef>
          </c:cat>
          <c:val>
            <c:numRef>
              <c:f>Sheet1!$B$2:$B$4</c:f>
              <c:numCache>
                <c:formatCode>0.000%</c:formatCode>
                <c:ptCount val="3"/>
                <c:pt idx="0">
                  <c:v>0.50866</c:v>
                </c:pt>
                <c:pt idx="1">
                  <c:v>0.44839000000000001</c:v>
                </c:pt>
                <c:pt idx="2">
                  <c:v>4.2950000000000002E-2</c:v>
                </c:pt>
              </c:numCache>
            </c:numRef>
          </c:val>
          <c:extLst>
            <c:ext xmlns:c16="http://schemas.microsoft.com/office/drawing/2014/chart" uri="{C3380CC4-5D6E-409C-BE32-E72D297353CC}">
              <c16:uniqueId val="{00000000-6DC2-7F44-90D5-F8DC324BED86}"/>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Total Population 304.1 million</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4-1917-154A-A4A2-3394994E1B5F}"/>
              </c:ext>
            </c:extLst>
          </c:dPt>
          <c:dPt>
            <c:idx val="1"/>
            <c:bubble3D val="0"/>
            <c:spPr>
              <a:solidFill>
                <a:schemeClr val="tx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1917-154A-A4A2-3394994E1B5F}"/>
              </c:ext>
            </c:extLst>
          </c:dPt>
          <c:dPt>
            <c:idx val="2"/>
            <c:bubble3D val="0"/>
            <c:spPr>
              <a:solidFill>
                <a:schemeClr val="accent1">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2-1917-154A-A4A2-3394994E1B5F}"/>
              </c:ext>
            </c:extLst>
          </c:dPt>
          <c:dLbls>
            <c:dLbl>
              <c:idx val="0"/>
              <c:layout>
                <c:manualLayout>
                  <c:x val="-0.1973301726505241"/>
                  <c:y val="0.1239767989040545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1917-154A-A4A2-3394994E1B5F}"/>
                </c:ext>
              </c:extLst>
            </c:dLbl>
            <c:dLbl>
              <c:idx val="2"/>
              <c:layout>
                <c:manualLayout>
                  <c:x val="0.17831779914269477"/>
                  <c:y val="0.1511542981419951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1917-154A-A4A2-3394994E1B5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0-17 yo</c:v>
                </c:pt>
                <c:pt idx="1">
                  <c:v>18-64 yo</c:v>
                </c:pt>
                <c:pt idx="2">
                  <c:v>≧65 yo</c:v>
                </c:pt>
              </c:strCache>
            </c:strRef>
          </c:cat>
          <c:val>
            <c:numRef>
              <c:f>Sheet1!$B$2:$B$4</c:f>
              <c:numCache>
                <c:formatCode>General</c:formatCode>
                <c:ptCount val="3"/>
                <c:pt idx="0">
                  <c:v>22</c:v>
                </c:pt>
                <c:pt idx="1">
                  <c:v>60</c:v>
                </c:pt>
                <c:pt idx="2">
                  <c:v>18</c:v>
                </c:pt>
              </c:numCache>
            </c:numRef>
          </c:val>
          <c:extLst>
            <c:ext xmlns:c16="http://schemas.microsoft.com/office/drawing/2014/chart" uri="{C3380CC4-5D6E-409C-BE32-E72D297353CC}">
              <c16:uniqueId val="{00000000-1917-154A-A4A2-3394994E1B5F}"/>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Healthcare Expenditure</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4-20DE-6944-9E5A-3DB4692B6401}"/>
              </c:ext>
            </c:extLst>
          </c:dPt>
          <c:dPt>
            <c:idx val="1"/>
            <c:bubble3D val="0"/>
            <c:spPr>
              <a:solidFill>
                <a:schemeClr val="tx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20DE-6944-9E5A-3DB4692B6401}"/>
              </c:ext>
            </c:extLst>
          </c:dPt>
          <c:dPt>
            <c:idx val="2"/>
            <c:bubble3D val="0"/>
            <c:spPr>
              <a:solidFill>
                <a:srgbClr val="0070C0"/>
              </a:solidFill>
              <a:ln w="25400">
                <a:solidFill>
                  <a:schemeClr val="lt1"/>
                </a:solidFill>
              </a:ln>
              <a:effectLst/>
              <a:sp3d contourW="25400">
                <a:contourClr>
                  <a:schemeClr val="lt1"/>
                </a:contourClr>
              </a:sp3d>
            </c:spPr>
            <c:extLst>
              <c:ext xmlns:c16="http://schemas.microsoft.com/office/drawing/2014/chart" uri="{C3380CC4-5D6E-409C-BE32-E72D297353CC}">
                <c16:uniqueId val="{00000002-20DE-6944-9E5A-3DB4692B6401}"/>
              </c:ext>
            </c:extLst>
          </c:dPt>
          <c:dLbls>
            <c:dLbl>
              <c:idx val="0"/>
              <c:layout>
                <c:manualLayout>
                  <c:x val="-0.11252383956367462"/>
                  <c:y val="0.15123342045240715"/>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20DE-6944-9E5A-3DB4692B6401}"/>
                </c:ext>
              </c:extLst>
            </c:dLbl>
            <c:dLbl>
              <c:idx val="1"/>
              <c:layout>
                <c:manualLayout>
                  <c:x val="-0.33020772200376164"/>
                  <c:y val="-0.2352729795788360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0DE-6944-9E5A-3DB4692B640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0-17 yo</c:v>
                </c:pt>
                <c:pt idx="1">
                  <c:v>18-64 yo</c:v>
                </c:pt>
                <c:pt idx="2">
                  <c:v>≧65 yo</c:v>
                </c:pt>
              </c:strCache>
            </c:strRef>
          </c:cat>
          <c:val>
            <c:numRef>
              <c:f>Sheet1!$B$2:$B$4</c:f>
              <c:numCache>
                <c:formatCode>General</c:formatCode>
                <c:ptCount val="3"/>
                <c:pt idx="0">
                  <c:v>10</c:v>
                </c:pt>
                <c:pt idx="1">
                  <c:v>53</c:v>
                </c:pt>
                <c:pt idx="2">
                  <c:v>37</c:v>
                </c:pt>
              </c:numCache>
            </c:numRef>
          </c:val>
          <c:extLst>
            <c:ext xmlns:c16="http://schemas.microsoft.com/office/drawing/2014/chart" uri="{C3380CC4-5D6E-409C-BE32-E72D297353CC}">
              <c16:uniqueId val="{00000000-20DE-6944-9E5A-3DB4692B6401}"/>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98F942-B80D-F142-BC65-A28F3339A941}"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lang="en-US"/>
        </a:p>
      </dgm:t>
    </dgm:pt>
    <dgm:pt modelId="{50FF31EB-AC07-BB47-A189-6B130C0521A9}">
      <dgm:prSet phldrT="[Text]" custT="1"/>
      <dgm:spPr>
        <a:solidFill>
          <a:schemeClr val="accent3">
            <a:lumMod val="75000"/>
            <a:alpha val="90000"/>
          </a:schemeClr>
        </a:solidFill>
      </dgm:spPr>
      <dgm:t>
        <a:bodyPr/>
        <a:lstStyle/>
        <a:p>
          <a:r>
            <a:rPr lang="en-US" sz="3000" b="0" i="0" dirty="0">
              <a:solidFill>
                <a:schemeClr val="tx1"/>
              </a:solidFill>
            </a:rPr>
            <a:t>Physician Payment</a:t>
          </a:r>
        </a:p>
      </dgm:t>
    </dgm:pt>
    <dgm:pt modelId="{3BF45D10-5291-374E-848D-DAD268775C84}" type="parTrans" cxnId="{8C080DB1-88B8-C247-93A7-EB8235D2B0D1}">
      <dgm:prSet/>
      <dgm:spPr/>
      <dgm:t>
        <a:bodyPr/>
        <a:lstStyle/>
        <a:p>
          <a:endParaRPr lang="en-US"/>
        </a:p>
      </dgm:t>
    </dgm:pt>
    <dgm:pt modelId="{843FDDDE-FEFF-3248-8A8B-11B505184BF2}" type="sibTrans" cxnId="{8C080DB1-88B8-C247-93A7-EB8235D2B0D1}">
      <dgm:prSet/>
      <dgm:spPr/>
      <dgm:t>
        <a:bodyPr/>
        <a:lstStyle/>
        <a:p>
          <a:endParaRPr lang="en-US"/>
        </a:p>
      </dgm:t>
    </dgm:pt>
    <dgm:pt modelId="{5E292C2E-DE72-9C43-B2BE-03F30530D757}">
      <dgm:prSet phldrT="[Text]" custT="1"/>
      <dgm:spPr>
        <a:solidFill>
          <a:schemeClr val="accent3">
            <a:lumMod val="40000"/>
            <a:lumOff val="60000"/>
            <a:alpha val="90000"/>
          </a:schemeClr>
        </a:solidFill>
      </dgm:spPr>
      <dgm:t>
        <a:bodyPr/>
        <a:lstStyle/>
        <a:p>
          <a:r>
            <a:rPr lang="en-US" sz="2800" dirty="0"/>
            <a:t>Fee for Service</a:t>
          </a:r>
        </a:p>
      </dgm:t>
    </dgm:pt>
    <dgm:pt modelId="{5292EBC8-D6E8-4041-A528-E46A9743464F}" type="parTrans" cxnId="{35ADA36A-F16C-554F-919D-74906D4C939F}">
      <dgm:prSet/>
      <dgm:spPr/>
      <dgm:t>
        <a:bodyPr/>
        <a:lstStyle/>
        <a:p>
          <a:endParaRPr lang="en-US"/>
        </a:p>
      </dgm:t>
    </dgm:pt>
    <dgm:pt modelId="{E8C61A1C-227A-3D4A-AC0F-4B06F9039929}" type="sibTrans" cxnId="{35ADA36A-F16C-554F-919D-74906D4C939F}">
      <dgm:prSet/>
      <dgm:spPr/>
      <dgm:t>
        <a:bodyPr/>
        <a:lstStyle/>
        <a:p>
          <a:endParaRPr lang="en-US"/>
        </a:p>
      </dgm:t>
    </dgm:pt>
    <dgm:pt modelId="{B334C42A-FFC1-654D-A427-A37A48516753}">
      <dgm:prSet phldrT="[Text]" custT="1"/>
      <dgm:spPr>
        <a:solidFill>
          <a:schemeClr val="accent3">
            <a:lumMod val="20000"/>
            <a:lumOff val="80000"/>
            <a:alpha val="90000"/>
          </a:schemeClr>
        </a:solidFill>
      </dgm:spPr>
      <dgm:t>
        <a:bodyPr/>
        <a:lstStyle/>
        <a:p>
          <a:r>
            <a:rPr lang="en-US" sz="2800" dirty="0"/>
            <a:t>Charge-based pre-1987 </a:t>
          </a:r>
          <a:r>
            <a:rPr lang="en-US" sz="2000" dirty="0"/>
            <a:t>Customary, Prevailing, Reasonable (CPR)</a:t>
          </a:r>
          <a:endParaRPr lang="en-US" sz="2800" dirty="0"/>
        </a:p>
      </dgm:t>
    </dgm:pt>
    <dgm:pt modelId="{46F1A8B7-700B-FD4C-B6A9-1C842310DB2E}" type="parTrans" cxnId="{5F3FB0B9-7759-8746-96AC-21E1D0AB2614}">
      <dgm:prSet/>
      <dgm:spPr/>
      <dgm:t>
        <a:bodyPr/>
        <a:lstStyle/>
        <a:p>
          <a:endParaRPr lang="en-US"/>
        </a:p>
      </dgm:t>
    </dgm:pt>
    <dgm:pt modelId="{4DB915D5-D794-B547-B6A7-3B1852B369C9}" type="sibTrans" cxnId="{5F3FB0B9-7759-8746-96AC-21E1D0AB2614}">
      <dgm:prSet/>
      <dgm:spPr/>
      <dgm:t>
        <a:bodyPr/>
        <a:lstStyle/>
        <a:p>
          <a:endParaRPr lang="en-US"/>
        </a:p>
      </dgm:t>
    </dgm:pt>
    <dgm:pt modelId="{595D5882-89F6-714B-B595-FD7075166D5E}">
      <dgm:prSet phldrT="[Text]" custT="1"/>
      <dgm:spPr>
        <a:solidFill>
          <a:schemeClr val="accent3">
            <a:lumMod val="20000"/>
            <a:lumOff val="80000"/>
            <a:alpha val="90000"/>
          </a:schemeClr>
        </a:solidFill>
      </dgm:spPr>
      <dgm:t>
        <a:bodyPr/>
        <a:lstStyle/>
        <a:p>
          <a:r>
            <a:rPr lang="en-US" sz="2800" dirty="0"/>
            <a:t>Resource Based Relative Value Scale (RBRVS) 1987 </a:t>
          </a:r>
        </a:p>
      </dgm:t>
    </dgm:pt>
    <dgm:pt modelId="{20C89320-6BDA-254D-8697-EB50197C2E93}" type="parTrans" cxnId="{3DB38DCB-16C6-4E44-A451-B12038006D66}">
      <dgm:prSet/>
      <dgm:spPr/>
      <dgm:t>
        <a:bodyPr/>
        <a:lstStyle/>
        <a:p>
          <a:endParaRPr lang="en-US"/>
        </a:p>
      </dgm:t>
    </dgm:pt>
    <dgm:pt modelId="{F77F1B25-39FF-2B44-BCC8-70099383AA60}" type="sibTrans" cxnId="{3DB38DCB-16C6-4E44-A451-B12038006D66}">
      <dgm:prSet/>
      <dgm:spPr/>
      <dgm:t>
        <a:bodyPr/>
        <a:lstStyle/>
        <a:p>
          <a:endParaRPr lang="en-US"/>
        </a:p>
      </dgm:t>
    </dgm:pt>
    <dgm:pt modelId="{F7A98727-00D4-E24A-83D3-0599E4B9F5C5}">
      <dgm:prSet phldrT="[Text]" custT="1"/>
      <dgm:spPr>
        <a:solidFill>
          <a:schemeClr val="accent3">
            <a:lumMod val="20000"/>
            <a:lumOff val="80000"/>
            <a:alpha val="90000"/>
          </a:schemeClr>
        </a:solidFill>
      </dgm:spPr>
      <dgm:t>
        <a:bodyPr/>
        <a:lstStyle/>
        <a:p>
          <a:r>
            <a:rPr lang="en-US" sz="2800" b="1" dirty="0"/>
            <a:t>Medicare/Medicaid 1965</a:t>
          </a:r>
        </a:p>
      </dgm:t>
    </dgm:pt>
    <dgm:pt modelId="{AC32CC9C-880F-4345-A2B7-4266EBCF2CED}" type="parTrans" cxnId="{488BE00F-5556-C442-B1B2-3B7DD065B1AD}">
      <dgm:prSet/>
      <dgm:spPr/>
      <dgm:t>
        <a:bodyPr/>
        <a:lstStyle/>
        <a:p>
          <a:endParaRPr lang="en-US"/>
        </a:p>
      </dgm:t>
    </dgm:pt>
    <dgm:pt modelId="{717939B1-42BF-6446-8196-8E1C5BD951B7}" type="sibTrans" cxnId="{488BE00F-5556-C442-B1B2-3B7DD065B1AD}">
      <dgm:prSet/>
      <dgm:spPr/>
      <dgm:t>
        <a:bodyPr/>
        <a:lstStyle/>
        <a:p>
          <a:endParaRPr lang="en-US"/>
        </a:p>
      </dgm:t>
    </dgm:pt>
    <dgm:pt modelId="{EEA972BB-9863-6E45-893C-50B00AFB986A}" type="pres">
      <dgm:prSet presAssocID="{9398F942-B80D-F142-BC65-A28F3339A941}" presName="hierChild1" presStyleCnt="0">
        <dgm:presLayoutVars>
          <dgm:chPref val="1"/>
          <dgm:dir/>
          <dgm:animOne val="branch"/>
          <dgm:animLvl val="lvl"/>
          <dgm:resizeHandles/>
        </dgm:presLayoutVars>
      </dgm:prSet>
      <dgm:spPr/>
    </dgm:pt>
    <dgm:pt modelId="{4B072964-D423-6042-9FB5-F4C067F49FA5}" type="pres">
      <dgm:prSet presAssocID="{50FF31EB-AC07-BB47-A189-6B130C0521A9}" presName="hierRoot1" presStyleCnt="0"/>
      <dgm:spPr/>
    </dgm:pt>
    <dgm:pt modelId="{B4611D41-C20C-7943-9988-375DB31F2C58}" type="pres">
      <dgm:prSet presAssocID="{50FF31EB-AC07-BB47-A189-6B130C0521A9}" presName="composite" presStyleCnt="0"/>
      <dgm:spPr/>
    </dgm:pt>
    <dgm:pt modelId="{2F79B75C-4E70-BC48-96F0-86D4EA4EEA14}" type="pres">
      <dgm:prSet presAssocID="{50FF31EB-AC07-BB47-A189-6B130C0521A9}" presName="background" presStyleLbl="node0" presStyleIdx="0" presStyleCnt="1"/>
      <dgm:spPr>
        <a:solidFill>
          <a:schemeClr val="accent3">
            <a:lumMod val="50000"/>
          </a:schemeClr>
        </a:solidFill>
      </dgm:spPr>
    </dgm:pt>
    <dgm:pt modelId="{24339A79-FE15-E745-A789-79A4C579BD6A}" type="pres">
      <dgm:prSet presAssocID="{50FF31EB-AC07-BB47-A189-6B130C0521A9}" presName="text" presStyleLbl="fgAcc0" presStyleIdx="0" presStyleCnt="1" custScaleX="259456">
        <dgm:presLayoutVars>
          <dgm:chPref val="3"/>
        </dgm:presLayoutVars>
      </dgm:prSet>
      <dgm:spPr/>
    </dgm:pt>
    <dgm:pt modelId="{A244D3E6-B332-C74F-90C3-361A0A5BA21F}" type="pres">
      <dgm:prSet presAssocID="{50FF31EB-AC07-BB47-A189-6B130C0521A9}" presName="hierChild2" presStyleCnt="0"/>
      <dgm:spPr/>
    </dgm:pt>
    <dgm:pt modelId="{0D58C7F9-6E9F-9747-BA0A-B3B0189016B3}" type="pres">
      <dgm:prSet presAssocID="{5292EBC8-D6E8-4041-A528-E46A9743464F}" presName="Name10" presStyleLbl="parChTrans1D2" presStyleIdx="0" presStyleCnt="1"/>
      <dgm:spPr/>
    </dgm:pt>
    <dgm:pt modelId="{4AE8E04F-C84F-E341-85CC-2B3DF3B84BE9}" type="pres">
      <dgm:prSet presAssocID="{5E292C2E-DE72-9C43-B2BE-03F30530D757}" presName="hierRoot2" presStyleCnt="0"/>
      <dgm:spPr/>
    </dgm:pt>
    <dgm:pt modelId="{43B08A62-43B9-2240-8B98-5668CD6852BB}" type="pres">
      <dgm:prSet presAssocID="{5E292C2E-DE72-9C43-B2BE-03F30530D757}" presName="composite2" presStyleCnt="0"/>
      <dgm:spPr/>
    </dgm:pt>
    <dgm:pt modelId="{1AF6597D-2B16-4B4C-A67B-3B9B325679CE}" type="pres">
      <dgm:prSet presAssocID="{5E292C2E-DE72-9C43-B2BE-03F30530D757}" presName="background2" presStyleLbl="node2" presStyleIdx="0" presStyleCnt="1"/>
      <dgm:spPr>
        <a:solidFill>
          <a:schemeClr val="accent3">
            <a:lumMod val="50000"/>
          </a:schemeClr>
        </a:solidFill>
      </dgm:spPr>
    </dgm:pt>
    <dgm:pt modelId="{8CB68E11-E932-6E42-879C-D2FF8E732F33}" type="pres">
      <dgm:prSet presAssocID="{5E292C2E-DE72-9C43-B2BE-03F30530D757}" presName="text2" presStyleLbl="fgAcc2" presStyleIdx="0" presStyleCnt="1" custScaleX="241812" custLinFactNeighborX="-35044">
        <dgm:presLayoutVars>
          <dgm:chPref val="3"/>
        </dgm:presLayoutVars>
      </dgm:prSet>
      <dgm:spPr/>
    </dgm:pt>
    <dgm:pt modelId="{05ED9AC8-FA74-9346-AEA7-C706148FF1CD}" type="pres">
      <dgm:prSet presAssocID="{5E292C2E-DE72-9C43-B2BE-03F30530D757}" presName="hierChild3" presStyleCnt="0"/>
      <dgm:spPr/>
    </dgm:pt>
    <dgm:pt modelId="{E84B6A4D-2499-8F42-9858-C2B053412976}" type="pres">
      <dgm:prSet presAssocID="{46F1A8B7-700B-FD4C-B6A9-1C842310DB2E}" presName="Name17" presStyleLbl="parChTrans1D3" presStyleIdx="0" presStyleCnt="2"/>
      <dgm:spPr/>
    </dgm:pt>
    <dgm:pt modelId="{5E28F5E2-4967-F049-8044-6B1C2253D30A}" type="pres">
      <dgm:prSet presAssocID="{B334C42A-FFC1-654D-A427-A37A48516753}" presName="hierRoot3" presStyleCnt="0"/>
      <dgm:spPr/>
    </dgm:pt>
    <dgm:pt modelId="{3A9C90F0-9378-2343-9B83-EEE9254C4F78}" type="pres">
      <dgm:prSet presAssocID="{B334C42A-FFC1-654D-A427-A37A48516753}" presName="composite3" presStyleCnt="0"/>
      <dgm:spPr/>
    </dgm:pt>
    <dgm:pt modelId="{68A41A9C-413D-B342-825A-3F6A04398006}" type="pres">
      <dgm:prSet presAssocID="{B334C42A-FFC1-654D-A427-A37A48516753}" presName="background3" presStyleLbl="node3" presStyleIdx="0" presStyleCnt="2"/>
      <dgm:spPr>
        <a:solidFill>
          <a:schemeClr val="accent3">
            <a:lumMod val="50000"/>
          </a:schemeClr>
        </a:solidFill>
      </dgm:spPr>
    </dgm:pt>
    <dgm:pt modelId="{524F0E4E-32EE-B543-9A6A-4D4B60C0B408}" type="pres">
      <dgm:prSet presAssocID="{B334C42A-FFC1-654D-A427-A37A48516753}" presName="text3" presStyleLbl="fgAcc3" presStyleIdx="0" presStyleCnt="2" custScaleX="343317">
        <dgm:presLayoutVars>
          <dgm:chPref val="3"/>
        </dgm:presLayoutVars>
      </dgm:prSet>
      <dgm:spPr/>
    </dgm:pt>
    <dgm:pt modelId="{C0E31CBA-D86F-8D4C-A38E-B1DEFAAE5F53}" type="pres">
      <dgm:prSet presAssocID="{B334C42A-FFC1-654D-A427-A37A48516753}" presName="hierChild4" presStyleCnt="0"/>
      <dgm:spPr/>
    </dgm:pt>
    <dgm:pt modelId="{91742F2F-D58A-D442-8B12-A90F95646543}" type="pres">
      <dgm:prSet presAssocID="{AC32CC9C-880F-4345-A2B7-4266EBCF2CED}" presName="Name17" presStyleLbl="parChTrans1D3" presStyleIdx="1" presStyleCnt="2"/>
      <dgm:spPr/>
    </dgm:pt>
    <dgm:pt modelId="{90DAB80B-6646-394D-96F1-A7EC7EE72F84}" type="pres">
      <dgm:prSet presAssocID="{F7A98727-00D4-E24A-83D3-0599E4B9F5C5}" presName="hierRoot3" presStyleCnt="0"/>
      <dgm:spPr/>
    </dgm:pt>
    <dgm:pt modelId="{58EC24B2-C0EA-A64A-B08D-A914BFCC1086}" type="pres">
      <dgm:prSet presAssocID="{F7A98727-00D4-E24A-83D3-0599E4B9F5C5}" presName="composite3" presStyleCnt="0"/>
      <dgm:spPr/>
    </dgm:pt>
    <dgm:pt modelId="{D79C0E45-4795-F64B-832B-69C981BF8824}" type="pres">
      <dgm:prSet presAssocID="{F7A98727-00D4-E24A-83D3-0599E4B9F5C5}" presName="background3" presStyleLbl="node3" presStyleIdx="1" presStyleCnt="2"/>
      <dgm:spPr/>
    </dgm:pt>
    <dgm:pt modelId="{CC4F2D4E-B67E-544F-B66F-9DCB5AFFE1B6}" type="pres">
      <dgm:prSet presAssocID="{F7A98727-00D4-E24A-83D3-0599E4B9F5C5}" presName="text3" presStyleLbl="fgAcc3" presStyleIdx="1" presStyleCnt="2" custScaleX="344562">
        <dgm:presLayoutVars>
          <dgm:chPref val="3"/>
        </dgm:presLayoutVars>
      </dgm:prSet>
      <dgm:spPr/>
    </dgm:pt>
    <dgm:pt modelId="{3D3D0E2E-EA1F-4F45-998A-2A3F348376D4}" type="pres">
      <dgm:prSet presAssocID="{F7A98727-00D4-E24A-83D3-0599E4B9F5C5}" presName="hierChild4" presStyleCnt="0"/>
      <dgm:spPr/>
    </dgm:pt>
    <dgm:pt modelId="{2EB6E37D-E3E7-0344-8D05-323F1DE60344}" type="pres">
      <dgm:prSet presAssocID="{20C89320-6BDA-254D-8697-EB50197C2E93}" presName="Name23" presStyleLbl="parChTrans1D4" presStyleIdx="0" presStyleCnt="1"/>
      <dgm:spPr/>
    </dgm:pt>
    <dgm:pt modelId="{16EE046C-8C74-8C4C-9E5A-D4961F5DC225}" type="pres">
      <dgm:prSet presAssocID="{595D5882-89F6-714B-B595-FD7075166D5E}" presName="hierRoot4" presStyleCnt="0"/>
      <dgm:spPr/>
    </dgm:pt>
    <dgm:pt modelId="{75241C7C-DC9F-BE46-84E5-80ED984777CB}" type="pres">
      <dgm:prSet presAssocID="{595D5882-89F6-714B-B595-FD7075166D5E}" presName="composite4" presStyleCnt="0"/>
      <dgm:spPr/>
    </dgm:pt>
    <dgm:pt modelId="{0CC07AC6-C345-D74E-A754-9DE32FEC2D23}" type="pres">
      <dgm:prSet presAssocID="{595D5882-89F6-714B-B595-FD7075166D5E}" presName="background4" presStyleLbl="node4" presStyleIdx="0" presStyleCnt="1"/>
      <dgm:spPr>
        <a:solidFill>
          <a:schemeClr val="accent3">
            <a:lumMod val="50000"/>
          </a:schemeClr>
        </a:solidFill>
      </dgm:spPr>
    </dgm:pt>
    <dgm:pt modelId="{5A78A4C8-5460-AB4F-9E0D-FC9928A33EB8}" type="pres">
      <dgm:prSet presAssocID="{595D5882-89F6-714B-B595-FD7075166D5E}" presName="text4" presStyleLbl="fgAcc4" presStyleIdx="0" presStyleCnt="1" custScaleX="576596">
        <dgm:presLayoutVars>
          <dgm:chPref val="3"/>
        </dgm:presLayoutVars>
      </dgm:prSet>
      <dgm:spPr/>
    </dgm:pt>
    <dgm:pt modelId="{03DA02C6-9300-F944-B626-C721B3951468}" type="pres">
      <dgm:prSet presAssocID="{595D5882-89F6-714B-B595-FD7075166D5E}" presName="hierChild5" presStyleCnt="0"/>
      <dgm:spPr/>
    </dgm:pt>
  </dgm:ptLst>
  <dgm:cxnLst>
    <dgm:cxn modelId="{24AF3500-FCA1-F940-B95C-5A1C71D25A95}" type="presOf" srcId="{20C89320-6BDA-254D-8697-EB50197C2E93}" destId="{2EB6E37D-E3E7-0344-8D05-323F1DE60344}" srcOrd="0" destOrd="0" presId="urn:microsoft.com/office/officeart/2005/8/layout/hierarchy1"/>
    <dgm:cxn modelId="{488BE00F-5556-C442-B1B2-3B7DD065B1AD}" srcId="{5E292C2E-DE72-9C43-B2BE-03F30530D757}" destId="{F7A98727-00D4-E24A-83D3-0599E4B9F5C5}" srcOrd="1" destOrd="0" parTransId="{AC32CC9C-880F-4345-A2B7-4266EBCF2CED}" sibTransId="{717939B1-42BF-6446-8196-8E1C5BD951B7}"/>
    <dgm:cxn modelId="{7A5C7222-D100-6445-8C21-731E58E3D842}" type="presOf" srcId="{595D5882-89F6-714B-B595-FD7075166D5E}" destId="{5A78A4C8-5460-AB4F-9E0D-FC9928A33EB8}" srcOrd="0" destOrd="0" presId="urn:microsoft.com/office/officeart/2005/8/layout/hierarchy1"/>
    <dgm:cxn modelId="{8CF8332C-4B6A-A946-A3D6-A378FEA9DC19}" type="presOf" srcId="{AC32CC9C-880F-4345-A2B7-4266EBCF2CED}" destId="{91742F2F-D58A-D442-8B12-A90F95646543}" srcOrd="0" destOrd="0" presId="urn:microsoft.com/office/officeart/2005/8/layout/hierarchy1"/>
    <dgm:cxn modelId="{EFA73F36-93AE-C74B-AA42-CEEA73B54BE2}" type="presOf" srcId="{F7A98727-00D4-E24A-83D3-0599E4B9F5C5}" destId="{CC4F2D4E-B67E-544F-B66F-9DCB5AFFE1B6}" srcOrd="0" destOrd="0" presId="urn:microsoft.com/office/officeart/2005/8/layout/hierarchy1"/>
    <dgm:cxn modelId="{8B04763A-2150-7E48-A69C-AF18DB4BA4ED}" type="presOf" srcId="{5292EBC8-D6E8-4041-A528-E46A9743464F}" destId="{0D58C7F9-6E9F-9747-BA0A-B3B0189016B3}" srcOrd="0" destOrd="0" presId="urn:microsoft.com/office/officeart/2005/8/layout/hierarchy1"/>
    <dgm:cxn modelId="{E5411661-76A8-CC4D-8C08-C75D66CDFEB3}" type="presOf" srcId="{9398F942-B80D-F142-BC65-A28F3339A941}" destId="{EEA972BB-9863-6E45-893C-50B00AFB986A}" srcOrd="0" destOrd="0" presId="urn:microsoft.com/office/officeart/2005/8/layout/hierarchy1"/>
    <dgm:cxn modelId="{A4858369-8B8B-B941-8C4A-231939F76E19}" type="presOf" srcId="{46F1A8B7-700B-FD4C-B6A9-1C842310DB2E}" destId="{E84B6A4D-2499-8F42-9858-C2B053412976}" srcOrd="0" destOrd="0" presId="urn:microsoft.com/office/officeart/2005/8/layout/hierarchy1"/>
    <dgm:cxn modelId="{35ADA36A-F16C-554F-919D-74906D4C939F}" srcId="{50FF31EB-AC07-BB47-A189-6B130C0521A9}" destId="{5E292C2E-DE72-9C43-B2BE-03F30530D757}" srcOrd="0" destOrd="0" parTransId="{5292EBC8-D6E8-4041-A528-E46A9743464F}" sibTransId="{E8C61A1C-227A-3D4A-AC0F-4B06F9039929}"/>
    <dgm:cxn modelId="{28B03C77-ACBE-AE4E-8A56-67E28BDA0635}" type="presOf" srcId="{5E292C2E-DE72-9C43-B2BE-03F30530D757}" destId="{8CB68E11-E932-6E42-879C-D2FF8E732F33}" srcOrd="0" destOrd="0" presId="urn:microsoft.com/office/officeart/2005/8/layout/hierarchy1"/>
    <dgm:cxn modelId="{19E96A93-4BAA-B14F-9E57-C5DEDF2BDA32}" type="presOf" srcId="{B334C42A-FFC1-654D-A427-A37A48516753}" destId="{524F0E4E-32EE-B543-9A6A-4D4B60C0B408}" srcOrd="0" destOrd="0" presId="urn:microsoft.com/office/officeart/2005/8/layout/hierarchy1"/>
    <dgm:cxn modelId="{8C080DB1-88B8-C247-93A7-EB8235D2B0D1}" srcId="{9398F942-B80D-F142-BC65-A28F3339A941}" destId="{50FF31EB-AC07-BB47-A189-6B130C0521A9}" srcOrd="0" destOrd="0" parTransId="{3BF45D10-5291-374E-848D-DAD268775C84}" sibTransId="{843FDDDE-FEFF-3248-8A8B-11B505184BF2}"/>
    <dgm:cxn modelId="{5F3FB0B9-7759-8746-96AC-21E1D0AB2614}" srcId="{5E292C2E-DE72-9C43-B2BE-03F30530D757}" destId="{B334C42A-FFC1-654D-A427-A37A48516753}" srcOrd="0" destOrd="0" parTransId="{46F1A8B7-700B-FD4C-B6A9-1C842310DB2E}" sibTransId="{4DB915D5-D794-B547-B6A7-3B1852B369C9}"/>
    <dgm:cxn modelId="{3DB38DCB-16C6-4E44-A451-B12038006D66}" srcId="{F7A98727-00D4-E24A-83D3-0599E4B9F5C5}" destId="{595D5882-89F6-714B-B595-FD7075166D5E}" srcOrd="0" destOrd="0" parTransId="{20C89320-6BDA-254D-8697-EB50197C2E93}" sibTransId="{F77F1B25-39FF-2B44-BCC8-70099383AA60}"/>
    <dgm:cxn modelId="{C6A4D1D6-E25E-2944-A940-A6713916C43F}" type="presOf" srcId="{50FF31EB-AC07-BB47-A189-6B130C0521A9}" destId="{24339A79-FE15-E745-A789-79A4C579BD6A}" srcOrd="0" destOrd="0" presId="urn:microsoft.com/office/officeart/2005/8/layout/hierarchy1"/>
    <dgm:cxn modelId="{F2F0B0BE-C4D4-7B46-AC04-C58AC4234ACB}" type="presParOf" srcId="{EEA972BB-9863-6E45-893C-50B00AFB986A}" destId="{4B072964-D423-6042-9FB5-F4C067F49FA5}" srcOrd="0" destOrd="0" presId="urn:microsoft.com/office/officeart/2005/8/layout/hierarchy1"/>
    <dgm:cxn modelId="{137714FF-CB60-7A4E-AD28-FC54F0DCA930}" type="presParOf" srcId="{4B072964-D423-6042-9FB5-F4C067F49FA5}" destId="{B4611D41-C20C-7943-9988-375DB31F2C58}" srcOrd="0" destOrd="0" presId="urn:microsoft.com/office/officeart/2005/8/layout/hierarchy1"/>
    <dgm:cxn modelId="{52D1251F-2A83-184D-AEB8-344679C01FF9}" type="presParOf" srcId="{B4611D41-C20C-7943-9988-375DB31F2C58}" destId="{2F79B75C-4E70-BC48-96F0-86D4EA4EEA14}" srcOrd="0" destOrd="0" presId="urn:microsoft.com/office/officeart/2005/8/layout/hierarchy1"/>
    <dgm:cxn modelId="{75C05D5F-0CB9-5445-BEC9-06D41DF821FE}" type="presParOf" srcId="{B4611D41-C20C-7943-9988-375DB31F2C58}" destId="{24339A79-FE15-E745-A789-79A4C579BD6A}" srcOrd="1" destOrd="0" presId="urn:microsoft.com/office/officeart/2005/8/layout/hierarchy1"/>
    <dgm:cxn modelId="{CA034ED2-CB40-A942-ADAD-AA0DAD4A0A1F}" type="presParOf" srcId="{4B072964-D423-6042-9FB5-F4C067F49FA5}" destId="{A244D3E6-B332-C74F-90C3-361A0A5BA21F}" srcOrd="1" destOrd="0" presId="urn:microsoft.com/office/officeart/2005/8/layout/hierarchy1"/>
    <dgm:cxn modelId="{0BEA934E-0DF9-164C-B3F3-BB9DA98B58AF}" type="presParOf" srcId="{A244D3E6-B332-C74F-90C3-361A0A5BA21F}" destId="{0D58C7F9-6E9F-9747-BA0A-B3B0189016B3}" srcOrd="0" destOrd="0" presId="urn:microsoft.com/office/officeart/2005/8/layout/hierarchy1"/>
    <dgm:cxn modelId="{B494ACC8-C090-6F4B-A9A3-7AE3A4E1A00E}" type="presParOf" srcId="{A244D3E6-B332-C74F-90C3-361A0A5BA21F}" destId="{4AE8E04F-C84F-E341-85CC-2B3DF3B84BE9}" srcOrd="1" destOrd="0" presId="urn:microsoft.com/office/officeart/2005/8/layout/hierarchy1"/>
    <dgm:cxn modelId="{7162C0AC-56FA-6E40-AD20-0534C41BC7C9}" type="presParOf" srcId="{4AE8E04F-C84F-E341-85CC-2B3DF3B84BE9}" destId="{43B08A62-43B9-2240-8B98-5668CD6852BB}" srcOrd="0" destOrd="0" presId="urn:microsoft.com/office/officeart/2005/8/layout/hierarchy1"/>
    <dgm:cxn modelId="{5C3B88ED-21A0-4C42-BBBE-5277AFB5983E}" type="presParOf" srcId="{43B08A62-43B9-2240-8B98-5668CD6852BB}" destId="{1AF6597D-2B16-4B4C-A67B-3B9B325679CE}" srcOrd="0" destOrd="0" presId="urn:microsoft.com/office/officeart/2005/8/layout/hierarchy1"/>
    <dgm:cxn modelId="{7F0E0F82-5C54-004E-B433-75083E2F7859}" type="presParOf" srcId="{43B08A62-43B9-2240-8B98-5668CD6852BB}" destId="{8CB68E11-E932-6E42-879C-D2FF8E732F33}" srcOrd="1" destOrd="0" presId="urn:microsoft.com/office/officeart/2005/8/layout/hierarchy1"/>
    <dgm:cxn modelId="{EF9089A4-46C8-AB4F-8F0E-58D1E799E997}" type="presParOf" srcId="{4AE8E04F-C84F-E341-85CC-2B3DF3B84BE9}" destId="{05ED9AC8-FA74-9346-AEA7-C706148FF1CD}" srcOrd="1" destOrd="0" presId="urn:microsoft.com/office/officeart/2005/8/layout/hierarchy1"/>
    <dgm:cxn modelId="{0F882384-EC76-544A-A697-E2CE3D5AD269}" type="presParOf" srcId="{05ED9AC8-FA74-9346-AEA7-C706148FF1CD}" destId="{E84B6A4D-2499-8F42-9858-C2B053412976}" srcOrd="0" destOrd="0" presId="urn:microsoft.com/office/officeart/2005/8/layout/hierarchy1"/>
    <dgm:cxn modelId="{6401F390-491E-F644-9E25-B3D51951D0F8}" type="presParOf" srcId="{05ED9AC8-FA74-9346-AEA7-C706148FF1CD}" destId="{5E28F5E2-4967-F049-8044-6B1C2253D30A}" srcOrd="1" destOrd="0" presId="urn:microsoft.com/office/officeart/2005/8/layout/hierarchy1"/>
    <dgm:cxn modelId="{E8FAAD1B-DF33-D743-BF3F-0255DCB1B4D6}" type="presParOf" srcId="{5E28F5E2-4967-F049-8044-6B1C2253D30A}" destId="{3A9C90F0-9378-2343-9B83-EEE9254C4F78}" srcOrd="0" destOrd="0" presId="urn:microsoft.com/office/officeart/2005/8/layout/hierarchy1"/>
    <dgm:cxn modelId="{E820D894-1B9F-9741-8919-DF877AB528AE}" type="presParOf" srcId="{3A9C90F0-9378-2343-9B83-EEE9254C4F78}" destId="{68A41A9C-413D-B342-825A-3F6A04398006}" srcOrd="0" destOrd="0" presId="urn:microsoft.com/office/officeart/2005/8/layout/hierarchy1"/>
    <dgm:cxn modelId="{4A2EAD3C-B1CE-4E4F-9E0B-0730364DE101}" type="presParOf" srcId="{3A9C90F0-9378-2343-9B83-EEE9254C4F78}" destId="{524F0E4E-32EE-B543-9A6A-4D4B60C0B408}" srcOrd="1" destOrd="0" presId="urn:microsoft.com/office/officeart/2005/8/layout/hierarchy1"/>
    <dgm:cxn modelId="{EE80F9FA-5E49-1444-8AED-A86B47508702}" type="presParOf" srcId="{5E28F5E2-4967-F049-8044-6B1C2253D30A}" destId="{C0E31CBA-D86F-8D4C-A38E-B1DEFAAE5F53}" srcOrd="1" destOrd="0" presId="urn:microsoft.com/office/officeart/2005/8/layout/hierarchy1"/>
    <dgm:cxn modelId="{689392E7-9451-D54D-A846-C379DE1084B6}" type="presParOf" srcId="{05ED9AC8-FA74-9346-AEA7-C706148FF1CD}" destId="{91742F2F-D58A-D442-8B12-A90F95646543}" srcOrd="2" destOrd="0" presId="urn:microsoft.com/office/officeart/2005/8/layout/hierarchy1"/>
    <dgm:cxn modelId="{0DF6A0FE-1D1C-414A-9EC3-CFCF3379BDA0}" type="presParOf" srcId="{05ED9AC8-FA74-9346-AEA7-C706148FF1CD}" destId="{90DAB80B-6646-394D-96F1-A7EC7EE72F84}" srcOrd="3" destOrd="0" presId="urn:microsoft.com/office/officeart/2005/8/layout/hierarchy1"/>
    <dgm:cxn modelId="{A86E005B-748E-3A44-B7B9-9FD7860CF666}" type="presParOf" srcId="{90DAB80B-6646-394D-96F1-A7EC7EE72F84}" destId="{58EC24B2-C0EA-A64A-B08D-A914BFCC1086}" srcOrd="0" destOrd="0" presId="urn:microsoft.com/office/officeart/2005/8/layout/hierarchy1"/>
    <dgm:cxn modelId="{CB343A43-A17F-474E-B772-87AAA8243485}" type="presParOf" srcId="{58EC24B2-C0EA-A64A-B08D-A914BFCC1086}" destId="{D79C0E45-4795-F64B-832B-69C981BF8824}" srcOrd="0" destOrd="0" presId="urn:microsoft.com/office/officeart/2005/8/layout/hierarchy1"/>
    <dgm:cxn modelId="{577C51E8-DEDE-584E-B959-AD8AAC46A808}" type="presParOf" srcId="{58EC24B2-C0EA-A64A-B08D-A914BFCC1086}" destId="{CC4F2D4E-B67E-544F-B66F-9DCB5AFFE1B6}" srcOrd="1" destOrd="0" presId="urn:microsoft.com/office/officeart/2005/8/layout/hierarchy1"/>
    <dgm:cxn modelId="{490E1B93-68BD-6D46-8FEB-370CEA19A233}" type="presParOf" srcId="{90DAB80B-6646-394D-96F1-A7EC7EE72F84}" destId="{3D3D0E2E-EA1F-4F45-998A-2A3F348376D4}" srcOrd="1" destOrd="0" presId="urn:microsoft.com/office/officeart/2005/8/layout/hierarchy1"/>
    <dgm:cxn modelId="{851F996B-07C8-FE47-AA54-7BC8081A6310}" type="presParOf" srcId="{3D3D0E2E-EA1F-4F45-998A-2A3F348376D4}" destId="{2EB6E37D-E3E7-0344-8D05-323F1DE60344}" srcOrd="0" destOrd="0" presId="urn:microsoft.com/office/officeart/2005/8/layout/hierarchy1"/>
    <dgm:cxn modelId="{CB7A52F5-7CFD-4240-B42C-6DCD987F369F}" type="presParOf" srcId="{3D3D0E2E-EA1F-4F45-998A-2A3F348376D4}" destId="{16EE046C-8C74-8C4C-9E5A-D4961F5DC225}" srcOrd="1" destOrd="0" presId="urn:microsoft.com/office/officeart/2005/8/layout/hierarchy1"/>
    <dgm:cxn modelId="{D3D5C454-685D-DD42-AF8E-542F04720374}" type="presParOf" srcId="{16EE046C-8C74-8C4C-9E5A-D4961F5DC225}" destId="{75241C7C-DC9F-BE46-84E5-80ED984777CB}" srcOrd="0" destOrd="0" presId="urn:microsoft.com/office/officeart/2005/8/layout/hierarchy1"/>
    <dgm:cxn modelId="{0D5FCC2B-0436-2740-9784-7F4F3979C1EC}" type="presParOf" srcId="{75241C7C-DC9F-BE46-84E5-80ED984777CB}" destId="{0CC07AC6-C345-D74E-A754-9DE32FEC2D23}" srcOrd="0" destOrd="0" presId="urn:microsoft.com/office/officeart/2005/8/layout/hierarchy1"/>
    <dgm:cxn modelId="{E670E1B3-57E3-B947-88C6-CD4F1B617752}" type="presParOf" srcId="{75241C7C-DC9F-BE46-84E5-80ED984777CB}" destId="{5A78A4C8-5460-AB4F-9E0D-FC9928A33EB8}" srcOrd="1" destOrd="0" presId="urn:microsoft.com/office/officeart/2005/8/layout/hierarchy1"/>
    <dgm:cxn modelId="{3032FAA1-6AB7-894E-B7EA-EF015DE776B0}" type="presParOf" srcId="{16EE046C-8C74-8C4C-9E5A-D4961F5DC225}" destId="{03DA02C6-9300-F944-B626-C721B395146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F04E42-E693-9A48-B3A4-B0FA5A888FC7}" type="doc">
      <dgm:prSet loTypeId="urn:microsoft.com/office/officeart/2005/8/layout/chevron2" loCatId="" qsTypeId="urn:microsoft.com/office/officeart/2005/8/quickstyle/3D4" qsCatId="3D" csTypeId="urn:microsoft.com/office/officeart/2005/8/colors/colorful1" csCatId="colorful" phldr="1"/>
      <dgm:spPr/>
      <dgm:t>
        <a:bodyPr/>
        <a:lstStyle/>
        <a:p>
          <a:endParaRPr lang="en-US"/>
        </a:p>
      </dgm:t>
    </dgm:pt>
    <dgm:pt modelId="{3A0E8ED0-901B-F647-B0F4-2D2DDBE6502A}">
      <dgm:prSet phldrT="[Text]" custT="1"/>
      <dgm:spPr/>
      <dgm:t>
        <a:bodyPr/>
        <a:lstStyle/>
        <a:p>
          <a:r>
            <a:rPr lang="en-US" sz="2900" dirty="0">
              <a:solidFill>
                <a:schemeClr val="tx1"/>
              </a:solidFill>
            </a:rPr>
            <a:t>1965</a:t>
          </a:r>
        </a:p>
      </dgm:t>
    </dgm:pt>
    <dgm:pt modelId="{F65A3C8B-558D-274C-A510-DF03543A65A3}" type="parTrans" cxnId="{F4684786-A19E-1B49-8EB2-E8CD21ED5FB5}">
      <dgm:prSet/>
      <dgm:spPr/>
      <dgm:t>
        <a:bodyPr/>
        <a:lstStyle/>
        <a:p>
          <a:endParaRPr lang="en-US"/>
        </a:p>
      </dgm:t>
    </dgm:pt>
    <dgm:pt modelId="{8BABC0B1-545F-D24D-9D44-5BD46A11360B}" type="sibTrans" cxnId="{F4684786-A19E-1B49-8EB2-E8CD21ED5FB5}">
      <dgm:prSet/>
      <dgm:spPr/>
      <dgm:t>
        <a:bodyPr/>
        <a:lstStyle/>
        <a:p>
          <a:endParaRPr lang="en-US"/>
        </a:p>
      </dgm:t>
    </dgm:pt>
    <dgm:pt modelId="{9C134C80-7703-F24E-A6AA-4DD73B7237F9}">
      <dgm:prSet custT="1"/>
      <dgm:spPr/>
      <dgm:t>
        <a:bodyPr/>
        <a:lstStyle/>
        <a:p>
          <a:r>
            <a:rPr lang="en-US" sz="2900" dirty="0">
              <a:solidFill>
                <a:schemeClr val="tx1"/>
              </a:solidFill>
            </a:rPr>
            <a:t>1966</a:t>
          </a:r>
        </a:p>
      </dgm:t>
    </dgm:pt>
    <dgm:pt modelId="{3C0FE9A6-904C-6940-BB67-26DF5735075C}" type="parTrans" cxnId="{B9804907-3792-C746-B278-2F1BAA5BEA8A}">
      <dgm:prSet/>
      <dgm:spPr/>
      <dgm:t>
        <a:bodyPr/>
        <a:lstStyle/>
        <a:p>
          <a:endParaRPr lang="en-US"/>
        </a:p>
      </dgm:t>
    </dgm:pt>
    <dgm:pt modelId="{0E461047-05E9-8D42-B0A1-D2A23D8E0982}" type="sibTrans" cxnId="{B9804907-3792-C746-B278-2F1BAA5BEA8A}">
      <dgm:prSet/>
      <dgm:spPr/>
      <dgm:t>
        <a:bodyPr/>
        <a:lstStyle/>
        <a:p>
          <a:endParaRPr lang="en-US"/>
        </a:p>
      </dgm:t>
    </dgm:pt>
    <dgm:pt modelId="{11669A12-B2AB-6844-84F6-32C944655CD9}">
      <dgm:prSet custT="1"/>
      <dgm:spPr/>
      <dgm:t>
        <a:bodyPr/>
        <a:lstStyle/>
        <a:p>
          <a:r>
            <a:rPr lang="en-US" sz="2900" dirty="0">
              <a:solidFill>
                <a:schemeClr val="tx1"/>
              </a:solidFill>
            </a:rPr>
            <a:t>1970</a:t>
          </a:r>
        </a:p>
      </dgm:t>
    </dgm:pt>
    <dgm:pt modelId="{6E8318F7-F6F4-9F4D-AC9D-BB27464CE887}" type="parTrans" cxnId="{AE578B9A-C467-2C48-ABC5-6D821AE40BE1}">
      <dgm:prSet/>
      <dgm:spPr/>
      <dgm:t>
        <a:bodyPr/>
        <a:lstStyle/>
        <a:p>
          <a:endParaRPr lang="en-US"/>
        </a:p>
      </dgm:t>
    </dgm:pt>
    <dgm:pt modelId="{847E70D3-4DB3-F14A-8FD9-3630FC4A6D47}" type="sibTrans" cxnId="{AE578B9A-C467-2C48-ABC5-6D821AE40BE1}">
      <dgm:prSet/>
      <dgm:spPr/>
      <dgm:t>
        <a:bodyPr/>
        <a:lstStyle/>
        <a:p>
          <a:endParaRPr lang="en-US"/>
        </a:p>
      </dgm:t>
    </dgm:pt>
    <dgm:pt modelId="{1B2DCA8F-9325-A04C-AB5F-5C0EE52D520B}">
      <dgm:prSet custT="1"/>
      <dgm:spPr>
        <a:noFill/>
        <a:ln>
          <a:solidFill>
            <a:schemeClr val="accent2"/>
          </a:solidFill>
        </a:ln>
      </dgm:spPr>
      <dgm:t>
        <a:bodyPr/>
        <a:lstStyle/>
        <a:p>
          <a:pPr>
            <a:lnSpc>
              <a:spcPct val="100000"/>
            </a:lnSpc>
            <a:spcAft>
              <a:spcPts val="0"/>
            </a:spcAft>
            <a:buFontTx/>
            <a:buNone/>
          </a:pPr>
          <a:r>
            <a:rPr lang="en-US" sz="2400" b="1" i="1" dirty="0">
              <a:solidFill>
                <a:schemeClr val="tx1"/>
              </a:solidFill>
            </a:rPr>
            <a:t>Social Security Act Amendments</a:t>
          </a:r>
          <a:r>
            <a:rPr lang="en-US" sz="2400" dirty="0">
              <a:solidFill>
                <a:schemeClr val="tx1"/>
              </a:solidFill>
            </a:rPr>
            <a:t>, Public Law (PL) 89-97</a:t>
          </a:r>
        </a:p>
      </dgm:t>
    </dgm:pt>
    <dgm:pt modelId="{070646B3-2287-F145-BAF8-FBF66DA82478}" type="parTrans" cxnId="{870811F1-7CAB-8540-A08C-D8C6A1E80132}">
      <dgm:prSet/>
      <dgm:spPr/>
      <dgm:t>
        <a:bodyPr/>
        <a:lstStyle/>
        <a:p>
          <a:endParaRPr lang="en-US"/>
        </a:p>
      </dgm:t>
    </dgm:pt>
    <dgm:pt modelId="{44BD9690-05DB-0745-8025-4832DD54F961}" type="sibTrans" cxnId="{870811F1-7CAB-8540-A08C-D8C6A1E80132}">
      <dgm:prSet/>
      <dgm:spPr/>
      <dgm:t>
        <a:bodyPr/>
        <a:lstStyle/>
        <a:p>
          <a:endParaRPr lang="en-US"/>
        </a:p>
      </dgm:t>
    </dgm:pt>
    <dgm:pt modelId="{43B5B5EF-A4B9-1945-AB1C-4DF51480675E}">
      <dgm:prSet custT="1"/>
      <dgm:spPr/>
      <dgm:t>
        <a:bodyPr/>
        <a:lstStyle/>
        <a:p>
          <a:pPr>
            <a:buFontTx/>
            <a:buNone/>
          </a:pPr>
          <a:r>
            <a:rPr lang="en-US" sz="2400" b="1" i="1" dirty="0">
              <a:solidFill>
                <a:schemeClr val="tx1"/>
              </a:solidFill>
            </a:rPr>
            <a:t>CPT codes broadened </a:t>
          </a:r>
          <a:r>
            <a:rPr lang="en-US" sz="2400" dirty="0">
              <a:solidFill>
                <a:schemeClr val="tx1"/>
              </a:solidFill>
            </a:rPr>
            <a:t>to include all medicine &amp; surgery,                           diagnostic and therapeutic services</a:t>
          </a:r>
        </a:p>
      </dgm:t>
    </dgm:pt>
    <dgm:pt modelId="{13863CCD-A185-AC4F-B419-63D3B8288390}" type="parTrans" cxnId="{A5DA8D64-CB77-0046-962A-BCB089EADCF0}">
      <dgm:prSet/>
      <dgm:spPr/>
      <dgm:t>
        <a:bodyPr/>
        <a:lstStyle/>
        <a:p>
          <a:endParaRPr lang="en-US"/>
        </a:p>
      </dgm:t>
    </dgm:pt>
    <dgm:pt modelId="{FC02A846-8705-4140-8E65-B4CD3AD9D3D1}" type="sibTrans" cxnId="{A5DA8D64-CB77-0046-962A-BCB089EADCF0}">
      <dgm:prSet/>
      <dgm:spPr/>
      <dgm:t>
        <a:bodyPr/>
        <a:lstStyle/>
        <a:p>
          <a:endParaRPr lang="en-US"/>
        </a:p>
      </dgm:t>
    </dgm:pt>
    <dgm:pt modelId="{9338703E-05F8-0F46-939F-DA23A41C47B9}">
      <dgm:prSet custT="1"/>
      <dgm:spPr/>
      <dgm:t>
        <a:bodyPr/>
        <a:lstStyle/>
        <a:p>
          <a:pPr>
            <a:spcAft>
              <a:spcPts val="0"/>
            </a:spcAft>
            <a:buFontTx/>
            <a:buNone/>
          </a:pPr>
          <a:r>
            <a:rPr lang="en-US" sz="2400" b="1" i="1" dirty="0">
              <a:solidFill>
                <a:schemeClr val="tx1"/>
              </a:solidFill>
            </a:rPr>
            <a:t>First AMA CPT® codes (mostly surgical codes)</a:t>
          </a:r>
          <a:endParaRPr lang="en-US" sz="2400" b="0" i="0" dirty="0">
            <a:solidFill>
              <a:schemeClr val="tx1"/>
            </a:solidFill>
          </a:endParaRPr>
        </a:p>
      </dgm:t>
    </dgm:pt>
    <dgm:pt modelId="{248B3331-4607-B649-AB1D-9EA2054EB799}" type="parTrans" cxnId="{57E4A196-F319-F84F-B623-84491D8A0A85}">
      <dgm:prSet/>
      <dgm:spPr/>
      <dgm:t>
        <a:bodyPr/>
        <a:lstStyle/>
        <a:p>
          <a:endParaRPr lang="en-US"/>
        </a:p>
      </dgm:t>
    </dgm:pt>
    <dgm:pt modelId="{FE7B0C0B-EE09-F645-9340-0E92F724CD9B}" type="sibTrans" cxnId="{57E4A196-F319-F84F-B623-84491D8A0A85}">
      <dgm:prSet/>
      <dgm:spPr/>
      <dgm:t>
        <a:bodyPr/>
        <a:lstStyle/>
        <a:p>
          <a:endParaRPr lang="en-US"/>
        </a:p>
      </dgm:t>
    </dgm:pt>
    <dgm:pt modelId="{D92EF0AE-788F-DB40-890A-D643137973D2}">
      <dgm:prSet custT="1"/>
      <dgm:spPr/>
      <dgm:t>
        <a:bodyPr/>
        <a:lstStyle/>
        <a:p>
          <a:pPr>
            <a:spcAft>
              <a:spcPts val="0"/>
            </a:spcAft>
            <a:buFontTx/>
            <a:buNone/>
          </a:pPr>
          <a:r>
            <a:rPr lang="en-US" sz="2400" b="1" i="1" dirty="0">
              <a:solidFill>
                <a:schemeClr val="tx1"/>
              </a:solidFill>
            </a:rPr>
            <a:t>to standardize codes/terms for medical records, claims, statistics</a:t>
          </a:r>
          <a:endParaRPr lang="en-US" sz="2400" b="0" i="0" dirty="0">
            <a:solidFill>
              <a:schemeClr val="tx1"/>
            </a:solidFill>
          </a:endParaRPr>
        </a:p>
      </dgm:t>
    </dgm:pt>
    <dgm:pt modelId="{C723C202-418B-1D40-93D9-F4EEE1817E8F}" type="parTrans" cxnId="{11B69454-C5CA-F040-B030-B90A66DC33DF}">
      <dgm:prSet/>
      <dgm:spPr/>
      <dgm:t>
        <a:bodyPr/>
        <a:lstStyle/>
        <a:p>
          <a:endParaRPr lang="en-US"/>
        </a:p>
      </dgm:t>
    </dgm:pt>
    <dgm:pt modelId="{8FACB521-C5D7-A14F-95DB-E882233990E9}" type="sibTrans" cxnId="{11B69454-C5CA-F040-B030-B90A66DC33DF}">
      <dgm:prSet/>
      <dgm:spPr/>
      <dgm:t>
        <a:bodyPr/>
        <a:lstStyle/>
        <a:p>
          <a:endParaRPr lang="en-US"/>
        </a:p>
      </dgm:t>
    </dgm:pt>
    <dgm:pt modelId="{32054531-85CA-1C47-B81E-06C051FD3253}" type="pres">
      <dgm:prSet presAssocID="{7EF04E42-E693-9A48-B3A4-B0FA5A888FC7}" presName="linearFlow" presStyleCnt="0">
        <dgm:presLayoutVars>
          <dgm:dir/>
          <dgm:animLvl val="lvl"/>
          <dgm:resizeHandles val="exact"/>
        </dgm:presLayoutVars>
      </dgm:prSet>
      <dgm:spPr/>
    </dgm:pt>
    <dgm:pt modelId="{5F817A44-D15A-0847-83D4-007C9B7BAC5B}" type="pres">
      <dgm:prSet presAssocID="{3A0E8ED0-901B-F647-B0F4-2D2DDBE6502A}" presName="composite" presStyleCnt="0"/>
      <dgm:spPr/>
    </dgm:pt>
    <dgm:pt modelId="{7A58A940-946F-D446-BB96-3E9DFCF8C4E0}" type="pres">
      <dgm:prSet presAssocID="{3A0E8ED0-901B-F647-B0F4-2D2DDBE6502A}" presName="parentText" presStyleLbl="alignNode1" presStyleIdx="0" presStyleCnt="3" custLinFactNeighborY="-14058">
        <dgm:presLayoutVars>
          <dgm:chMax val="1"/>
          <dgm:bulletEnabled val="1"/>
        </dgm:presLayoutVars>
      </dgm:prSet>
      <dgm:spPr/>
    </dgm:pt>
    <dgm:pt modelId="{7D08F719-7ECC-6542-A2E4-3875289757DB}" type="pres">
      <dgm:prSet presAssocID="{3A0E8ED0-901B-F647-B0F4-2D2DDBE6502A}" presName="descendantText" presStyleLbl="alignAcc1" presStyleIdx="0" presStyleCnt="3" custScaleX="103007" custScaleY="110603" custLinFactNeighborX="1772" custLinFactNeighborY="2512">
        <dgm:presLayoutVars>
          <dgm:bulletEnabled val="1"/>
        </dgm:presLayoutVars>
      </dgm:prSet>
      <dgm:spPr/>
    </dgm:pt>
    <dgm:pt modelId="{63312817-81BF-2049-AD7D-7910979E423A}" type="pres">
      <dgm:prSet presAssocID="{8BABC0B1-545F-D24D-9D44-5BD46A11360B}" presName="sp" presStyleCnt="0"/>
      <dgm:spPr/>
    </dgm:pt>
    <dgm:pt modelId="{8E9EE190-EC60-5341-8EAB-CEBFB5B19BDC}" type="pres">
      <dgm:prSet presAssocID="{9C134C80-7703-F24E-A6AA-4DD73B7237F9}" presName="composite" presStyleCnt="0"/>
      <dgm:spPr/>
    </dgm:pt>
    <dgm:pt modelId="{9DE60100-5A50-ED4C-A801-281E82B1C9E8}" type="pres">
      <dgm:prSet presAssocID="{9C134C80-7703-F24E-A6AA-4DD73B7237F9}" presName="parentText" presStyleLbl="alignNode1" presStyleIdx="1" presStyleCnt="3" custLinFactNeighborY="3132">
        <dgm:presLayoutVars>
          <dgm:chMax val="1"/>
          <dgm:bulletEnabled val="1"/>
        </dgm:presLayoutVars>
      </dgm:prSet>
      <dgm:spPr/>
    </dgm:pt>
    <dgm:pt modelId="{7812A047-D6DC-274E-931B-1A009B5838B4}" type="pres">
      <dgm:prSet presAssocID="{9C134C80-7703-F24E-A6AA-4DD73B7237F9}" presName="descendantText" presStyleLbl="alignAcc1" presStyleIdx="1" presStyleCnt="3" custScaleX="100372" custScaleY="94464" custLinFactNeighborX="456" custLinFactNeighborY="7388">
        <dgm:presLayoutVars>
          <dgm:bulletEnabled val="1"/>
        </dgm:presLayoutVars>
      </dgm:prSet>
      <dgm:spPr/>
    </dgm:pt>
    <dgm:pt modelId="{E95A1727-97D8-8044-A9AB-477F3F5D7DB1}" type="pres">
      <dgm:prSet presAssocID="{0E461047-05E9-8D42-B0A1-D2A23D8E0982}" presName="sp" presStyleCnt="0"/>
      <dgm:spPr/>
    </dgm:pt>
    <dgm:pt modelId="{18EC2651-4A8C-7F4D-BC8F-A8DA5FC0AB9E}" type="pres">
      <dgm:prSet presAssocID="{11669A12-B2AB-6844-84F6-32C944655CD9}" presName="composite" presStyleCnt="0"/>
      <dgm:spPr/>
    </dgm:pt>
    <dgm:pt modelId="{7687F8D6-A0DA-0848-93B9-4C4E92F374DF}" type="pres">
      <dgm:prSet presAssocID="{11669A12-B2AB-6844-84F6-32C944655CD9}" presName="parentText" presStyleLbl="alignNode1" presStyleIdx="2" presStyleCnt="3" custScaleY="117573" custLinFactNeighborX="3861" custLinFactNeighborY="28542">
        <dgm:presLayoutVars>
          <dgm:chMax val="1"/>
          <dgm:bulletEnabled val="1"/>
        </dgm:presLayoutVars>
      </dgm:prSet>
      <dgm:spPr/>
    </dgm:pt>
    <dgm:pt modelId="{3F7CA6F7-70D4-A74E-B13D-93B429ECE9D7}" type="pres">
      <dgm:prSet presAssocID="{11669A12-B2AB-6844-84F6-32C944655CD9}" presName="descendantText" presStyleLbl="alignAcc1" presStyleIdx="2" presStyleCnt="3" custScaleY="107098" custLinFactNeighborY="3587">
        <dgm:presLayoutVars>
          <dgm:bulletEnabled val="1"/>
        </dgm:presLayoutVars>
      </dgm:prSet>
      <dgm:spPr/>
    </dgm:pt>
  </dgm:ptLst>
  <dgm:cxnLst>
    <dgm:cxn modelId="{B9804907-3792-C746-B278-2F1BAA5BEA8A}" srcId="{7EF04E42-E693-9A48-B3A4-B0FA5A888FC7}" destId="{9C134C80-7703-F24E-A6AA-4DD73B7237F9}" srcOrd="1" destOrd="0" parTransId="{3C0FE9A6-904C-6940-BB67-26DF5735075C}" sibTransId="{0E461047-05E9-8D42-B0A1-D2A23D8E0982}"/>
    <dgm:cxn modelId="{AD39150A-C8B1-5B46-97E3-FB8BFCBDC201}" type="presOf" srcId="{9338703E-05F8-0F46-939F-DA23A41C47B9}" destId="{7812A047-D6DC-274E-931B-1A009B5838B4}" srcOrd="0" destOrd="0" presId="urn:microsoft.com/office/officeart/2005/8/layout/chevron2"/>
    <dgm:cxn modelId="{D9DA241D-F7A5-BA44-A481-A57EB5947172}" type="presOf" srcId="{3A0E8ED0-901B-F647-B0F4-2D2DDBE6502A}" destId="{7A58A940-946F-D446-BB96-3E9DFCF8C4E0}" srcOrd="0" destOrd="0" presId="urn:microsoft.com/office/officeart/2005/8/layout/chevron2"/>
    <dgm:cxn modelId="{A5DA8D64-CB77-0046-962A-BCB089EADCF0}" srcId="{11669A12-B2AB-6844-84F6-32C944655CD9}" destId="{43B5B5EF-A4B9-1945-AB1C-4DF51480675E}" srcOrd="0" destOrd="0" parTransId="{13863CCD-A185-AC4F-B419-63D3B8288390}" sibTransId="{FC02A846-8705-4140-8E65-B4CD3AD9D3D1}"/>
    <dgm:cxn modelId="{1FE85C6C-8B5E-2441-A6E8-D0333D669315}" type="presOf" srcId="{9C134C80-7703-F24E-A6AA-4DD73B7237F9}" destId="{9DE60100-5A50-ED4C-A801-281E82B1C9E8}" srcOrd="0" destOrd="0" presId="urn:microsoft.com/office/officeart/2005/8/layout/chevron2"/>
    <dgm:cxn modelId="{EF0A7C4E-939F-EB40-8698-5EDFF2358C01}" type="presOf" srcId="{7EF04E42-E693-9A48-B3A4-B0FA5A888FC7}" destId="{32054531-85CA-1C47-B81E-06C051FD3253}" srcOrd="0" destOrd="0" presId="urn:microsoft.com/office/officeart/2005/8/layout/chevron2"/>
    <dgm:cxn modelId="{11B69454-C5CA-F040-B030-B90A66DC33DF}" srcId="{9C134C80-7703-F24E-A6AA-4DD73B7237F9}" destId="{D92EF0AE-788F-DB40-890A-D643137973D2}" srcOrd="1" destOrd="0" parTransId="{C723C202-418B-1D40-93D9-F4EEE1817E8F}" sibTransId="{8FACB521-C5D7-A14F-95DB-E882233990E9}"/>
    <dgm:cxn modelId="{9FDE2A83-45AA-7B46-BFFE-438AE6340BD6}" type="presOf" srcId="{D92EF0AE-788F-DB40-890A-D643137973D2}" destId="{7812A047-D6DC-274E-931B-1A009B5838B4}" srcOrd="0" destOrd="1" presId="urn:microsoft.com/office/officeart/2005/8/layout/chevron2"/>
    <dgm:cxn modelId="{F4684786-A19E-1B49-8EB2-E8CD21ED5FB5}" srcId="{7EF04E42-E693-9A48-B3A4-B0FA5A888FC7}" destId="{3A0E8ED0-901B-F647-B0F4-2D2DDBE6502A}" srcOrd="0" destOrd="0" parTransId="{F65A3C8B-558D-274C-A510-DF03543A65A3}" sibTransId="{8BABC0B1-545F-D24D-9D44-5BD46A11360B}"/>
    <dgm:cxn modelId="{57E4A196-F319-F84F-B623-84491D8A0A85}" srcId="{9C134C80-7703-F24E-A6AA-4DD73B7237F9}" destId="{9338703E-05F8-0F46-939F-DA23A41C47B9}" srcOrd="0" destOrd="0" parTransId="{248B3331-4607-B649-AB1D-9EA2054EB799}" sibTransId="{FE7B0C0B-EE09-F645-9340-0E92F724CD9B}"/>
    <dgm:cxn modelId="{AE578B9A-C467-2C48-ABC5-6D821AE40BE1}" srcId="{7EF04E42-E693-9A48-B3A4-B0FA5A888FC7}" destId="{11669A12-B2AB-6844-84F6-32C944655CD9}" srcOrd="2" destOrd="0" parTransId="{6E8318F7-F6F4-9F4D-AC9D-BB27464CE887}" sibTransId="{847E70D3-4DB3-F14A-8FD9-3630FC4A6D47}"/>
    <dgm:cxn modelId="{38502EA0-ABF3-AF47-9029-37506FFC689A}" type="presOf" srcId="{1B2DCA8F-9325-A04C-AB5F-5C0EE52D520B}" destId="{7D08F719-7ECC-6542-A2E4-3875289757DB}" srcOrd="0" destOrd="0" presId="urn:microsoft.com/office/officeart/2005/8/layout/chevron2"/>
    <dgm:cxn modelId="{F59DCEB7-378D-B742-B948-AF1E9A96D1AB}" type="presOf" srcId="{43B5B5EF-A4B9-1945-AB1C-4DF51480675E}" destId="{3F7CA6F7-70D4-A74E-B13D-93B429ECE9D7}" srcOrd="0" destOrd="0" presId="urn:microsoft.com/office/officeart/2005/8/layout/chevron2"/>
    <dgm:cxn modelId="{76689FD1-3D68-4F4D-B7DA-647970A99FD8}" type="presOf" srcId="{11669A12-B2AB-6844-84F6-32C944655CD9}" destId="{7687F8D6-A0DA-0848-93B9-4C4E92F374DF}" srcOrd="0" destOrd="0" presId="urn:microsoft.com/office/officeart/2005/8/layout/chevron2"/>
    <dgm:cxn modelId="{870811F1-7CAB-8540-A08C-D8C6A1E80132}" srcId="{3A0E8ED0-901B-F647-B0F4-2D2DDBE6502A}" destId="{1B2DCA8F-9325-A04C-AB5F-5C0EE52D520B}" srcOrd="0" destOrd="0" parTransId="{070646B3-2287-F145-BAF8-FBF66DA82478}" sibTransId="{44BD9690-05DB-0745-8025-4832DD54F961}"/>
    <dgm:cxn modelId="{F3ED1F82-33DF-8B46-AF6E-C2A1BF54A4CE}" type="presParOf" srcId="{32054531-85CA-1C47-B81E-06C051FD3253}" destId="{5F817A44-D15A-0847-83D4-007C9B7BAC5B}" srcOrd="0" destOrd="0" presId="urn:microsoft.com/office/officeart/2005/8/layout/chevron2"/>
    <dgm:cxn modelId="{4349FB59-B91A-A64F-BC86-F261943B8E0E}" type="presParOf" srcId="{5F817A44-D15A-0847-83D4-007C9B7BAC5B}" destId="{7A58A940-946F-D446-BB96-3E9DFCF8C4E0}" srcOrd="0" destOrd="0" presId="urn:microsoft.com/office/officeart/2005/8/layout/chevron2"/>
    <dgm:cxn modelId="{15EC092A-3E7E-1C4E-BEA7-12922B6B6D1A}" type="presParOf" srcId="{5F817A44-D15A-0847-83D4-007C9B7BAC5B}" destId="{7D08F719-7ECC-6542-A2E4-3875289757DB}" srcOrd="1" destOrd="0" presId="urn:microsoft.com/office/officeart/2005/8/layout/chevron2"/>
    <dgm:cxn modelId="{85B3F5D5-EF8D-034F-AC5E-FE634750C363}" type="presParOf" srcId="{32054531-85CA-1C47-B81E-06C051FD3253}" destId="{63312817-81BF-2049-AD7D-7910979E423A}" srcOrd="1" destOrd="0" presId="urn:microsoft.com/office/officeart/2005/8/layout/chevron2"/>
    <dgm:cxn modelId="{8E564EC1-24DB-864F-A7AD-591AE6A39A26}" type="presParOf" srcId="{32054531-85CA-1C47-B81E-06C051FD3253}" destId="{8E9EE190-EC60-5341-8EAB-CEBFB5B19BDC}" srcOrd="2" destOrd="0" presId="urn:microsoft.com/office/officeart/2005/8/layout/chevron2"/>
    <dgm:cxn modelId="{006AF5B4-AC61-EB4F-A437-0D00C105EB24}" type="presParOf" srcId="{8E9EE190-EC60-5341-8EAB-CEBFB5B19BDC}" destId="{9DE60100-5A50-ED4C-A801-281E82B1C9E8}" srcOrd="0" destOrd="0" presId="urn:microsoft.com/office/officeart/2005/8/layout/chevron2"/>
    <dgm:cxn modelId="{09BD3A9D-1ABA-A446-808F-71CB3C2F54F1}" type="presParOf" srcId="{8E9EE190-EC60-5341-8EAB-CEBFB5B19BDC}" destId="{7812A047-D6DC-274E-931B-1A009B5838B4}" srcOrd="1" destOrd="0" presId="urn:microsoft.com/office/officeart/2005/8/layout/chevron2"/>
    <dgm:cxn modelId="{48304233-6B00-B745-BBB8-CF2DD6102EA0}" type="presParOf" srcId="{32054531-85CA-1C47-B81E-06C051FD3253}" destId="{E95A1727-97D8-8044-A9AB-477F3F5D7DB1}" srcOrd="3" destOrd="0" presId="urn:microsoft.com/office/officeart/2005/8/layout/chevron2"/>
    <dgm:cxn modelId="{82CB7B9A-6B80-184F-95C0-A9DB114EB072}" type="presParOf" srcId="{32054531-85CA-1C47-B81E-06C051FD3253}" destId="{18EC2651-4A8C-7F4D-BC8F-A8DA5FC0AB9E}" srcOrd="4" destOrd="0" presId="urn:microsoft.com/office/officeart/2005/8/layout/chevron2"/>
    <dgm:cxn modelId="{E9BD2E0E-FD70-724E-B413-DDD9C5C68386}" type="presParOf" srcId="{18EC2651-4A8C-7F4D-BC8F-A8DA5FC0AB9E}" destId="{7687F8D6-A0DA-0848-93B9-4C4E92F374DF}" srcOrd="0" destOrd="0" presId="urn:microsoft.com/office/officeart/2005/8/layout/chevron2"/>
    <dgm:cxn modelId="{C36DE9FE-275F-A342-B880-B640053BDCFE}" type="presParOf" srcId="{18EC2651-4A8C-7F4D-BC8F-A8DA5FC0AB9E}" destId="{3F7CA6F7-70D4-A74E-B13D-93B429ECE9D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F04E42-E693-9A48-B3A4-B0FA5A888FC7}" type="doc">
      <dgm:prSet loTypeId="urn:microsoft.com/office/officeart/2005/8/layout/chevron2" loCatId="" qsTypeId="urn:microsoft.com/office/officeart/2005/8/quickstyle/3D4" qsCatId="3D" csTypeId="urn:microsoft.com/office/officeart/2005/8/colors/colorful1" csCatId="colorful" phldr="1"/>
      <dgm:spPr/>
      <dgm:t>
        <a:bodyPr/>
        <a:lstStyle/>
        <a:p>
          <a:endParaRPr lang="en-US"/>
        </a:p>
      </dgm:t>
    </dgm:pt>
    <dgm:pt modelId="{3A0E8ED0-901B-F647-B0F4-2D2DDBE6502A}">
      <dgm:prSet phldrT="[Text]" custT="1"/>
      <dgm:spPr/>
      <dgm:t>
        <a:bodyPr/>
        <a:lstStyle/>
        <a:p>
          <a:r>
            <a:rPr lang="en-US" sz="2900" dirty="0">
              <a:solidFill>
                <a:schemeClr val="tx1"/>
              </a:solidFill>
            </a:rPr>
            <a:t>1977</a:t>
          </a:r>
        </a:p>
      </dgm:t>
    </dgm:pt>
    <dgm:pt modelId="{F65A3C8B-558D-274C-A510-DF03543A65A3}" type="parTrans" cxnId="{F4684786-A19E-1B49-8EB2-E8CD21ED5FB5}">
      <dgm:prSet/>
      <dgm:spPr/>
      <dgm:t>
        <a:bodyPr/>
        <a:lstStyle/>
        <a:p>
          <a:endParaRPr lang="en-US"/>
        </a:p>
      </dgm:t>
    </dgm:pt>
    <dgm:pt modelId="{8BABC0B1-545F-D24D-9D44-5BD46A11360B}" type="sibTrans" cxnId="{F4684786-A19E-1B49-8EB2-E8CD21ED5FB5}">
      <dgm:prSet/>
      <dgm:spPr/>
      <dgm:t>
        <a:bodyPr/>
        <a:lstStyle/>
        <a:p>
          <a:endParaRPr lang="en-US"/>
        </a:p>
      </dgm:t>
    </dgm:pt>
    <dgm:pt modelId="{9C134C80-7703-F24E-A6AA-4DD73B7237F9}">
      <dgm:prSet custT="1"/>
      <dgm:spPr/>
      <dgm:t>
        <a:bodyPr/>
        <a:lstStyle/>
        <a:p>
          <a:r>
            <a:rPr lang="en-US" sz="2900" dirty="0">
              <a:solidFill>
                <a:schemeClr val="tx1"/>
              </a:solidFill>
            </a:rPr>
            <a:t>1983</a:t>
          </a:r>
        </a:p>
      </dgm:t>
    </dgm:pt>
    <dgm:pt modelId="{3C0FE9A6-904C-6940-BB67-26DF5735075C}" type="parTrans" cxnId="{B9804907-3792-C746-B278-2F1BAA5BEA8A}">
      <dgm:prSet/>
      <dgm:spPr/>
      <dgm:t>
        <a:bodyPr/>
        <a:lstStyle/>
        <a:p>
          <a:endParaRPr lang="en-US"/>
        </a:p>
      </dgm:t>
    </dgm:pt>
    <dgm:pt modelId="{0E461047-05E9-8D42-B0A1-D2A23D8E0982}" type="sibTrans" cxnId="{B9804907-3792-C746-B278-2F1BAA5BEA8A}">
      <dgm:prSet/>
      <dgm:spPr/>
      <dgm:t>
        <a:bodyPr/>
        <a:lstStyle/>
        <a:p>
          <a:endParaRPr lang="en-US"/>
        </a:p>
      </dgm:t>
    </dgm:pt>
    <dgm:pt modelId="{11669A12-B2AB-6844-84F6-32C944655CD9}">
      <dgm:prSet custT="1"/>
      <dgm:spPr/>
      <dgm:t>
        <a:bodyPr/>
        <a:lstStyle/>
        <a:p>
          <a:r>
            <a:rPr lang="en-US" sz="2900" dirty="0">
              <a:solidFill>
                <a:schemeClr val="tx1"/>
              </a:solidFill>
            </a:rPr>
            <a:t>2000</a:t>
          </a:r>
        </a:p>
      </dgm:t>
    </dgm:pt>
    <dgm:pt modelId="{6E8318F7-F6F4-9F4D-AC9D-BB27464CE887}" type="parTrans" cxnId="{AE578B9A-C467-2C48-ABC5-6D821AE40BE1}">
      <dgm:prSet/>
      <dgm:spPr/>
      <dgm:t>
        <a:bodyPr/>
        <a:lstStyle/>
        <a:p>
          <a:endParaRPr lang="en-US"/>
        </a:p>
      </dgm:t>
    </dgm:pt>
    <dgm:pt modelId="{847E70D3-4DB3-F14A-8FD9-3630FC4A6D47}" type="sibTrans" cxnId="{AE578B9A-C467-2C48-ABC5-6D821AE40BE1}">
      <dgm:prSet/>
      <dgm:spPr/>
      <dgm:t>
        <a:bodyPr/>
        <a:lstStyle/>
        <a:p>
          <a:endParaRPr lang="en-US"/>
        </a:p>
      </dgm:t>
    </dgm:pt>
    <dgm:pt modelId="{1B2DCA8F-9325-A04C-AB5F-5C0EE52D520B}">
      <dgm:prSet custT="1"/>
      <dgm:spPr>
        <a:noFill/>
        <a:ln>
          <a:solidFill>
            <a:schemeClr val="accent2"/>
          </a:solidFill>
        </a:ln>
      </dgm:spPr>
      <dgm:t>
        <a:bodyPr/>
        <a:lstStyle/>
        <a:p>
          <a:pPr>
            <a:lnSpc>
              <a:spcPct val="100000"/>
            </a:lnSpc>
            <a:spcAft>
              <a:spcPts val="0"/>
            </a:spcAft>
            <a:buFontTx/>
            <a:buNone/>
          </a:pPr>
          <a:r>
            <a:rPr lang="en-US" sz="2400" b="1" i="1" dirty="0">
              <a:solidFill>
                <a:schemeClr val="tx1"/>
              </a:solidFill>
            </a:rPr>
            <a:t>AMA CPT Editorial Panel given role to update/maintain CPT; </a:t>
          </a:r>
          <a:r>
            <a:rPr lang="en-US" sz="2400" dirty="0">
              <a:solidFill>
                <a:schemeClr val="tx1"/>
              </a:solidFill>
            </a:rPr>
            <a:t>mtg 3x year</a:t>
          </a:r>
        </a:p>
      </dgm:t>
    </dgm:pt>
    <dgm:pt modelId="{070646B3-2287-F145-BAF8-FBF66DA82478}" type="parTrans" cxnId="{870811F1-7CAB-8540-A08C-D8C6A1E80132}">
      <dgm:prSet/>
      <dgm:spPr/>
      <dgm:t>
        <a:bodyPr/>
        <a:lstStyle/>
        <a:p>
          <a:endParaRPr lang="en-US"/>
        </a:p>
      </dgm:t>
    </dgm:pt>
    <dgm:pt modelId="{44BD9690-05DB-0745-8025-4832DD54F961}" type="sibTrans" cxnId="{870811F1-7CAB-8540-A08C-D8C6A1E80132}">
      <dgm:prSet/>
      <dgm:spPr/>
      <dgm:t>
        <a:bodyPr/>
        <a:lstStyle/>
        <a:p>
          <a:endParaRPr lang="en-US"/>
        </a:p>
      </dgm:t>
    </dgm:pt>
    <dgm:pt modelId="{43B5B5EF-A4B9-1945-AB1C-4DF51480675E}">
      <dgm:prSet custT="1"/>
      <dgm:spPr/>
      <dgm:t>
        <a:bodyPr/>
        <a:lstStyle/>
        <a:p>
          <a:pPr>
            <a:buFontTx/>
            <a:buNone/>
          </a:pPr>
          <a:r>
            <a:rPr lang="en-US" sz="2400" b="1" i="1" dirty="0">
              <a:solidFill>
                <a:schemeClr val="tx1"/>
              </a:solidFill>
            </a:rPr>
            <a:t>CPT made the national coding standard (response to HIPPA 1996)</a:t>
          </a:r>
        </a:p>
      </dgm:t>
    </dgm:pt>
    <dgm:pt modelId="{13863CCD-A185-AC4F-B419-63D3B8288390}" type="parTrans" cxnId="{A5DA8D64-CB77-0046-962A-BCB089EADCF0}">
      <dgm:prSet/>
      <dgm:spPr/>
      <dgm:t>
        <a:bodyPr/>
        <a:lstStyle/>
        <a:p>
          <a:endParaRPr lang="en-US"/>
        </a:p>
      </dgm:t>
    </dgm:pt>
    <dgm:pt modelId="{FC02A846-8705-4140-8E65-B4CD3AD9D3D1}" type="sibTrans" cxnId="{A5DA8D64-CB77-0046-962A-BCB089EADCF0}">
      <dgm:prSet/>
      <dgm:spPr/>
      <dgm:t>
        <a:bodyPr/>
        <a:lstStyle/>
        <a:p>
          <a:endParaRPr lang="en-US"/>
        </a:p>
      </dgm:t>
    </dgm:pt>
    <dgm:pt modelId="{9338703E-05F8-0F46-939F-DA23A41C47B9}">
      <dgm:prSet custT="1"/>
      <dgm:spPr/>
      <dgm:t>
        <a:bodyPr/>
        <a:lstStyle/>
        <a:p>
          <a:pPr>
            <a:spcAft>
              <a:spcPts val="0"/>
            </a:spcAft>
            <a:buFontTx/>
            <a:buNone/>
          </a:pPr>
          <a:r>
            <a:rPr lang="en-US" sz="2400" b="1" i="1" dirty="0">
              <a:solidFill>
                <a:schemeClr val="tx1"/>
              </a:solidFill>
            </a:rPr>
            <a:t>CPT adopted by HCFA (now CMS) for Medicare physician services</a:t>
          </a:r>
        </a:p>
      </dgm:t>
    </dgm:pt>
    <dgm:pt modelId="{248B3331-4607-B649-AB1D-9EA2054EB799}" type="parTrans" cxnId="{57E4A196-F319-F84F-B623-84491D8A0A85}">
      <dgm:prSet/>
      <dgm:spPr/>
      <dgm:t>
        <a:bodyPr/>
        <a:lstStyle/>
        <a:p>
          <a:endParaRPr lang="en-US"/>
        </a:p>
      </dgm:t>
    </dgm:pt>
    <dgm:pt modelId="{FE7B0C0B-EE09-F645-9340-0E92F724CD9B}" type="sibTrans" cxnId="{57E4A196-F319-F84F-B623-84491D8A0A85}">
      <dgm:prSet/>
      <dgm:spPr/>
      <dgm:t>
        <a:bodyPr/>
        <a:lstStyle/>
        <a:p>
          <a:endParaRPr lang="en-US"/>
        </a:p>
      </dgm:t>
    </dgm:pt>
    <dgm:pt modelId="{A817B30A-FB1F-0E4A-9D79-9190A06E5785}">
      <dgm:prSet custT="1"/>
      <dgm:spPr/>
      <dgm:t>
        <a:bodyPr/>
        <a:lstStyle/>
        <a:p>
          <a:pPr>
            <a:spcAft>
              <a:spcPts val="0"/>
            </a:spcAft>
            <a:buFontTx/>
            <a:buNone/>
          </a:pPr>
          <a:r>
            <a:rPr lang="en-US" sz="2400" b="0" i="0" dirty="0">
              <a:solidFill>
                <a:schemeClr val="tx1"/>
              </a:solidFill>
            </a:rPr>
            <a:t>Level 1 in Healthcare Common Procedure Coding System (HCPCS)</a:t>
          </a:r>
        </a:p>
      </dgm:t>
    </dgm:pt>
    <dgm:pt modelId="{F4C10F8A-7262-F046-BF2A-10F0C8B774BF}" type="parTrans" cxnId="{247492A2-1519-D84B-96DA-F1EC2CB6B6A9}">
      <dgm:prSet/>
      <dgm:spPr/>
      <dgm:t>
        <a:bodyPr/>
        <a:lstStyle/>
        <a:p>
          <a:endParaRPr lang="en-US"/>
        </a:p>
      </dgm:t>
    </dgm:pt>
    <dgm:pt modelId="{C70FCCCD-0D2B-EA41-88FA-FF6A29E7F928}" type="sibTrans" cxnId="{247492A2-1519-D84B-96DA-F1EC2CB6B6A9}">
      <dgm:prSet/>
      <dgm:spPr/>
      <dgm:t>
        <a:bodyPr/>
        <a:lstStyle/>
        <a:p>
          <a:endParaRPr lang="en-US"/>
        </a:p>
      </dgm:t>
    </dgm:pt>
    <dgm:pt modelId="{32054531-85CA-1C47-B81E-06C051FD3253}" type="pres">
      <dgm:prSet presAssocID="{7EF04E42-E693-9A48-B3A4-B0FA5A888FC7}" presName="linearFlow" presStyleCnt="0">
        <dgm:presLayoutVars>
          <dgm:dir/>
          <dgm:animLvl val="lvl"/>
          <dgm:resizeHandles val="exact"/>
        </dgm:presLayoutVars>
      </dgm:prSet>
      <dgm:spPr/>
    </dgm:pt>
    <dgm:pt modelId="{5F817A44-D15A-0847-83D4-007C9B7BAC5B}" type="pres">
      <dgm:prSet presAssocID="{3A0E8ED0-901B-F647-B0F4-2D2DDBE6502A}" presName="composite" presStyleCnt="0"/>
      <dgm:spPr/>
    </dgm:pt>
    <dgm:pt modelId="{7A58A940-946F-D446-BB96-3E9DFCF8C4E0}" type="pres">
      <dgm:prSet presAssocID="{3A0E8ED0-901B-F647-B0F4-2D2DDBE6502A}" presName="parentText" presStyleLbl="alignNode1" presStyleIdx="0" presStyleCnt="3" custLinFactNeighborY="-14058">
        <dgm:presLayoutVars>
          <dgm:chMax val="1"/>
          <dgm:bulletEnabled val="1"/>
        </dgm:presLayoutVars>
      </dgm:prSet>
      <dgm:spPr/>
    </dgm:pt>
    <dgm:pt modelId="{7D08F719-7ECC-6542-A2E4-3875289757DB}" type="pres">
      <dgm:prSet presAssocID="{3A0E8ED0-901B-F647-B0F4-2D2DDBE6502A}" presName="descendantText" presStyleLbl="alignAcc1" presStyleIdx="0" presStyleCnt="3" custScaleX="100530" custScaleY="100000" custLinFactNeighborX="665" custLinFactNeighborY="4006">
        <dgm:presLayoutVars>
          <dgm:bulletEnabled val="1"/>
        </dgm:presLayoutVars>
      </dgm:prSet>
      <dgm:spPr/>
    </dgm:pt>
    <dgm:pt modelId="{63312817-81BF-2049-AD7D-7910979E423A}" type="pres">
      <dgm:prSet presAssocID="{8BABC0B1-545F-D24D-9D44-5BD46A11360B}" presName="sp" presStyleCnt="0"/>
      <dgm:spPr/>
    </dgm:pt>
    <dgm:pt modelId="{8E9EE190-EC60-5341-8EAB-CEBFB5B19BDC}" type="pres">
      <dgm:prSet presAssocID="{9C134C80-7703-F24E-A6AA-4DD73B7237F9}" presName="composite" presStyleCnt="0"/>
      <dgm:spPr/>
    </dgm:pt>
    <dgm:pt modelId="{9DE60100-5A50-ED4C-A801-281E82B1C9E8}" type="pres">
      <dgm:prSet presAssocID="{9C134C80-7703-F24E-A6AA-4DD73B7237F9}" presName="parentText" presStyleLbl="alignNode1" presStyleIdx="1" presStyleCnt="3" custLinFactNeighborY="3132">
        <dgm:presLayoutVars>
          <dgm:chMax val="1"/>
          <dgm:bulletEnabled val="1"/>
        </dgm:presLayoutVars>
      </dgm:prSet>
      <dgm:spPr/>
    </dgm:pt>
    <dgm:pt modelId="{7812A047-D6DC-274E-931B-1A009B5838B4}" type="pres">
      <dgm:prSet presAssocID="{9C134C80-7703-F24E-A6AA-4DD73B7237F9}" presName="descendantText" presStyleLbl="alignAcc1" presStyleIdx="1" presStyleCnt="3" custScaleX="100372" custScaleY="103153" custLinFactNeighborX="456" custLinFactNeighborY="7388">
        <dgm:presLayoutVars>
          <dgm:bulletEnabled val="1"/>
        </dgm:presLayoutVars>
      </dgm:prSet>
      <dgm:spPr/>
    </dgm:pt>
    <dgm:pt modelId="{E95A1727-97D8-8044-A9AB-477F3F5D7DB1}" type="pres">
      <dgm:prSet presAssocID="{0E461047-05E9-8D42-B0A1-D2A23D8E0982}" presName="sp" presStyleCnt="0"/>
      <dgm:spPr/>
    </dgm:pt>
    <dgm:pt modelId="{18EC2651-4A8C-7F4D-BC8F-A8DA5FC0AB9E}" type="pres">
      <dgm:prSet presAssocID="{11669A12-B2AB-6844-84F6-32C944655CD9}" presName="composite" presStyleCnt="0"/>
      <dgm:spPr/>
    </dgm:pt>
    <dgm:pt modelId="{7687F8D6-A0DA-0848-93B9-4C4E92F374DF}" type="pres">
      <dgm:prSet presAssocID="{11669A12-B2AB-6844-84F6-32C944655CD9}" presName="parentText" presStyleLbl="alignNode1" presStyleIdx="2" presStyleCnt="3" custScaleY="100633" custLinFactNeighborX="3861" custLinFactNeighborY="28542">
        <dgm:presLayoutVars>
          <dgm:chMax val="1"/>
          <dgm:bulletEnabled val="1"/>
        </dgm:presLayoutVars>
      </dgm:prSet>
      <dgm:spPr/>
    </dgm:pt>
    <dgm:pt modelId="{3F7CA6F7-70D4-A74E-B13D-93B429ECE9D7}" type="pres">
      <dgm:prSet presAssocID="{11669A12-B2AB-6844-84F6-32C944655CD9}" presName="descendantText" presStyleLbl="alignAcc1" presStyleIdx="2" presStyleCnt="3" custLinFactNeighborX="132" custLinFactNeighborY="2597">
        <dgm:presLayoutVars>
          <dgm:bulletEnabled val="1"/>
        </dgm:presLayoutVars>
      </dgm:prSet>
      <dgm:spPr/>
    </dgm:pt>
  </dgm:ptLst>
  <dgm:cxnLst>
    <dgm:cxn modelId="{B9804907-3792-C746-B278-2F1BAA5BEA8A}" srcId="{7EF04E42-E693-9A48-B3A4-B0FA5A888FC7}" destId="{9C134C80-7703-F24E-A6AA-4DD73B7237F9}" srcOrd="1" destOrd="0" parTransId="{3C0FE9A6-904C-6940-BB67-26DF5735075C}" sibTransId="{0E461047-05E9-8D42-B0A1-D2A23D8E0982}"/>
    <dgm:cxn modelId="{AD39150A-C8B1-5B46-97E3-FB8BFCBDC201}" type="presOf" srcId="{9338703E-05F8-0F46-939F-DA23A41C47B9}" destId="{7812A047-D6DC-274E-931B-1A009B5838B4}" srcOrd="0" destOrd="0" presId="urn:microsoft.com/office/officeart/2005/8/layout/chevron2"/>
    <dgm:cxn modelId="{D9DA241D-F7A5-BA44-A481-A57EB5947172}" type="presOf" srcId="{3A0E8ED0-901B-F647-B0F4-2D2DDBE6502A}" destId="{7A58A940-946F-D446-BB96-3E9DFCF8C4E0}" srcOrd="0" destOrd="0" presId="urn:microsoft.com/office/officeart/2005/8/layout/chevron2"/>
    <dgm:cxn modelId="{A5DA8D64-CB77-0046-962A-BCB089EADCF0}" srcId="{11669A12-B2AB-6844-84F6-32C944655CD9}" destId="{43B5B5EF-A4B9-1945-AB1C-4DF51480675E}" srcOrd="0" destOrd="0" parTransId="{13863CCD-A185-AC4F-B419-63D3B8288390}" sibTransId="{FC02A846-8705-4140-8E65-B4CD3AD9D3D1}"/>
    <dgm:cxn modelId="{1FE85C6C-8B5E-2441-A6E8-D0333D669315}" type="presOf" srcId="{9C134C80-7703-F24E-A6AA-4DD73B7237F9}" destId="{9DE60100-5A50-ED4C-A801-281E82B1C9E8}" srcOrd="0" destOrd="0" presId="urn:microsoft.com/office/officeart/2005/8/layout/chevron2"/>
    <dgm:cxn modelId="{EF0A7C4E-939F-EB40-8698-5EDFF2358C01}" type="presOf" srcId="{7EF04E42-E693-9A48-B3A4-B0FA5A888FC7}" destId="{32054531-85CA-1C47-B81E-06C051FD3253}" srcOrd="0" destOrd="0" presId="urn:microsoft.com/office/officeart/2005/8/layout/chevron2"/>
    <dgm:cxn modelId="{F4684786-A19E-1B49-8EB2-E8CD21ED5FB5}" srcId="{7EF04E42-E693-9A48-B3A4-B0FA5A888FC7}" destId="{3A0E8ED0-901B-F647-B0F4-2D2DDBE6502A}" srcOrd="0" destOrd="0" parTransId="{F65A3C8B-558D-274C-A510-DF03543A65A3}" sibTransId="{8BABC0B1-545F-D24D-9D44-5BD46A11360B}"/>
    <dgm:cxn modelId="{57E4A196-F319-F84F-B623-84491D8A0A85}" srcId="{9C134C80-7703-F24E-A6AA-4DD73B7237F9}" destId="{9338703E-05F8-0F46-939F-DA23A41C47B9}" srcOrd="0" destOrd="0" parTransId="{248B3331-4607-B649-AB1D-9EA2054EB799}" sibTransId="{FE7B0C0B-EE09-F645-9340-0E92F724CD9B}"/>
    <dgm:cxn modelId="{AE578B9A-C467-2C48-ABC5-6D821AE40BE1}" srcId="{7EF04E42-E693-9A48-B3A4-B0FA5A888FC7}" destId="{11669A12-B2AB-6844-84F6-32C944655CD9}" srcOrd="2" destOrd="0" parTransId="{6E8318F7-F6F4-9F4D-AC9D-BB27464CE887}" sibTransId="{847E70D3-4DB3-F14A-8FD9-3630FC4A6D47}"/>
    <dgm:cxn modelId="{38502EA0-ABF3-AF47-9029-37506FFC689A}" type="presOf" srcId="{1B2DCA8F-9325-A04C-AB5F-5C0EE52D520B}" destId="{7D08F719-7ECC-6542-A2E4-3875289757DB}" srcOrd="0" destOrd="0" presId="urn:microsoft.com/office/officeart/2005/8/layout/chevron2"/>
    <dgm:cxn modelId="{247492A2-1519-D84B-96DA-F1EC2CB6B6A9}" srcId="{9C134C80-7703-F24E-A6AA-4DD73B7237F9}" destId="{A817B30A-FB1F-0E4A-9D79-9190A06E5785}" srcOrd="1" destOrd="0" parTransId="{F4C10F8A-7262-F046-BF2A-10F0C8B774BF}" sibTransId="{C70FCCCD-0D2B-EA41-88FA-FF6A29E7F928}"/>
    <dgm:cxn modelId="{F59DCEB7-378D-B742-B948-AF1E9A96D1AB}" type="presOf" srcId="{43B5B5EF-A4B9-1945-AB1C-4DF51480675E}" destId="{3F7CA6F7-70D4-A74E-B13D-93B429ECE9D7}" srcOrd="0" destOrd="0" presId="urn:microsoft.com/office/officeart/2005/8/layout/chevron2"/>
    <dgm:cxn modelId="{76689FD1-3D68-4F4D-B7DA-647970A99FD8}" type="presOf" srcId="{11669A12-B2AB-6844-84F6-32C944655CD9}" destId="{7687F8D6-A0DA-0848-93B9-4C4E92F374DF}" srcOrd="0" destOrd="0" presId="urn:microsoft.com/office/officeart/2005/8/layout/chevron2"/>
    <dgm:cxn modelId="{870811F1-7CAB-8540-A08C-D8C6A1E80132}" srcId="{3A0E8ED0-901B-F647-B0F4-2D2DDBE6502A}" destId="{1B2DCA8F-9325-A04C-AB5F-5C0EE52D520B}" srcOrd="0" destOrd="0" parTransId="{070646B3-2287-F145-BAF8-FBF66DA82478}" sibTransId="{44BD9690-05DB-0745-8025-4832DD54F961}"/>
    <dgm:cxn modelId="{8C5794F2-89A8-1E4E-BCC1-BAB34E39298E}" type="presOf" srcId="{A817B30A-FB1F-0E4A-9D79-9190A06E5785}" destId="{7812A047-D6DC-274E-931B-1A009B5838B4}" srcOrd="0" destOrd="1" presId="urn:microsoft.com/office/officeart/2005/8/layout/chevron2"/>
    <dgm:cxn modelId="{F3ED1F82-33DF-8B46-AF6E-C2A1BF54A4CE}" type="presParOf" srcId="{32054531-85CA-1C47-B81E-06C051FD3253}" destId="{5F817A44-D15A-0847-83D4-007C9B7BAC5B}" srcOrd="0" destOrd="0" presId="urn:microsoft.com/office/officeart/2005/8/layout/chevron2"/>
    <dgm:cxn modelId="{4349FB59-B91A-A64F-BC86-F261943B8E0E}" type="presParOf" srcId="{5F817A44-D15A-0847-83D4-007C9B7BAC5B}" destId="{7A58A940-946F-D446-BB96-3E9DFCF8C4E0}" srcOrd="0" destOrd="0" presId="urn:microsoft.com/office/officeart/2005/8/layout/chevron2"/>
    <dgm:cxn modelId="{15EC092A-3E7E-1C4E-BEA7-12922B6B6D1A}" type="presParOf" srcId="{5F817A44-D15A-0847-83D4-007C9B7BAC5B}" destId="{7D08F719-7ECC-6542-A2E4-3875289757DB}" srcOrd="1" destOrd="0" presId="urn:microsoft.com/office/officeart/2005/8/layout/chevron2"/>
    <dgm:cxn modelId="{85B3F5D5-EF8D-034F-AC5E-FE634750C363}" type="presParOf" srcId="{32054531-85CA-1C47-B81E-06C051FD3253}" destId="{63312817-81BF-2049-AD7D-7910979E423A}" srcOrd="1" destOrd="0" presId="urn:microsoft.com/office/officeart/2005/8/layout/chevron2"/>
    <dgm:cxn modelId="{8E564EC1-24DB-864F-A7AD-591AE6A39A26}" type="presParOf" srcId="{32054531-85CA-1C47-B81E-06C051FD3253}" destId="{8E9EE190-EC60-5341-8EAB-CEBFB5B19BDC}" srcOrd="2" destOrd="0" presId="urn:microsoft.com/office/officeart/2005/8/layout/chevron2"/>
    <dgm:cxn modelId="{006AF5B4-AC61-EB4F-A437-0D00C105EB24}" type="presParOf" srcId="{8E9EE190-EC60-5341-8EAB-CEBFB5B19BDC}" destId="{9DE60100-5A50-ED4C-A801-281E82B1C9E8}" srcOrd="0" destOrd="0" presId="urn:microsoft.com/office/officeart/2005/8/layout/chevron2"/>
    <dgm:cxn modelId="{09BD3A9D-1ABA-A446-808F-71CB3C2F54F1}" type="presParOf" srcId="{8E9EE190-EC60-5341-8EAB-CEBFB5B19BDC}" destId="{7812A047-D6DC-274E-931B-1A009B5838B4}" srcOrd="1" destOrd="0" presId="urn:microsoft.com/office/officeart/2005/8/layout/chevron2"/>
    <dgm:cxn modelId="{48304233-6B00-B745-BBB8-CF2DD6102EA0}" type="presParOf" srcId="{32054531-85CA-1C47-B81E-06C051FD3253}" destId="{E95A1727-97D8-8044-A9AB-477F3F5D7DB1}" srcOrd="3" destOrd="0" presId="urn:microsoft.com/office/officeart/2005/8/layout/chevron2"/>
    <dgm:cxn modelId="{82CB7B9A-6B80-184F-95C0-A9DB114EB072}" type="presParOf" srcId="{32054531-85CA-1C47-B81E-06C051FD3253}" destId="{18EC2651-4A8C-7F4D-BC8F-A8DA5FC0AB9E}" srcOrd="4" destOrd="0" presId="urn:microsoft.com/office/officeart/2005/8/layout/chevron2"/>
    <dgm:cxn modelId="{E9BD2E0E-FD70-724E-B413-DDD9C5C68386}" type="presParOf" srcId="{18EC2651-4A8C-7F4D-BC8F-A8DA5FC0AB9E}" destId="{7687F8D6-A0DA-0848-93B9-4C4E92F374DF}" srcOrd="0" destOrd="0" presId="urn:microsoft.com/office/officeart/2005/8/layout/chevron2"/>
    <dgm:cxn modelId="{C36DE9FE-275F-A342-B880-B640053BDCFE}" type="presParOf" srcId="{18EC2651-4A8C-7F4D-BC8F-A8DA5FC0AB9E}" destId="{3F7CA6F7-70D4-A74E-B13D-93B429ECE9D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F04E42-E693-9A48-B3A4-B0FA5A888FC7}" type="doc">
      <dgm:prSet loTypeId="urn:microsoft.com/office/officeart/2005/8/layout/chevron2" loCatId="" qsTypeId="urn:microsoft.com/office/officeart/2005/8/quickstyle/3D4" qsCatId="3D" csTypeId="urn:microsoft.com/office/officeart/2005/8/colors/colorful1" csCatId="colorful" phldr="1"/>
      <dgm:spPr/>
      <dgm:t>
        <a:bodyPr/>
        <a:lstStyle/>
        <a:p>
          <a:endParaRPr lang="en-US"/>
        </a:p>
      </dgm:t>
    </dgm:pt>
    <dgm:pt modelId="{3A0E8ED0-901B-F647-B0F4-2D2DDBE6502A}">
      <dgm:prSet phldrT="[Text]" custT="1"/>
      <dgm:spPr/>
      <dgm:t>
        <a:bodyPr/>
        <a:lstStyle/>
        <a:p>
          <a:r>
            <a:rPr lang="en-US" sz="2900" dirty="0">
              <a:solidFill>
                <a:schemeClr val="tx1"/>
              </a:solidFill>
            </a:rPr>
            <a:t>2005</a:t>
          </a:r>
        </a:p>
      </dgm:t>
    </dgm:pt>
    <dgm:pt modelId="{F65A3C8B-558D-274C-A510-DF03543A65A3}" type="parTrans" cxnId="{F4684786-A19E-1B49-8EB2-E8CD21ED5FB5}">
      <dgm:prSet/>
      <dgm:spPr/>
      <dgm:t>
        <a:bodyPr/>
        <a:lstStyle/>
        <a:p>
          <a:endParaRPr lang="en-US"/>
        </a:p>
      </dgm:t>
    </dgm:pt>
    <dgm:pt modelId="{8BABC0B1-545F-D24D-9D44-5BD46A11360B}" type="sibTrans" cxnId="{F4684786-A19E-1B49-8EB2-E8CD21ED5FB5}">
      <dgm:prSet/>
      <dgm:spPr/>
      <dgm:t>
        <a:bodyPr/>
        <a:lstStyle/>
        <a:p>
          <a:endParaRPr lang="en-US"/>
        </a:p>
      </dgm:t>
    </dgm:pt>
    <dgm:pt modelId="{9C134C80-7703-F24E-A6AA-4DD73B7237F9}">
      <dgm:prSet custT="1"/>
      <dgm:spPr/>
      <dgm:t>
        <a:bodyPr/>
        <a:lstStyle/>
        <a:p>
          <a:r>
            <a:rPr lang="en-US" sz="2900" dirty="0">
              <a:solidFill>
                <a:schemeClr val="tx1"/>
              </a:solidFill>
            </a:rPr>
            <a:t>2009</a:t>
          </a:r>
        </a:p>
      </dgm:t>
    </dgm:pt>
    <dgm:pt modelId="{3C0FE9A6-904C-6940-BB67-26DF5735075C}" type="parTrans" cxnId="{B9804907-3792-C746-B278-2F1BAA5BEA8A}">
      <dgm:prSet/>
      <dgm:spPr/>
      <dgm:t>
        <a:bodyPr/>
        <a:lstStyle/>
        <a:p>
          <a:endParaRPr lang="en-US"/>
        </a:p>
      </dgm:t>
    </dgm:pt>
    <dgm:pt modelId="{0E461047-05E9-8D42-B0A1-D2A23D8E0982}" type="sibTrans" cxnId="{B9804907-3792-C746-B278-2F1BAA5BEA8A}">
      <dgm:prSet/>
      <dgm:spPr/>
      <dgm:t>
        <a:bodyPr/>
        <a:lstStyle/>
        <a:p>
          <a:endParaRPr lang="en-US"/>
        </a:p>
      </dgm:t>
    </dgm:pt>
    <dgm:pt modelId="{1B2DCA8F-9325-A04C-AB5F-5C0EE52D520B}">
      <dgm:prSet custT="1"/>
      <dgm:spPr>
        <a:noFill/>
        <a:ln>
          <a:solidFill>
            <a:schemeClr val="accent2"/>
          </a:solidFill>
        </a:ln>
      </dgm:spPr>
      <dgm:t>
        <a:bodyPr/>
        <a:lstStyle/>
        <a:p>
          <a:pPr>
            <a:lnSpc>
              <a:spcPct val="100000"/>
            </a:lnSpc>
            <a:spcAft>
              <a:spcPts val="0"/>
            </a:spcAft>
            <a:buFontTx/>
            <a:buNone/>
          </a:pPr>
          <a:r>
            <a:rPr lang="en-US" sz="2400" b="1" i="1" dirty="0">
              <a:solidFill>
                <a:schemeClr val="tx1"/>
              </a:solidFill>
            </a:rPr>
            <a:t>CPT Editorial Panel changed to open process </a:t>
          </a:r>
        </a:p>
      </dgm:t>
    </dgm:pt>
    <dgm:pt modelId="{070646B3-2287-F145-BAF8-FBF66DA82478}" type="parTrans" cxnId="{870811F1-7CAB-8540-A08C-D8C6A1E80132}">
      <dgm:prSet/>
      <dgm:spPr/>
      <dgm:t>
        <a:bodyPr/>
        <a:lstStyle/>
        <a:p>
          <a:endParaRPr lang="en-US"/>
        </a:p>
      </dgm:t>
    </dgm:pt>
    <dgm:pt modelId="{44BD9690-05DB-0745-8025-4832DD54F961}" type="sibTrans" cxnId="{870811F1-7CAB-8540-A08C-D8C6A1E80132}">
      <dgm:prSet/>
      <dgm:spPr/>
      <dgm:t>
        <a:bodyPr/>
        <a:lstStyle/>
        <a:p>
          <a:endParaRPr lang="en-US"/>
        </a:p>
      </dgm:t>
    </dgm:pt>
    <dgm:pt modelId="{9338703E-05F8-0F46-939F-DA23A41C47B9}">
      <dgm:prSet custT="1"/>
      <dgm:spPr/>
      <dgm:t>
        <a:bodyPr/>
        <a:lstStyle/>
        <a:p>
          <a:pPr>
            <a:spcAft>
              <a:spcPts val="0"/>
            </a:spcAft>
            <a:buFontTx/>
            <a:buNone/>
          </a:pPr>
          <a:r>
            <a:rPr lang="en-US" sz="2400" b="1" i="1" dirty="0">
              <a:solidFill>
                <a:schemeClr val="tx1"/>
              </a:solidFill>
            </a:rPr>
            <a:t>CPT required for certification of Electronic Health Records (EHR)</a:t>
          </a:r>
        </a:p>
      </dgm:t>
    </dgm:pt>
    <dgm:pt modelId="{248B3331-4607-B649-AB1D-9EA2054EB799}" type="parTrans" cxnId="{57E4A196-F319-F84F-B623-84491D8A0A85}">
      <dgm:prSet/>
      <dgm:spPr/>
      <dgm:t>
        <a:bodyPr/>
        <a:lstStyle/>
        <a:p>
          <a:endParaRPr lang="en-US"/>
        </a:p>
      </dgm:t>
    </dgm:pt>
    <dgm:pt modelId="{FE7B0C0B-EE09-F645-9340-0E92F724CD9B}" type="sibTrans" cxnId="{57E4A196-F319-F84F-B623-84491D8A0A85}">
      <dgm:prSet/>
      <dgm:spPr/>
      <dgm:t>
        <a:bodyPr/>
        <a:lstStyle/>
        <a:p>
          <a:endParaRPr lang="en-US"/>
        </a:p>
      </dgm:t>
    </dgm:pt>
    <dgm:pt modelId="{05F07AC1-E665-3F41-BBE8-48F161059545}">
      <dgm:prSet custT="1"/>
      <dgm:spPr/>
      <dgm:t>
        <a:bodyPr/>
        <a:lstStyle/>
        <a:p>
          <a:pPr>
            <a:lnSpc>
              <a:spcPct val="100000"/>
            </a:lnSpc>
            <a:spcAft>
              <a:spcPts val="0"/>
            </a:spcAft>
            <a:buFontTx/>
            <a:buNone/>
          </a:pPr>
          <a:r>
            <a:rPr lang="en-US" sz="2000" b="0" i="0" dirty="0">
              <a:solidFill>
                <a:schemeClr val="tx1"/>
              </a:solidFill>
            </a:rPr>
            <a:t>Input from physicians, medical device manufacturers and developers of diagnostic tests</a:t>
          </a:r>
          <a:endParaRPr lang="en-US" sz="2000" b="0" i="0" dirty="0"/>
        </a:p>
      </dgm:t>
    </dgm:pt>
    <dgm:pt modelId="{9B3E8C54-C735-1D4C-A34F-C4D8D2DF449F}" type="parTrans" cxnId="{63F21A3B-FDF1-2646-82E3-10BB6C1828A4}">
      <dgm:prSet/>
      <dgm:spPr/>
      <dgm:t>
        <a:bodyPr/>
        <a:lstStyle/>
        <a:p>
          <a:endParaRPr lang="en-US"/>
        </a:p>
      </dgm:t>
    </dgm:pt>
    <dgm:pt modelId="{9A2CF3CE-0EC5-414B-9896-B2AB73F4AA8E}" type="sibTrans" cxnId="{63F21A3B-FDF1-2646-82E3-10BB6C1828A4}">
      <dgm:prSet/>
      <dgm:spPr/>
      <dgm:t>
        <a:bodyPr/>
        <a:lstStyle/>
        <a:p>
          <a:endParaRPr lang="en-US"/>
        </a:p>
      </dgm:t>
    </dgm:pt>
    <dgm:pt modelId="{E4FE31F3-2C12-A94E-AAD5-9221A60BBF28}">
      <dgm:prSet custT="1"/>
      <dgm:spPr/>
      <dgm:t>
        <a:bodyPr/>
        <a:lstStyle/>
        <a:p>
          <a:pPr>
            <a:spcAft>
              <a:spcPts val="0"/>
            </a:spcAft>
            <a:buFontTx/>
            <a:buNone/>
          </a:pPr>
          <a:r>
            <a:rPr lang="en-US" sz="2000" b="0" i="0" dirty="0">
              <a:solidFill>
                <a:schemeClr val="tx1"/>
              </a:solidFill>
            </a:rPr>
            <a:t>For accurate billing, data integrity and compliance with regulatory requirements </a:t>
          </a:r>
        </a:p>
      </dgm:t>
    </dgm:pt>
    <dgm:pt modelId="{2BD1A0FE-FDE3-9040-989E-033DD553583A}" type="parTrans" cxnId="{FEBF2158-8556-E844-BF18-725CDC8765C8}">
      <dgm:prSet/>
      <dgm:spPr/>
      <dgm:t>
        <a:bodyPr/>
        <a:lstStyle/>
        <a:p>
          <a:endParaRPr lang="en-US"/>
        </a:p>
      </dgm:t>
    </dgm:pt>
    <dgm:pt modelId="{0DAA7CC5-C644-3F43-BE15-97D1F00DCF74}" type="sibTrans" cxnId="{FEBF2158-8556-E844-BF18-725CDC8765C8}">
      <dgm:prSet/>
      <dgm:spPr/>
      <dgm:t>
        <a:bodyPr/>
        <a:lstStyle/>
        <a:p>
          <a:endParaRPr lang="en-US"/>
        </a:p>
      </dgm:t>
    </dgm:pt>
    <dgm:pt modelId="{32054531-85CA-1C47-B81E-06C051FD3253}" type="pres">
      <dgm:prSet presAssocID="{7EF04E42-E693-9A48-B3A4-B0FA5A888FC7}" presName="linearFlow" presStyleCnt="0">
        <dgm:presLayoutVars>
          <dgm:dir/>
          <dgm:animLvl val="lvl"/>
          <dgm:resizeHandles val="exact"/>
        </dgm:presLayoutVars>
      </dgm:prSet>
      <dgm:spPr/>
    </dgm:pt>
    <dgm:pt modelId="{5F817A44-D15A-0847-83D4-007C9B7BAC5B}" type="pres">
      <dgm:prSet presAssocID="{3A0E8ED0-901B-F647-B0F4-2D2DDBE6502A}" presName="composite" presStyleCnt="0"/>
      <dgm:spPr/>
    </dgm:pt>
    <dgm:pt modelId="{7A58A940-946F-D446-BB96-3E9DFCF8C4E0}" type="pres">
      <dgm:prSet presAssocID="{3A0E8ED0-901B-F647-B0F4-2D2DDBE6502A}" presName="parentText" presStyleLbl="alignNode1" presStyleIdx="0" presStyleCnt="2" custLinFactNeighborY="-14058">
        <dgm:presLayoutVars>
          <dgm:chMax val="1"/>
          <dgm:bulletEnabled val="1"/>
        </dgm:presLayoutVars>
      </dgm:prSet>
      <dgm:spPr/>
    </dgm:pt>
    <dgm:pt modelId="{7D08F719-7ECC-6542-A2E4-3875289757DB}" type="pres">
      <dgm:prSet presAssocID="{3A0E8ED0-901B-F647-B0F4-2D2DDBE6502A}" presName="descendantText" presStyleLbl="alignAcc1" presStyleIdx="0" presStyleCnt="2" custScaleX="99977" custScaleY="100000" custLinFactNeighborX="800" custLinFactNeighborY="4008">
        <dgm:presLayoutVars>
          <dgm:bulletEnabled val="1"/>
        </dgm:presLayoutVars>
      </dgm:prSet>
      <dgm:spPr/>
    </dgm:pt>
    <dgm:pt modelId="{63312817-81BF-2049-AD7D-7910979E423A}" type="pres">
      <dgm:prSet presAssocID="{8BABC0B1-545F-D24D-9D44-5BD46A11360B}" presName="sp" presStyleCnt="0"/>
      <dgm:spPr/>
    </dgm:pt>
    <dgm:pt modelId="{8E9EE190-EC60-5341-8EAB-CEBFB5B19BDC}" type="pres">
      <dgm:prSet presAssocID="{9C134C80-7703-F24E-A6AA-4DD73B7237F9}" presName="composite" presStyleCnt="0"/>
      <dgm:spPr/>
    </dgm:pt>
    <dgm:pt modelId="{9DE60100-5A50-ED4C-A801-281E82B1C9E8}" type="pres">
      <dgm:prSet presAssocID="{9C134C80-7703-F24E-A6AA-4DD73B7237F9}" presName="parentText" presStyleLbl="alignNode1" presStyleIdx="1" presStyleCnt="2" custLinFactNeighborY="3132">
        <dgm:presLayoutVars>
          <dgm:chMax val="1"/>
          <dgm:bulletEnabled val="1"/>
        </dgm:presLayoutVars>
      </dgm:prSet>
      <dgm:spPr/>
    </dgm:pt>
    <dgm:pt modelId="{7812A047-D6DC-274E-931B-1A009B5838B4}" type="pres">
      <dgm:prSet presAssocID="{9C134C80-7703-F24E-A6AA-4DD73B7237F9}" presName="descendantText" presStyleLbl="alignAcc1" presStyleIdx="1" presStyleCnt="2" custScaleX="100372" custScaleY="94156" custLinFactNeighborY="2692">
        <dgm:presLayoutVars>
          <dgm:bulletEnabled val="1"/>
        </dgm:presLayoutVars>
      </dgm:prSet>
      <dgm:spPr/>
    </dgm:pt>
  </dgm:ptLst>
  <dgm:cxnLst>
    <dgm:cxn modelId="{A01CE406-FEDB-504F-A68C-E6EF0819601C}" type="presOf" srcId="{05F07AC1-E665-3F41-BBE8-48F161059545}" destId="{7D08F719-7ECC-6542-A2E4-3875289757DB}" srcOrd="0" destOrd="1" presId="urn:microsoft.com/office/officeart/2005/8/layout/chevron2"/>
    <dgm:cxn modelId="{B9804907-3792-C746-B278-2F1BAA5BEA8A}" srcId="{7EF04E42-E693-9A48-B3A4-B0FA5A888FC7}" destId="{9C134C80-7703-F24E-A6AA-4DD73B7237F9}" srcOrd="1" destOrd="0" parTransId="{3C0FE9A6-904C-6940-BB67-26DF5735075C}" sibTransId="{0E461047-05E9-8D42-B0A1-D2A23D8E0982}"/>
    <dgm:cxn modelId="{AD39150A-C8B1-5B46-97E3-FB8BFCBDC201}" type="presOf" srcId="{9338703E-05F8-0F46-939F-DA23A41C47B9}" destId="{7812A047-D6DC-274E-931B-1A009B5838B4}" srcOrd="0" destOrd="0" presId="urn:microsoft.com/office/officeart/2005/8/layout/chevron2"/>
    <dgm:cxn modelId="{D9DA241D-F7A5-BA44-A481-A57EB5947172}" type="presOf" srcId="{3A0E8ED0-901B-F647-B0F4-2D2DDBE6502A}" destId="{7A58A940-946F-D446-BB96-3E9DFCF8C4E0}" srcOrd="0" destOrd="0" presId="urn:microsoft.com/office/officeart/2005/8/layout/chevron2"/>
    <dgm:cxn modelId="{63F21A3B-FDF1-2646-82E3-10BB6C1828A4}" srcId="{3A0E8ED0-901B-F647-B0F4-2D2DDBE6502A}" destId="{05F07AC1-E665-3F41-BBE8-48F161059545}" srcOrd="1" destOrd="0" parTransId="{9B3E8C54-C735-1D4C-A34F-C4D8D2DF449F}" sibTransId="{9A2CF3CE-0EC5-414B-9896-B2AB73F4AA8E}"/>
    <dgm:cxn modelId="{1FE85C6C-8B5E-2441-A6E8-D0333D669315}" type="presOf" srcId="{9C134C80-7703-F24E-A6AA-4DD73B7237F9}" destId="{9DE60100-5A50-ED4C-A801-281E82B1C9E8}" srcOrd="0" destOrd="0" presId="urn:microsoft.com/office/officeart/2005/8/layout/chevron2"/>
    <dgm:cxn modelId="{EF0A7C4E-939F-EB40-8698-5EDFF2358C01}" type="presOf" srcId="{7EF04E42-E693-9A48-B3A4-B0FA5A888FC7}" destId="{32054531-85CA-1C47-B81E-06C051FD3253}" srcOrd="0" destOrd="0" presId="urn:microsoft.com/office/officeart/2005/8/layout/chevron2"/>
    <dgm:cxn modelId="{FEBF2158-8556-E844-BF18-725CDC8765C8}" srcId="{9C134C80-7703-F24E-A6AA-4DD73B7237F9}" destId="{E4FE31F3-2C12-A94E-AAD5-9221A60BBF28}" srcOrd="1" destOrd="0" parTransId="{2BD1A0FE-FDE3-9040-989E-033DD553583A}" sibTransId="{0DAA7CC5-C644-3F43-BE15-97D1F00DCF74}"/>
    <dgm:cxn modelId="{F4684786-A19E-1B49-8EB2-E8CD21ED5FB5}" srcId="{7EF04E42-E693-9A48-B3A4-B0FA5A888FC7}" destId="{3A0E8ED0-901B-F647-B0F4-2D2DDBE6502A}" srcOrd="0" destOrd="0" parTransId="{F65A3C8B-558D-274C-A510-DF03543A65A3}" sibTransId="{8BABC0B1-545F-D24D-9D44-5BD46A11360B}"/>
    <dgm:cxn modelId="{57E4A196-F319-F84F-B623-84491D8A0A85}" srcId="{9C134C80-7703-F24E-A6AA-4DD73B7237F9}" destId="{9338703E-05F8-0F46-939F-DA23A41C47B9}" srcOrd="0" destOrd="0" parTransId="{248B3331-4607-B649-AB1D-9EA2054EB799}" sibTransId="{FE7B0C0B-EE09-F645-9340-0E92F724CD9B}"/>
    <dgm:cxn modelId="{38502EA0-ABF3-AF47-9029-37506FFC689A}" type="presOf" srcId="{1B2DCA8F-9325-A04C-AB5F-5C0EE52D520B}" destId="{7D08F719-7ECC-6542-A2E4-3875289757DB}" srcOrd="0" destOrd="0" presId="urn:microsoft.com/office/officeart/2005/8/layout/chevron2"/>
    <dgm:cxn modelId="{546B3DC9-5F3F-3548-85AD-BA797D0B02A0}" type="presOf" srcId="{E4FE31F3-2C12-A94E-AAD5-9221A60BBF28}" destId="{7812A047-D6DC-274E-931B-1A009B5838B4}" srcOrd="0" destOrd="1" presId="urn:microsoft.com/office/officeart/2005/8/layout/chevron2"/>
    <dgm:cxn modelId="{870811F1-7CAB-8540-A08C-D8C6A1E80132}" srcId="{3A0E8ED0-901B-F647-B0F4-2D2DDBE6502A}" destId="{1B2DCA8F-9325-A04C-AB5F-5C0EE52D520B}" srcOrd="0" destOrd="0" parTransId="{070646B3-2287-F145-BAF8-FBF66DA82478}" sibTransId="{44BD9690-05DB-0745-8025-4832DD54F961}"/>
    <dgm:cxn modelId="{F3ED1F82-33DF-8B46-AF6E-C2A1BF54A4CE}" type="presParOf" srcId="{32054531-85CA-1C47-B81E-06C051FD3253}" destId="{5F817A44-D15A-0847-83D4-007C9B7BAC5B}" srcOrd="0" destOrd="0" presId="urn:microsoft.com/office/officeart/2005/8/layout/chevron2"/>
    <dgm:cxn modelId="{4349FB59-B91A-A64F-BC86-F261943B8E0E}" type="presParOf" srcId="{5F817A44-D15A-0847-83D4-007C9B7BAC5B}" destId="{7A58A940-946F-D446-BB96-3E9DFCF8C4E0}" srcOrd="0" destOrd="0" presId="urn:microsoft.com/office/officeart/2005/8/layout/chevron2"/>
    <dgm:cxn modelId="{15EC092A-3E7E-1C4E-BEA7-12922B6B6D1A}" type="presParOf" srcId="{5F817A44-D15A-0847-83D4-007C9B7BAC5B}" destId="{7D08F719-7ECC-6542-A2E4-3875289757DB}" srcOrd="1" destOrd="0" presId="urn:microsoft.com/office/officeart/2005/8/layout/chevron2"/>
    <dgm:cxn modelId="{85B3F5D5-EF8D-034F-AC5E-FE634750C363}" type="presParOf" srcId="{32054531-85CA-1C47-B81E-06C051FD3253}" destId="{63312817-81BF-2049-AD7D-7910979E423A}" srcOrd="1" destOrd="0" presId="urn:microsoft.com/office/officeart/2005/8/layout/chevron2"/>
    <dgm:cxn modelId="{8E564EC1-24DB-864F-A7AD-591AE6A39A26}" type="presParOf" srcId="{32054531-85CA-1C47-B81E-06C051FD3253}" destId="{8E9EE190-EC60-5341-8EAB-CEBFB5B19BDC}" srcOrd="2" destOrd="0" presId="urn:microsoft.com/office/officeart/2005/8/layout/chevron2"/>
    <dgm:cxn modelId="{006AF5B4-AC61-EB4F-A437-0D00C105EB24}" type="presParOf" srcId="{8E9EE190-EC60-5341-8EAB-CEBFB5B19BDC}" destId="{9DE60100-5A50-ED4C-A801-281E82B1C9E8}" srcOrd="0" destOrd="0" presId="urn:microsoft.com/office/officeart/2005/8/layout/chevron2"/>
    <dgm:cxn modelId="{09BD3A9D-1ABA-A446-808F-71CB3C2F54F1}" type="presParOf" srcId="{8E9EE190-EC60-5341-8EAB-CEBFB5B19BDC}" destId="{7812A047-D6DC-274E-931B-1A009B5838B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98F942-B80D-F142-BC65-A28F3339A941}"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lang="en-US"/>
        </a:p>
      </dgm:t>
    </dgm:pt>
    <dgm:pt modelId="{50FF31EB-AC07-BB47-A189-6B130C0521A9}">
      <dgm:prSet phldrT="[Text]" custT="1"/>
      <dgm:spPr>
        <a:solidFill>
          <a:schemeClr val="accent3">
            <a:lumMod val="75000"/>
            <a:alpha val="90000"/>
          </a:schemeClr>
        </a:solidFill>
      </dgm:spPr>
      <dgm:t>
        <a:bodyPr/>
        <a:lstStyle/>
        <a:p>
          <a:r>
            <a:rPr lang="en-US" sz="3000" b="0" i="0" dirty="0">
              <a:solidFill>
                <a:schemeClr val="tx1"/>
              </a:solidFill>
            </a:rPr>
            <a:t>Physician Payment</a:t>
          </a:r>
        </a:p>
      </dgm:t>
    </dgm:pt>
    <dgm:pt modelId="{3BF45D10-5291-374E-848D-DAD268775C84}" type="parTrans" cxnId="{8C080DB1-88B8-C247-93A7-EB8235D2B0D1}">
      <dgm:prSet/>
      <dgm:spPr/>
      <dgm:t>
        <a:bodyPr/>
        <a:lstStyle/>
        <a:p>
          <a:endParaRPr lang="en-US"/>
        </a:p>
      </dgm:t>
    </dgm:pt>
    <dgm:pt modelId="{843FDDDE-FEFF-3248-8A8B-11B505184BF2}" type="sibTrans" cxnId="{8C080DB1-88B8-C247-93A7-EB8235D2B0D1}">
      <dgm:prSet/>
      <dgm:spPr/>
      <dgm:t>
        <a:bodyPr/>
        <a:lstStyle/>
        <a:p>
          <a:endParaRPr lang="en-US"/>
        </a:p>
      </dgm:t>
    </dgm:pt>
    <dgm:pt modelId="{5E292C2E-DE72-9C43-B2BE-03F30530D757}">
      <dgm:prSet phldrT="[Text]" custT="1"/>
      <dgm:spPr>
        <a:solidFill>
          <a:schemeClr val="accent3">
            <a:lumMod val="40000"/>
            <a:lumOff val="60000"/>
            <a:alpha val="90000"/>
          </a:schemeClr>
        </a:solidFill>
      </dgm:spPr>
      <dgm:t>
        <a:bodyPr/>
        <a:lstStyle/>
        <a:p>
          <a:r>
            <a:rPr lang="en-US" sz="2800" dirty="0"/>
            <a:t>Fee for Service</a:t>
          </a:r>
        </a:p>
      </dgm:t>
    </dgm:pt>
    <dgm:pt modelId="{5292EBC8-D6E8-4041-A528-E46A9743464F}" type="parTrans" cxnId="{35ADA36A-F16C-554F-919D-74906D4C939F}">
      <dgm:prSet/>
      <dgm:spPr/>
      <dgm:t>
        <a:bodyPr/>
        <a:lstStyle/>
        <a:p>
          <a:endParaRPr lang="en-US"/>
        </a:p>
      </dgm:t>
    </dgm:pt>
    <dgm:pt modelId="{E8C61A1C-227A-3D4A-AC0F-4B06F9039929}" type="sibTrans" cxnId="{35ADA36A-F16C-554F-919D-74906D4C939F}">
      <dgm:prSet/>
      <dgm:spPr/>
      <dgm:t>
        <a:bodyPr/>
        <a:lstStyle/>
        <a:p>
          <a:endParaRPr lang="en-US"/>
        </a:p>
      </dgm:t>
    </dgm:pt>
    <dgm:pt modelId="{B334C42A-FFC1-654D-A427-A37A48516753}">
      <dgm:prSet phldrT="[Text]" custT="1"/>
      <dgm:spPr>
        <a:solidFill>
          <a:schemeClr val="accent3">
            <a:lumMod val="20000"/>
            <a:lumOff val="80000"/>
            <a:alpha val="90000"/>
          </a:schemeClr>
        </a:solidFill>
      </dgm:spPr>
      <dgm:t>
        <a:bodyPr/>
        <a:lstStyle/>
        <a:p>
          <a:r>
            <a:rPr lang="en-US" sz="2800" b="1" dirty="0"/>
            <a:t>Charge-based pre-1987 </a:t>
          </a:r>
          <a:r>
            <a:rPr lang="en-US" sz="2000" dirty="0"/>
            <a:t>Customary, prevailing, reasonable; determined by providers</a:t>
          </a:r>
          <a:endParaRPr lang="en-US" sz="2800" dirty="0"/>
        </a:p>
      </dgm:t>
    </dgm:pt>
    <dgm:pt modelId="{46F1A8B7-700B-FD4C-B6A9-1C842310DB2E}" type="parTrans" cxnId="{5F3FB0B9-7759-8746-96AC-21E1D0AB2614}">
      <dgm:prSet/>
      <dgm:spPr/>
      <dgm:t>
        <a:bodyPr/>
        <a:lstStyle/>
        <a:p>
          <a:endParaRPr lang="en-US"/>
        </a:p>
      </dgm:t>
    </dgm:pt>
    <dgm:pt modelId="{4DB915D5-D794-B547-B6A7-3B1852B369C9}" type="sibTrans" cxnId="{5F3FB0B9-7759-8746-96AC-21E1D0AB2614}">
      <dgm:prSet/>
      <dgm:spPr/>
      <dgm:t>
        <a:bodyPr/>
        <a:lstStyle/>
        <a:p>
          <a:endParaRPr lang="en-US"/>
        </a:p>
      </dgm:t>
    </dgm:pt>
    <dgm:pt modelId="{F7A98727-00D4-E24A-83D3-0599E4B9F5C5}">
      <dgm:prSet phldrT="[Text]" custT="1"/>
      <dgm:spPr>
        <a:solidFill>
          <a:schemeClr val="accent3">
            <a:lumMod val="20000"/>
            <a:lumOff val="80000"/>
            <a:alpha val="90000"/>
          </a:schemeClr>
        </a:solidFill>
      </dgm:spPr>
      <dgm:t>
        <a:bodyPr/>
        <a:lstStyle/>
        <a:p>
          <a:r>
            <a:rPr lang="en-US" sz="2800" b="1" dirty="0"/>
            <a:t>Medicare/Medicaid 1965</a:t>
          </a:r>
        </a:p>
      </dgm:t>
    </dgm:pt>
    <dgm:pt modelId="{AC32CC9C-880F-4345-A2B7-4266EBCF2CED}" type="parTrans" cxnId="{488BE00F-5556-C442-B1B2-3B7DD065B1AD}">
      <dgm:prSet/>
      <dgm:spPr/>
      <dgm:t>
        <a:bodyPr/>
        <a:lstStyle/>
        <a:p>
          <a:endParaRPr lang="en-US"/>
        </a:p>
      </dgm:t>
    </dgm:pt>
    <dgm:pt modelId="{717939B1-42BF-6446-8196-8E1C5BD951B7}" type="sibTrans" cxnId="{488BE00F-5556-C442-B1B2-3B7DD065B1AD}">
      <dgm:prSet/>
      <dgm:spPr/>
      <dgm:t>
        <a:bodyPr/>
        <a:lstStyle/>
        <a:p>
          <a:endParaRPr lang="en-US"/>
        </a:p>
      </dgm:t>
    </dgm:pt>
    <dgm:pt modelId="{EEA972BB-9863-6E45-893C-50B00AFB986A}" type="pres">
      <dgm:prSet presAssocID="{9398F942-B80D-F142-BC65-A28F3339A941}" presName="hierChild1" presStyleCnt="0">
        <dgm:presLayoutVars>
          <dgm:chPref val="1"/>
          <dgm:dir/>
          <dgm:animOne val="branch"/>
          <dgm:animLvl val="lvl"/>
          <dgm:resizeHandles/>
        </dgm:presLayoutVars>
      </dgm:prSet>
      <dgm:spPr/>
    </dgm:pt>
    <dgm:pt modelId="{4B072964-D423-6042-9FB5-F4C067F49FA5}" type="pres">
      <dgm:prSet presAssocID="{50FF31EB-AC07-BB47-A189-6B130C0521A9}" presName="hierRoot1" presStyleCnt="0"/>
      <dgm:spPr/>
    </dgm:pt>
    <dgm:pt modelId="{B4611D41-C20C-7943-9988-375DB31F2C58}" type="pres">
      <dgm:prSet presAssocID="{50FF31EB-AC07-BB47-A189-6B130C0521A9}" presName="composite" presStyleCnt="0"/>
      <dgm:spPr/>
    </dgm:pt>
    <dgm:pt modelId="{2F79B75C-4E70-BC48-96F0-86D4EA4EEA14}" type="pres">
      <dgm:prSet presAssocID="{50FF31EB-AC07-BB47-A189-6B130C0521A9}" presName="background" presStyleLbl="node0" presStyleIdx="0" presStyleCnt="1"/>
      <dgm:spPr>
        <a:solidFill>
          <a:schemeClr val="accent3">
            <a:lumMod val="50000"/>
          </a:schemeClr>
        </a:solidFill>
      </dgm:spPr>
    </dgm:pt>
    <dgm:pt modelId="{24339A79-FE15-E745-A789-79A4C579BD6A}" type="pres">
      <dgm:prSet presAssocID="{50FF31EB-AC07-BB47-A189-6B130C0521A9}" presName="text" presStyleLbl="fgAcc0" presStyleIdx="0" presStyleCnt="1" custScaleX="259456">
        <dgm:presLayoutVars>
          <dgm:chPref val="3"/>
        </dgm:presLayoutVars>
      </dgm:prSet>
      <dgm:spPr/>
    </dgm:pt>
    <dgm:pt modelId="{A244D3E6-B332-C74F-90C3-361A0A5BA21F}" type="pres">
      <dgm:prSet presAssocID="{50FF31EB-AC07-BB47-A189-6B130C0521A9}" presName="hierChild2" presStyleCnt="0"/>
      <dgm:spPr/>
    </dgm:pt>
    <dgm:pt modelId="{0D58C7F9-6E9F-9747-BA0A-B3B0189016B3}" type="pres">
      <dgm:prSet presAssocID="{5292EBC8-D6E8-4041-A528-E46A9743464F}" presName="Name10" presStyleLbl="parChTrans1D2" presStyleIdx="0" presStyleCnt="1"/>
      <dgm:spPr/>
    </dgm:pt>
    <dgm:pt modelId="{4AE8E04F-C84F-E341-85CC-2B3DF3B84BE9}" type="pres">
      <dgm:prSet presAssocID="{5E292C2E-DE72-9C43-B2BE-03F30530D757}" presName="hierRoot2" presStyleCnt="0"/>
      <dgm:spPr/>
    </dgm:pt>
    <dgm:pt modelId="{43B08A62-43B9-2240-8B98-5668CD6852BB}" type="pres">
      <dgm:prSet presAssocID="{5E292C2E-DE72-9C43-B2BE-03F30530D757}" presName="composite2" presStyleCnt="0"/>
      <dgm:spPr/>
    </dgm:pt>
    <dgm:pt modelId="{1AF6597D-2B16-4B4C-A67B-3B9B325679CE}" type="pres">
      <dgm:prSet presAssocID="{5E292C2E-DE72-9C43-B2BE-03F30530D757}" presName="background2" presStyleLbl="node2" presStyleIdx="0" presStyleCnt="1"/>
      <dgm:spPr>
        <a:solidFill>
          <a:schemeClr val="accent3">
            <a:lumMod val="50000"/>
          </a:schemeClr>
        </a:solidFill>
      </dgm:spPr>
    </dgm:pt>
    <dgm:pt modelId="{8CB68E11-E932-6E42-879C-D2FF8E732F33}" type="pres">
      <dgm:prSet presAssocID="{5E292C2E-DE72-9C43-B2BE-03F30530D757}" presName="text2" presStyleLbl="fgAcc2" presStyleIdx="0" presStyleCnt="1" custScaleX="241812" custLinFactNeighborX="-35044">
        <dgm:presLayoutVars>
          <dgm:chPref val="3"/>
        </dgm:presLayoutVars>
      </dgm:prSet>
      <dgm:spPr/>
    </dgm:pt>
    <dgm:pt modelId="{05ED9AC8-FA74-9346-AEA7-C706148FF1CD}" type="pres">
      <dgm:prSet presAssocID="{5E292C2E-DE72-9C43-B2BE-03F30530D757}" presName="hierChild3" presStyleCnt="0"/>
      <dgm:spPr/>
    </dgm:pt>
    <dgm:pt modelId="{E84B6A4D-2499-8F42-9858-C2B053412976}" type="pres">
      <dgm:prSet presAssocID="{46F1A8B7-700B-FD4C-B6A9-1C842310DB2E}" presName="Name17" presStyleLbl="parChTrans1D3" presStyleIdx="0" presStyleCnt="2"/>
      <dgm:spPr/>
    </dgm:pt>
    <dgm:pt modelId="{5E28F5E2-4967-F049-8044-6B1C2253D30A}" type="pres">
      <dgm:prSet presAssocID="{B334C42A-FFC1-654D-A427-A37A48516753}" presName="hierRoot3" presStyleCnt="0"/>
      <dgm:spPr/>
    </dgm:pt>
    <dgm:pt modelId="{3A9C90F0-9378-2343-9B83-EEE9254C4F78}" type="pres">
      <dgm:prSet presAssocID="{B334C42A-FFC1-654D-A427-A37A48516753}" presName="composite3" presStyleCnt="0"/>
      <dgm:spPr/>
    </dgm:pt>
    <dgm:pt modelId="{68A41A9C-413D-B342-825A-3F6A04398006}" type="pres">
      <dgm:prSet presAssocID="{B334C42A-FFC1-654D-A427-A37A48516753}" presName="background3" presStyleLbl="node3" presStyleIdx="0" presStyleCnt="2"/>
      <dgm:spPr>
        <a:solidFill>
          <a:schemeClr val="accent3">
            <a:lumMod val="50000"/>
          </a:schemeClr>
        </a:solidFill>
      </dgm:spPr>
    </dgm:pt>
    <dgm:pt modelId="{524F0E4E-32EE-B543-9A6A-4D4B60C0B408}" type="pres">
      <dgm:prSet presAssocID="{B334C42A-FFC1-654D-A427-A37A48516753}" presName="text3" presStyleLbl="fgAcc3" presStyleIdx="0" presStyleCnt="2" custScaleX="343317">
        <dgm:presLayoutVars>
          <dgm:chPref val="3"/>
        </dgm:presLayoutVars>
      </dgm:prSet>
      <dgm:spPr/>
    </dgm:pt>
    <dgm:pt modelId="{C0E31CBA-D86F-8D4C-A38E-B1DEFAAE5F53}" type="pres">
      <dgm:prSet presAssocID="{B334C42A-FFC1-654D-A427-A37A48516753}" presName="hierChild4" presStyleCnt="0"/>
      <dgm:spPr/>
    </dgm:pt>
    <dgm:pt modelId="{91742F2F-D58A-D442-8B12-A90F95646543}" type="pres">
      <dgm:prSet presAssocID="{AC32CC9C-880F-4345-A2B7-4266EBCF2CED}" presName="Name17" presStyleLbl="parChTrans1D3" presStyleIdx="1" presStyleCnt="2"/>
      <dgm:spPr/>
    </dgm:pt>
    <dgm:pt modelId="{90DAB80B-6646-394D-96F1-A7EC7EE72F84}" type="pres">
      <dgm:prSet presAssocID="{F7A98727-00D4-E24A-83D3-0599E4B9F5C5}" presName="hierRoot3" presStyleCnt="0"/>
      <dgm:spPr/>
    </dgm:pt>
    <dgm:pt modelId="{58EC24B2-C0EA-A64A-B08D-A914BFCC1086}" type="pres">
      <dgm:prSet presAssocID="{F7A98727-00D4-E24A-83D3-0599E4B9F5C5}" presName="composite3" presStyleCnt="0"/>
      <dgm:spPr/>
    </dgm:pt>
    <dgm:pt modelId="{D79C0E45-4795-F64B-832B-69C981BF8824}" type="pres">
      <dgm:prSet presAssocID="{F7A98727-00D4-E24A-83D3-0599E4B9F5C5}" presName="background3" presStyleLbl="node3" presStyleIdx="1" presStyleCnt="2"/>
      <dgm:spPr>
        <a:solidFill>
          <a:schemeClr val="accent3">
            <a:lumMod val="50000"/>
          </a:schemeClr>
        </a:solidFill>
      </dgm:spPr>
    </dgm:pt>
    <dgm:pt modelId="{CC4F2D4E-B67E-544F-B66F-9DCB5AFFE1B6}" type="pres">
      <dgm:prSet presAssocID="{F7A98727-00D4-E24A-83D3-0599E4B9F5C5}" presName="text3" presStyleLbl="fgAcc3" presStyleIdx="1" presStyleCnt="2" custScaleX="344562">
        <dgm:presLayoutVars>
          <dgm:chPref val="3"/>
        </dgm:presLayoutVars>
      </dgm:prSet>
      <dgm:spPr/>
    </dgm:pt>
    <dgm:pt modelId="{3D3D0E2E-EA1F-4F45-998A-2A3F348376D4}" type="pres">
      <dgm:prSet presAssocID="{F7A98727-00D4-E24A-83D3-0599E4B9F5C5}" presName="hierChild4" presStyleCnt="0"/>
      <dgm:spPr/>
    </dgm:pt>
  </dgm:ptLst>
  <dgm:cxnLst>
    <dgm:cxn modelId="{488BE00F-5556-C442-B1B2-3B7DD065B1AD}" srcId="{5E292C2E-DE72-9C43-B2BE-03F30530D757}" destId="{F7A98727-00D4-E24A-83D3-0599E4B9F5C5}" srcOrd="1" destOrd="0" parTransId="{AC32CC9C-880F-4345-A2B7-4266EBCF2CED}" sibTransId="{717939B1-42BF-6446-8196-8E1C5BD951B7}"/>
    <dgm:cxn modelId="{8CF8332C-4B6A-A946-A3D6-A378FEA9DC19}" type="presOf" srcId="{AC32CC9C-880F-4345-A2B7-4266EBCF2CED}" destId="{91742F2F-D58A-D442-8B12-A90F95646543}" srcOrd="0" destOrd="0" presId="urn:microsoft.com/office/officeart/2005/8/layout/hierarchy1"/>
    <dgm:cxn modelId="{EFA73F36-93AE-C74B-AA42-CEEA73B54BE2}" type="presOf" srcId="{F7A98727-00D4-E24A-83D3-0599E4B9F5C5}" destId="{CC4F2D4E-B67E-544F-B66F-9DCB5AFFE1B6}" srcOrd="0" destOrd="0" presId="urn:microsoft.com/office/officeart/2005/8/layout/hierarchy1"/>
    <dgm:cxn modelId="{8B04763A-2150-7E48-A69C-AF18DB4BA4ED}" type="presOf" srcId="{5292EBC8-D6E8-4041-A528-E46A9743464F}" destId="{0D58C7F9-6E9F-9747-BA0A-B3B0189016B3}" srcOrd="0" destOrd="0" presId="urn:microsoft.com/office/officeart/2005/8/layout/hierarchy1"/>
    <dgm:cxn modelId="{E5411661-76A8-CC4D-8C08-C75D66CDFEB3}" type="presOf" srcId="{9398F942-B80D-F142-BC65-A28F3339A941}" destId="{EEA972BB-9863-6E45-893C-50B00AFB986A}" srcOrd="0" destOrd="0" presId="urn:microsoft.com/office/officeart/2005/8/layout/hierarchy1"/>
    <dgm:cxn modelId="{A4858369-8B8B-B941-8C4A-231939F76E19}" type="presOf" srcId="{46F1A8B7-700B-FD4C-B6A9-1C842310DB2E}" destId="{E84B6A4D-2499-8F42-9858-C2B053412976}" srcOrd="0" destOrd="0" presId="urn:microsoft.com/office/officeart/2005/8/layout/hierarchy1"/>
    <dgm:cxn modelId="{35ADA36A-F16C-554F-919D-74906D4C939F}" srcId="{50FF31EB-AC07-BB47-A189-6B130C0521A9}" destId="{5E292C2E-DE72-9C43-B2BE-03F30530D757}" srcOrd="0" destOrd="0" parTransId="{5292EBC8-D6E8-4041-A528-E46A9743464F}" sibTransId="{E8C61A1C-227A-3D4A-AC0F-4B06F9039929}"/>
    <dgm:cxn modelId="{28B03C77-ACBE-AE4E-8A56-67E28BDA0635}" type="presOf" srcId="{5E292C2E-DE72-9C43-B2BE-03F30530D757}" destId="{8CB68E11-E932-6E42-879C-D2FF8E732F33}" srcOrd="0" destOrd="0" presId="urn:microsoft.com/office/officeart/2005/8/layout/hierarchy1"/>
    <dgm:cxn modelId="{19E96A93-4BAA-B14F-9E57-C5DEDF2BDA32}" type="presOf" srcId="{B334C42A-FFC1-654D-A427-A37A48516753}" destId="{524F0E4E-32EE-B543-9A6A-4D4B60C0B408}" srcOrd="0" destOrd="0" presId="urn:microsoft.com/office/officeart/2005/8/layout/hierarchy1"/>
    <dgm:cxn modelId="{8C080DB1-88B8-C247-93A7-EB8235D2B0D1}" srcId="{9398F942-B80D-F142-BC65-A28F3339A941}" destId="{50FF31EB-AC07-BB47-A189-6B130C0521A9}" srcOrd="0" destOrd="0" parTransId="{3BF45D10-5291-374E-848D-DAD268775C84}" sibTransId="{843FDDDE-FEFF-3248-8A8B-11B505184BF2}"/>
    <dgm:cxn modelId="{5F3FB0B9-7759-8746-96AC-21E1D0AB2614}" srcId="{5E292C2E-DE72-9C43-B2BE-03F30530D757}" destId="{B334C42A-FFC1-654D-A427-A37A48516753}" srcOrd="0" destOrd="0" parTransId="{46F1A8B7-700B-FD4C-B6A9-1C842310DB2E}" sibTransId="{4DB915D5-D794-B547-B6A7-3B1852B369C9}"/>
    <dgm:cxn modelId="{C6A4D1D6-E25E-2944-A940-A6713916C43F}" type="presOf" srcId="{50FF31EB-AC07-BB47-A189-6B130C0521A9}" destId="{24339A79-FE15-E745-A789-79A4C579BD6A}" srcOrd="0" destOrd="0" presId="urn:microsoft.com/office/officeart/2005/8/layout/hierarchy1"/>
    <dgm:cxn modelId="{F2F0B0BE-C4D4-7B46-AC04-C58AC4234ACB}" type="presParOf" srcId="{EEA972BB-9863-6E45-893C-50B00AFB986A}" destId="{4B072964-D423-6042-9FB5-F4C067F49FA5}" srcOrd="0" destOrd="0" presId="urn:microsoft.com/office/officeart/2005/8/layout/hierarchy1"/>
    <dgm:cxn modelId="{137714FF-CB60-7A4E-AD28-FC54F0DCA930}" type="presParOf" srcId="{4B072964-D423-6042-9FB5-F4C067F49FA5}" destId="{B4611D41-C20C-7943-9988-375DB31F2C58}" srcOrd="0" destOrd="0" presId="urn:microsoft.com/office/officeart/2005/8/layout/hierarchy1"/>
    <dgm:cxn modelId="{52D1251F-2A83-184D-AEB8-344679C01FF9}" type="presParOf" srcId="{B4611D41-C20C-7943-9988-375DB31F2C58}" destId="{2F79B75C-4E70-BC48-96F0-86D4EA4EEA14}" srcOrd="0" destOrd="0" presId="urn:microsoft.com/office/officeart/2005/8/layout/hierarchy1"/>
    <dgm:cxn modelId="{75C05D5F-0CB9-5445-BEC9-06D41DF821FE}" type="presParOf" srcId="{B4611D41-C20C-7943-9988-375DB31F2C58}" destId="{24339A79-FE15-E745-A789-79A4C579BD6A}" srcOrd="1" destOrd="0" presId="urn:microsoft.com/office/officeart/2005/8/layout/hierarchy1"/>
    <dgm:cxn modelId="{CA034ED2-CB40-A942-ADAD-AA0DAD4A0A1F}" type="presParOf" srcId="{4B072964-D423-6042-9FB5-F4C067F49FA5}" destId="{A244D3E6-B332-C74F-90C3-361A0A5BA21F}" srcOrd="1" destOrd="0" presId="urn:microsoft.com/office/officeart/2005/8/layout/hierarchy1"/>
    <dgm:cxn modelId="{0BEA934E-0DF9-164C-B3F3-BB9DA98B58AF}" type="presParOf" srcId="{A244D3E6-B332-C74F-90C3-361A0A5BA21F}" destId="{0D58C7F9-6E9F-9747-BA0A-B3B0189016B3}" srcOrd="0" destOrd="0" presId="urn:microsoft.com/office/officeart/2005/8/layout/hierarchy1"/>
    <dgm:cxn modelId="{B494ACC8-C090-6F4B-A9A3-7AE3A4E1A00E}" type="presParOf" srcId="{A244D3E6-B332-C74F-90C3-361A0A5BA21F}" destId="{4AE8E04F-C84F-E341-85CC-2B3DF3B84BE9}" srcOrd="1" destOrd="0" presId="urn:microsoft.com/office/officeart/2005/8/layout/hierarchy1"/>
    <dgm:cxn modelId="{7162C0AC-56FA-6E40-AD20-0534C41BC7C9}" type="presParOf" srcId="{4AE8E04F-C84F-E341-85CC-2B3DF3B84BE9}" destId="{43B08A62-43B9-2240-8B98-5668CD6852BB}" srcOrd="0" destOrd="0" presId="urn:microsoft.com/office/officeart/2005/8/layout/hierarchy1"/>
    <dgm:cxn modelId="{5C3B88ED-21A0-4C42-BBBE-5277AFB5983E}" type="presParOf" srcId="{43B08A62-43B9-2240-8B98-5668CD6852BB}" destId="{1AF6597D-2B16-4B4C-A67B-3B9B325679CE}" srcOrd="0" destOrd="0" presId="urn:microsoft.com/office/officeart/2005/8/layout/hierarchy1"/>
    <dgm:cxn modelId="{7F0E0F82-5C54-004E-B433-75083E2F7859}" type="presParOf" srcId="{43B08A62-43B9-2240-8B98-5668CD6852BB}" destId="{8CB68E11-E932-6E42-879C-D2FF8E732F33}" srcOrd="1" destOrd="0" presId="urn:microsoft.com/office/officeart/2005/8/layout/hierarchy1"/>
    <dgm:cxn modelId="{EF9089A4-46C8-AB4F-8F0E-58D1E799E997}" type="presParOf" srcId="{4AE8E04F-C84F-E341-85CC-2B3DF3B84BE9}" destId="{05ED9AC8-FA74-9346-AEA7-C706148FF1CD}" srcOrd="1" destOrd="0" presId="urn:microsoft.com/office/officeart/2005/8/layout/hierarchy1"/>
    <dgm:cxn modelId="{0F882384-EC76-544A-A697-E2CE3D5AD269}" type="presParOf" srcId="{05ED9AC8-FA74-9346-AEA7-C706148FF1CD}" destId="{E84B6A4D-2499-8F42-9858-C2B053412976}" srcOrd="0" destOrd="0" presId="urn:microsoft.com/office/officeart/2005/8/layout/hierarchy1"/>
    <dgm:cxn modelId="{6401F390-491E-F644-9E25-B3D51951D0F8}" type="presParOf" srcId="{05ED9AC8-FA74-9346-AEA7-C706148FF1CD}" destId="{5E28F5E2-4967-F049-8044-6B1C2253D30A}" srcOrd="1" destOrd="0" presId="urn:microsoft.com/office/officeart/2005/8/layout/hierarchy1"/>
    <dgm:cxn modelId="{E8FAAD1B-DF33-D743-BF3F-0255DCB1B4D6}" type="presParOf" srcId="{5E28F5E2-4967-F049-8044-6B1C2253D30A}" destId="{3A9C90F0-9378-2343-9B83-EEE9254C4F78}" srcOrd="0" destOrd="0" presId="urn:microsoft.com/office/officeart/2005/8/layout/hierarchy1"/>
    <dgm:cxn modelId="{E820D894-1B9F-9741-8919-DF877AB528AE}" type="presParOf" srcId="{3A9C90F0-9378-2343-9B83-EEE9254C4F78}" destId="{68A41A9C-413D-B342-825A-3F6A04398006}" srcOrd="0" destOrd="0" presId="urn:microsoft.com/office/officeart/2005/8/layout/hierarchy1"/>
    <dgm:cxn modelId="{4A2EAD3C-B1CE-4E4F-9E0B-0730364DE101}" type="presParOf" srcId="{3A9C90F0-9378-2343-9B83-EEE9254C4F78}" destId="{524F0E4E-32EE-B543-9A6A-4D4B60C0B408}" srcOrd="1" destOrd="0" presId="urn:microsoft.com/office/officeart/2005/8/layout/hierarchy1"/>
    <dgm:cxn modelId="{EE80F9FA-5E49-1444-8AED-A86B47508702}" type="presParOf" srcId="{5E28F5E2-4967-F049-8044-6B1C2253D30A}" destId="{C0E31CBA-D86F-8D4C-A38E-B1DEFAAE5F53}" srcOrd="1" destOrd="0" presId="urn:microsoft.com/office/officeart/2005/8/layout/hierarchy1"/>
    <dgm:cxn modelId="{689392E7-9451-D54D-A846-C379DE1084B6}" type="presParOf" srcId="{05ED9AC8-FA74-9346-AEA7-C706148FF1CD}" destId="{91742F2F-D58A-D442-8B12-A90F95646543}" srcOrd="2" destOrd="0" presId="urn:microsoft.com/office/officeart/2005/8/layout/hierarchy1"/>
    <dgm:cxn modelId="{0DF6A0FE-1D1C-414A-9EC3-CFCF3379BDA0}" type="presParOf" srcId="{05ED9AC8-FA74-9346-AEA7-C706148FF1CD}" destId="{90DAB80B-6646-394D-96F1-A7EC7EE72F84}" srcOrd="3" destOrd="0" presId="urn:microsoft.com/office/officeart/2005/8/layout/hierarchy1"/>
    <dgm:cxn modelId="{A86E005B-748E-3A44-B7B9-9FD7860CF666}" type="presParOf" srcId="{90DAB80B-6646-394D-96F1-A7EC7EE72F84}" destId="{58EC24B2-C0EA-A64A-B08D-A914BFCC1086}" srcOrd="0" destOrd="0" presId="urn:microsoft.com/office/officeart/2005/8/layout/hierarchy1"/>
    <dgm:cxn modelId="{CB343A43-A17F-474E-B772-87AAA8243485}" type="presParOf" srcId="{58EC24B2-C0EA-A64A-B08D-A914BFCC1086}" destId="{D79C0E45-4795-F64B-832B-69C981BF8824}" srcOrd="0" destOrd="0" presId="urn:microsoft.com/office/officeart/2005/8/layout/hierarchy1"/>
    <dgm:cxn modelId="{577C51E8-DEDE-584E-B959-AD8AAC46A808}" type="presParOf" srcId="{58EC24B2-C0EA-A64A-B08D-A914BFCC1086}" destId="{CC4F2D4E-B67E-544F-B66F-9DCB5AFFE1B6}" srcOrd="1" destOrd="0" presId="urn:microsoft.com/office/officeart/2005/8/layout/hierarchy1"/>
    <dgm:cxn modelId="{490E1B93-68BD-6D46-8FEB-370CEA19A233}" type="presParOf" srcId="{90DAB80B-6646-394D-96F1-A7EC7EE72F84}" destId="{3D3D0E2E-EA1F-4F45-998A-2A3F348376D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F04E42-E693-9A48-B3A4-B0FA5A888FC7}" type="doc">
      <dgm:prSet loTypeId="urn:microsoft.com/office/officeart/2005/8/layout/chevron2" loCatId="" qsTypeId="urn:microsoft.com/office/officeart/2005/8/quickstyle/3D4" qsCatId="3D" csTypeId="urn:microsoft.com/office/officeart/2005/8/colors/colorful1" csCatId="colorful" phldr="1"/>
      <dgm:spPr/>
      <dgm:t>
        <a:bodyPr/>
        <a:lstStyle/>
        <a:p>
          <a:endParaRPr lang="en-US"/>
        </a:p>
      </dgm:t>
    </dgm:pt>
    <dgm:pt modelId="{3A0E8ED0-901B-F647-B0F4-2D2DDBE6502A}">
      <dgm:prSet phldrT="[Text]" custT="1"/>
      <dgm:spPr/>
      <dgm:t>
        <a:bodyPr/>
        <a:lstStyle/>
        <a:p>
          <a:r>
            <a:rPr lang="en-US" sz="2900" dirty="0">
              <a:solidFill>
                <a:schemeClr val="tx1"/>
              </a:solidFill>
            </a:rPr>
            <a:t>1986</a:t>
          </a:r>
        </a:p>
      </dgm:t>
    </dgm:pt>
    <dgm:pt modelId="{F65A3C8B-558D-274C-A510-DF03543A65A3}" type="parTrans" cxnId="{F4684786-A19E-1B49-8EB2-E8CD21ED5FB5}">
      <dgm:prSet/>
      <dgm:spPr/>
      <dgm:t>
        <a:bodyPr/>
        <a:lstStyle/>
        <a:p>
          <a:endParaRPr lang="en-US"/>
        </a:p>
      </dgm:t>
    </dgm:pt>
    <dgm:pt modelId="{8BABC0B1-545F-D24D-9D44-5BD46A11360B}" type="sibTrans" cxnId="{F4684786-A19E-1B49-8EB2-E8CD21ED5FB5}">
      <dgm:prSet/>
      <dgm:spPr/>
      <dgm:t>
        <a:bodyPr/>
        <a:lstStyle/>
        <a:p>
          <a:endParaRPr lang="en-US"/>
        </a:p>
      </dgm:t>
    </dgm:pt>
    <dgm:pt modelId="{9C134C80-7703-F24E-A6AA-4DD73B7237F9}">
      <dgm:prSet custT="1"/>
      <dgm:spPr/>
      <dgm:t>
        <a:bodyPr/>
        <a:lstStyle/>
        <a:p>
          <a:r>
            <a:rPr lang="en-US" sz="2900" dirty="0">
              <a:solidFill>
                <a:schemeClr val="tx1"/>
              </a:solidFill>
            </a:rPr>
            <a:t>1989</a:t>
          </a:r>
        </a:p>
      </dgm:t>
    </dgm:pt>
    <dgm:pt modelId="{3C0FE9A6-904C-6940-BB67-26DF5735075C}" type="parTrans" cxnId="{B9804907-3792-C746-B278-2F1BAA5BEA8A}">
      <dgm:prSet/>
      <dgm:spPr/>
      <dgm:t>
        <a:bodyPr/>
        <a:lstStyle/>
        <a:p>
          <a:endParaRPr lang="en-US"/>
        </a:p>
      </dgm:t>
    </dgm:pt>
    <dgm:pt modelId="{0E461047-05E9-8D42-B0A1-D2A23D8E0982}" type="sibTrans" cxnId="{B9804907-3792-C746-B278-2F1BAA5BEA8A}">
      <dgm:prSet/>
      <dgm:spPr/>
      <dgm:t>
        <a:bodyPr/>
        <a:lstStyle/>
        <a:p>
          <a:endParaRPr lang="en-US"/>
        </a:p>
      </dgm:t>
    </dgm:pt>
    <dgm:pt modelId="{11669A12-B2AB-6844-84F6-32C944655CD9}">
      <dgm:prSet custT="1"/>
      <dgm:spPr/>
      <dgm:t>
        <a:bodyPr/>
        <a:lstStyle/>
        <a:p>
          <a:r>
            <a:rPr lang="en-US" sz="2900">
              <a:solidFill>
                <a:schemeClr val="tx1"/>
              </a:solidFill>
            </a:rPr>
            <a:t>1991</a:t>
          </a:r>
          <a:endParaRPr lang="en-US" sz="2900" dirty="0">
            <a:solidFill>
              <a:schemeClr val="tx1"/>
            </a:solidFill>
          </a:endParaRPr>
        </a:p>
      </dgm:t>
    </dgm:pt>
    <dgm:pt modelId="{6E8318F7-F6F4-9F4D-AC9D-BB27464CE887}" type="parTrans" cxnId="{AE578B9A-C467-2C48-ABC5-6D821AE40BE1}">
      <dgm:prSet/>
      <dgm:spPr/>
      <dgm:t>
        <a:bodyPr/>
        <a:lstStyle/>
        <a:p>
          <a:endParaRPr lang="en-US"/>
        </a:p>
      </dgm:t>
    </dgm:pt>
    <dgm:pt modelId="{847E70D3-4DB3-F14A-8FD9-3630FC4A6D47}" type="sibTrans" cxnId="{AE578B9A-C467-2C48-ABC5-6D821AE40BE1}">
      <dgm:prSet/>
      <dgm:spPr/>
      <dgm:t>
        <a:bodyPr/>
        <a:lstStyle/>
        <a:p>
          <a:endParaRPr lang="en-US"/>
        </a:p>
      </dgm:t>
    </dgm:pt>
    <dgm:pt modelId="{1B2DCA8F-9325-A04C-AB5F-5C0EE52D520B}">
      <dgm:prSet custT="1"/>
      <dgm:spPr>
        <a:noFill/>
        <a:ln>
          <a:solidFill>
            <a:schemeClr val="accent2"/>
          </a:solidFill>
        </a:ln>
      </dgm:spPr>
      <dgm:t>
        <a:bodyPr/>
        <a:lstStyle/>
        <a:p>
          <a:pPr>
            <a:lnSpc>
              <a:spcPct val="100000"/>
            </a:lnSpc>
            <a:spcAft>
              <a:spcPts val="0"/>
            </a:spcAft>
            <a:buFontTx/>
            <a:buNone/>
          </a:pPr>
          <a:r>
            <a:rPr lang="en-US" sz="2400" b="1" i="1" dirty="0">
              <a:solidFill>
                <a:schemeClr val="tx1"/>
              </a:solidFill>
            </a:rPr>
            <a:t>Physician Payment Review Commission (PPRC) </a:t>
          </a:r>
          <a:r>
            <a:rPr lang="en-US" sz="2000" b="0" i="0" dirty="0">
              <a:solidFill>
                <a:schemeClr val="tx1"/>
              </a:solidFill>
            </a:rPr>
            <a:t>(created after COBRA 1985)</a:t>
          </a:r>
          <a:endParaRPr lang="en-US" sz="2400" b="1" i="1" dirty="0">
            <a:solidFill>
              <a:schemeClr val="tx1"/>
            </a:solidFill>
          </a:endParaRPr>
        </a:p>
      </dgm:t>
    </dgm:pt>
    <dgm:pt modelId="{070646B3-2287-F145-BAF8-FBF66DA82478}" type="parTrans" cxnId="{870811F1-7CAB-8540-A08C-D8C6A1E80132}">
      <dgm:prSet/>
      <dgm:spPr/>
      <dgm:t>
        <a:bodyPr/>
        <a:lstStyle/>
        <a:p>
          <a:endParaRPr lang="en-US"/>
        </a:p>
      </dgm:t>
    </dgm:pt>
    <dgm:pt modelId="{44BD9690-05DB-0745-8025-4832DD54F961}" type="sibTrans" cxnId="{870811F1-7CAB-8540-A08C-D8C6A1E80132}">
      <dgm:prSet/>
      <dgm:spPr/>
      <dgm:t>
        <a:bodyPr/>
        <a:lstStyle/>
        <a:p>
          <a:endParaRPr lang="en-US"/>
        </a:p>
      </dgm:t>
    </dgm:pt>
    <dgm:pt modelId="{43B5B5EF-A4B9-1945-AB1C-4DF51480675E}">
      <dgm:prSet custT="1"/>
      <dgm:spPr/>
      <dgm:t>
        <a:bodyPr/>
        <a:lstStyle/>
        <a:p>
          <a:pPr>
            <a:buFontTx/>
            <a:buNone/>
          </a:pPr>
          <a:r>
            <a:rPr lang="en-US" sz="2400" b="1" i="1" dirty="0">
              <a:solidFill>
                <a:schemeClr val="tx1"/>
              </a:solidFill>
            </a:rPr>
            <a:t>RVS Update Committee (RUC) established by AMA to make recommendations and ensure physician voice in valuation of CPT codes</a:t>
          </a:r>
        </a:p>
      </dgm:t>
    </dgm:pt>
    <dgm:pt modelId="{13863CCD-A185-AC4F-B419-63D3B8288390}" type="parTrans" cxnId="{A5DA8D64-CB77-0046-962A-BCB089EADCF0}">
      <dgm:prSet/>
      <dgm:spPr/>
      <dgm:t>
        <a:bodyPr/>
        <a:lstStyle/>
        <a:p>
          <a:endParaRPr lang="en-US"/>
        </a:p>
      </dgm:t>
    </dgm:pt>
    <dgm:pt modelId="{FC02A846-8705-4140-8E65-B4CD3AD9D3D1}" type="sibTrans" cxnId="{A5DA8D64-CB77-0046-962A-BCB089EADCF0}">
      <dgm:prSet/>
      <dgm:spPr/>
      <dgm:t>
        <a:bodyPr/>
        <a:lstStyle/>
        <a:p>
          <a:endParaRPr lang="en-US"/>
        </a:p>
      </dgm:t>
    </dgm:pt>
    <dgm:pt modelId="{9338703E-05F8-0F46-939F-DA23A41C47B9}">
      <dgm:prSet custT="1"/>
      <dgm:spPr/>
      <dgm:t>
        <a:bodyPr/>
        <a:lstStyle/>
        <a:p>
          <a:pPr>
            <a:spcAft>
              <a:spcPts val="0"/>
            </a:spcAft>
            <a:buFontTx/>
            <a:buNone/>
          </a:pPr>
          <a:r>
            <a:rPr lang="en-US" sz="2400" b="1" i="1" dirty="0">
              <a:solidFill>
                <a:schemeClr val="tx1"/>
              </a:solidFill>
            </a:rPr>
            <a:t>Omnibus Budget Reconciliation Act (OBRA)</a:t>
          </a:r>
        </a:p>
      </dgm:t>
    </dgm:pt>
    <dgm:pt modelId="{248B3331-4607-B649-AB1D-9EA2054EB799}" type="parTrans" cxnId="{57E4A196-F319-F84F-B623-84491D8A0A85}">
      <dgm:prSet/>
      <dgm:spPr/>
      <dgm:t>
        <a:bodyPr/>
        <a:lstStyle/>
        <a:p>
          <a:endParaRPr lang="en-US"/>
        </a:p>
      </dgm:t>
    </dgm:pt>
    <dgm:pt modelId="{FE7B0C0B-EE09-F645-9340-0E92F724CD9B}" type="sibTrans" cxnId="{57E4A196-F319-F84F-B623-84491D8A0A85}">
      <dgm:prSet/>
      <dgm:spPr/>
      <dgm:t>
        <a:bodyPr/>
        <a:lstStyle/>
        <a:p>
          <a:endParaRPr lang="en-US"/>
        </a:p>
      </dgm:t>
    </dgm:pt>
    <dgm:pt modelId="{E7CA0080-CB6B-A540-9AD3-9DA74967C10E}">
      <dgm:prSet custT="1"/>
      <dgm:spPr/>
      <dgm:t>
        <a:bodyPr/>
        <a:lstStyle/>
        <a:p>
          <a:pPr>
            <a:spcAft>
              <a:spcPts val="0"/>
            </a:spcAft>
          </a:pPr>
          <a:r>
            <a:rPr lang="en-US" sz="2000" dirty="0">
              <a:solidFill>
                <a:schemeClr val="tx1"/>
              </a:solidFill>
            </a:rPr>
            <a:t>Mandated </a:t>
          </a:r>
          <a:r>
            <a:rPr lang="en-US" sz="2000" b="1" i="1" dirty="0">
              <a:solidFill>
                <a:schemeClr val="tx1"/>
              </a:solidFill>
            </a:rPr>
            <a:t>Medicare Physician Fee Schedule (MPFS) </a:t>
          </a:r>
          <a:r>
            <a:rPr lang="en-US" sz="2000" dirty="0">
              <a:solidFill>
                <a:schemeClr val="tx1"/>
              </a:solidFill>
            </a:rPr>
            <a:t>as standard for CPT payment</a:t>
          </a:r>
        </a:p>
      </dgm:t>
    </dgm:pt>
    <dgm:pt modelId="{47A6EF6A-1B30-2F45-94FB-ED420EE9FD23}" type="parTrans" cxnId="{6027F5B1-C386-6B42-80D8-5A980F2AD689}">
      <dgm:prSet/>
      <dgm:spPr/>
      <dgm:t>
        <a:bodyPr/>
        <a:lstStyle/>
        <a:p>
          <a:endParaRPr lang="en-US"/>
        </a:p>
      </dgm:t>
    </dgm:pt>
    <dgm:pt modelId="{99F7EF50-13E3-3B47-AE31-3FCA520D9D66}" type="sibTrans" cxnId="{6027F5B1-C386-6B42-80D8-5A980F2AD689}">
      <dgm:prSet/>
      <dgm:spPr/>
      <dgm:t>
        <a:bodyPr/>
        <a:lstStyle/>
        <a:p>
          <a:endParaRPr lang="en-US"/>
        </a:p>
      </dgm:t>
    </dgm:pt>
    <dgm:pt modelId="{FEEBD47B-3B9C-2D4B-8A71-0DC2BD9DB85D}">
      <dgm:prSet custT="1"/>
      <dgm:spPr/>
      <dgm:t>
        <a:bodyPr/>
        <a:lstStyle/>
        <a:p>
          <a:pPr>
            <a:lnSpc>
              <a:spcPct val="100000"/>
            </a:lnSpc>
            <a:spcAft>
              <a:spcPts val="0"/>
            </a:spcAft>
            <a:buFont typeface="Arial" panose="020B0604020202020204" pitchFamily="34" charset="0"/>
            <a:buChar char="•"/>
          </a:pPr>
          <a:r>
            <a:rPr lang="en-US" sz="2000" b="1" dirty="0">
              <a:solidFill>
                <a:schemeClr val="tx1"/>
              </a:solidFill>
            </a:rPr>
            <a:t>Endorsed Harvard RBRVS as basis Medicare payment schedule </a:t>
          </a:r>
          <a:r>
            <a:rPr lang="en-US" sz="2000" b="0" dirty="0">
              <a:solidFill>
                <a:schemeClr val="tx1"/>
              </a:solidFill>
            </a:rPr>
            <a:t>(for report to Congress)</a:t>
          </a:r>
          <a:endParaRPr lang="en-US" sz="2000" dirty="0">
            <a:solidFill>
              <a:schemeClr val="tx1"/>
            </a:solidFill>
          </a:endParaRPr>
        </a:p>
      </dgm:t>
    </dgm:pt>
    <dgm:pt modelId="{DFFF6EF9-869F-8344-9E5D-BA405F071285}" type="parTrans" cxnId="{BC9D7F90-1484-BA4F-AF6E-DE9158305928}">
      <dgm:prSet/>
      <dgm:spPr/>
      <dgm:t>
        <a:bodyPr/>
        <a:lstStyle/>
        <a:p>
          <a:endParaRPr lang="en-US"/>
        </a:p>
      </dgm:t>
    </dgm:pt>
    <dgm:pt modelId="{298CCE9B-FBF5-6B42-A167-B0EA508A9F7E}" type="sibTrans" cxnId="{BC9D7F90-1484-BA4F-AF6E-DE9158305928}">
      <dgm:prSet/>
      <dgm:spPr/>
      <dgm:t>
        <a:bodyPr/>
        <a:lstStyle/>
        <a:p>
          <a:endParaRPr lang="en-US"/>
        </a:p>
      </dgm:t>
    </dgm:pt>
    <dgm:pt modelId="{D8AA41B3-65C6-EB48-AFCB-68EDB898F59F}">
      <dgm:prSet custT="1"/>
      <dgm:spPr/>
      <dgm:t>
        <a:bodyPr/>
        <a:lstStyle/>
        <a:p>
          <a:pPr>
            <a:spcAft>
              <a:spcPts val="0"/>
            </a:spcAft>
          </a:pPr>
          <a:r>
            <a:rPr lang="en-US" sz="2000" dirty="0">
              <a:solidFill>
                <a:schemeClr val="tx1"/>
              </a:solidFill>
            </a:rPr>
            <a:t>Required </a:t>
          </a:r>
          <a:r>
            <a:rPr lang="en-US" sz="2000" b="1" i="1" dirty="0">
              <a:solidFill>
                <a:schemeClr val="tx1"/>
              </a:solidFill>
            </a:rPr>
            <a:t>budget neutrality</a:t>
          </a:r>
          <a:r>
            <a:rPr lang="en-US" sz="2000" dirty="0">
              <a:solidFill>
                <a:schemeClr val="tx1"/>
              </a:solidFill>
            </a:rPr>
            <a:t>; i.e., new/increased charge offset by reduction other charges</a:t>
          </a:r>
          <a:endParaRPr lang="en-US" sz="2000" dirty="0"/>
        </a:p>
      </dgm:t>
    </dgm:pt>
    <dgm:pt modelId="{C5386772-036B-2E48-9D93-2BC363E63A6A}" type="parTrans" cxnId="{BACFDCFA-994B-4647-AAB3-48476167BC9A}">
      <dgm:prSet/>
      <dgm:spPr/>
      <dgm:t>
        <a:bodyPr/>
        <a:lstStyle/>
        <a:p>
          <a:endParaRPr lang="en-US"/>
        </a:p>
      </dgm:t>
    </dgm:pt>
    <dgm:pt modelId="{CAA6C6F7-F71A-4C46-BEBB-480B21FADB16}" type="sibTrans" cxnId="{BACFDCFA-994B-4647-AAB3-48476167BC9A}">
      <dgm:prSet/>
      <dgm:spPr/>
      <dgm:t>
        <a:bodyPr/>
        <a:lstStyle/>
        <a:p>
          <a:endParaRPr lang="en-US"/>
        </a:p>
      </dgm:t>
    </dgm:pt>
    <dgm:pt modelId="{32054531-85CA-1C47-B81E-06C051FD3253}" type="pres">
      <dgm:prSet presAssocID="{7EF04E42-E693-9A48-B3A4-B0FA5A888FC7}" presName="linearFlow" presStyleCnt="0">
        <dgm:presLayoutVars>
          <dgm:dir/>
          <dgm:animLvl val="lvl"/>
          <dgm:resizeHandles val="exact"/>
        </dgm:presLayoutVars>
      </dgm:prSet>
      <dgm:spPr/>
    </dgm:pt>
    <dgm:pt modelId="{5F817A44-D15A-0847-83D4-007C9B7BAC5B}" type="pres">
      <dgm:prSet presAssocID="{3A0E8ED0-901B-F647-B0F4-2D2DDBE6502A}" presName="composite" presStyleCnt="0"/>
      <dgm:spPr/>
    </dgm:pt>
    <dgm:pt modelId="{7A58A940-946F-D446-BB96-3E9DFCF8C4E0}" type="pres">
      <dgm:prSet presAssocID="{3A0E8ED0-901B-F647-B0F4-2D2DDBE6502A}" presName="parentText" presStyleLbl="alignNode1" presStyleIdx="0" presStyleCnt="3" custLinFactNeighborY="-14058">
        <dgm:presLayoutVars>
          <dgm:chMax val="1"/>
          <dgm:bulletEnabled val="1"/>
        </dgm:presLayoutVars>
      </dgm:prSet>
      <dgm:spPr/>
    </dgm:pt>
    <dgm:pt modelId="{7D08F719-7ECC-6542-A2E4-3875289757DB}" type="pres">
      <dgm:prSet presAssocID="{3A0E8ED0-901B-F647-B0F4-2D2DDBE6502A}" presName="descendantText" presStyleLbl="alignAcc1" presStyleIdx="0" presStyleCnt="3" custScaleX="100570" custScaleY="100000" custLinFactNeighborX="551" custLinFactNeighborY="-8151">
        <dgm:presLayoutVars>
          <dgm:bulletEnabled val="1"/>
        </dgm:presLayoutVars>
      </dgm:prSet>
      <dgm:spPr/>
    </dgm:pt>
    <dgm:pt modelId="{63312817-81BF-2049-AD7D-7910979E423A}" type="pres">
      <dgm:prSet presAssocID="{8BABC0B1-545F-D24D-9D44-5BD46A11360B}" presName="sp" presStyleCnt="0"/>
      <dgm:spPr/>
    </dgm:pt>
    <dgm:pt modelId="{8E9EE190-EC60-5341-8EAB-CEBFB5B19BDC}" type="pres">
      <dgm:prSet presAssocID="{9C134C80-7703-F24E-A6AA-4DD73B7237F9}" presName="composite" presStyleCnt="0"/>
      <dgm:spPr/>
    </dgm:pt>
    <dgm:pt modelId="{9DE60100-5A50-ED4C-A801-281E82B1C9E8}" type="pres">
      <dgm:prSet presAssocID="{9C134C80-7703-F24E-A6AA-4DD73B7237F9}" presName="parentText" presStyleLbl="alignNode1" presStyleIdx="1" presStyleCnt="3" custLinFactNeighborY="3132">
        <dgm:presLayoutVars>
          <dgm:chMax val="1"/>
          <dgm:bulletEnabled val="1"/>
        </dgm:presLayoutVars>
      </dgm:prSet>
      <dgm:spPr/>
    </dgm:pt>
    <dgm:pt modelId="{7812A047-D6DC-274E-931B-1A009B5838B4}" type="pres">
      <dgm:prSet presAssocID="{9C134C80-7703-F24E-A6AA-4DD73B7237F9}" presName="descendantText" presStyleLbl="alignAcc1" presStyleIdx="1" presStyleCnt="3" custScaleX="100372" custScaleY="94926" custLinFactNeighborX="456" custLinFactNeighborY="7388">
        <dgm:presLayoutVars>
          <dgm:bulletEnabled val="1"/>
        </dgm:presLayoutVars>
      </dgm:prSet>
      <dgm:spPr/>
    </dgm:pt>
    <dgm:pt modelId="{E95A1727-97D8-8044-A9AB-477F3F5D7DB1}" type="pres">
      <dgm:prSet presAssocID="{0E461047-05E9-8D42-B0A1-D2A23D8E0982}" presName="sp" presStyleCnt="0"/>
      <dgm:spPr/>
    </dgm:pt>
    <dgm:pt modelId="{18EC2651-4A8C-7F4D-BC8F-A8DA5FC0AB9E}" type="pres">
      <dgm:prSet presAssocID="{11669A12-B2AB-6844-84F6-32C944655CD9}" presName="composite" presStyleCnt="0"/>
      <dgm:spPr/>
    </dgm:pt>
    <dgm:pt modelId="{7687F8D6-A0DA-0848-93B9-4C4E92F374DF}" type="pres">
      <dgm:prSet presAssocID="{11669A12-B2AB-6844-84F6-32C944655CD9}" presName="parentText" presStyleLbl="alignNode1" presStyleIdx="2" presStyleCnt="3" custScaleY="100633" custLinFactNeighborX="3861" custLinFactNeighborY="28542">
        <dgm:presLayoutVars>
          <dgm:chMax val="1"/>
          <dgm:bulletEnabled val="1"/>
        </dgm:presLayoutVars>
      </dgm:prSet>
      <dgm:spPr/>
    </dgm:pt>
    <dgm:pt modelId="{3F7CA6F7-70D4-A74E-B13D-93B429ECE9D7}" type="pres">
      <dgm:prSet presAssocID="{11669A12-B2AB-6844-84F6-32C944655CD9}" presName="descendantText" presStyleLbl="alignAcc1" presStyleIdx="2" presStyleCnt="3" custScaleY="102345" custLinFactNeighborY="4939">
        <dgm:presLayoutVars>
          <dgm:bulletEnabled val="1"/>
        </dgm:presLayoutVars>
      </dgm:prSet>
      <dgm:spPr/>
    </dgm:pt>
  </dgm:ptLst>
  <dgm:cxnLst>
    <dgm:cxn modelId="{B9804907-3792-C746-B278-2F1BAA5BEA8A}" srcId="{7EF04E42-E693-9A48-B3A4-B0FA5A888FC7}" destId="{9C134C80-7703-F24E-A6AA-4DD73B7237F9}" srcOrd="1" destOrd="0" parTransId="{3C0FE9A6-904C-6940-BB67-26DF5735075C}" sibTransId="{0E461047-05E9-8D42-B0A1-D2A23D8E0982}"/>
    <dgm:cxn modelId="{AD39150A-C8B1-5B46-97E3-FB8BFCBDC201}" type="presOf" srcId="{9338703E-05F8-0F46-939F-DA23A41C47B9}" destId="{7812A047-D6DC-274E-931B-1A009B5838B4}" srcOrd="0" destOrd="0" presId="urn:microsoft.com/office/officeart/2005/8/layout/chevron2"/>
    <dgm:cxn modelId="{D9DA241D-F7A5-BA44-A481-A57EB5947172}" type="presOf" srcId="{3A0E8ED0-901B-F647-B0F4-2D2DDBE6502A}" destId="{7A58A940-946F-D446-BB96-3E9DFCF8C4E0}" srcOrd="0" destOrd="0" presId="urn:microsoft.com/office/officeart/2005/8/layout/chevron2"/>
    <dgm:cxn modelId="{D742CE25-58D0-D044-815E-8CF391FDA714}" type="presOf" srcId="{E7CA0080-CB6B-A540-9AD3-9DA74967C10E}" destId="{7812A047-D6DC-274E-931B-1A009B5838B4}" srcOrd="0" destOrd="1" presId="urn:microsoft.com/office/officeart/2005/8/layout/chevron2"/>
    <dgm:cxn modelId="{A5DA8D64-CB77-0046-962A-BCB089EADCF0}" srcId="{11669A12-B2AB-6844-84F6-32C944655CD9}" destId="{43B5B5EF-A4B9-1945-AB1C-4DF51480675E}" srcOrd="0" destOrd="0" parTransId="{13863CCD-A185-AC4F-B419-63D3B8288390}" sibTransId="{FC02A846-8705-4140-8E65-B4CD3AD9D3D1}"/>
    <dgm:cxn modelId="{1FE85C6C-8B5E-2441-A6E8-D0333D669315}" type="presOf" srcId="{9C134C80-7703-F24E-A6AA-4DD73B7237F9}" destId="{9DE60100-5A50-ED4C-A801-281E82B1C9E8}" srcOrd="0" destOrd="0" presId="urn:microsoft.com/office/officeart/2005/8/layout/chevron2"/>
    <dgm:cxn modelId="{EF0A7C4E-939F-EB40-8698-5EDFF2358C01}" type="presOf" srcId="{7EF04E42-E693-9A48-B3A4-B0FA5A888FC7}" destId="{32054531-85CA-1C47-B81E-06C051FD3253}" srcOrd="0" destOrd="0" presId="urn:microsoft.com/office/officeart/2005/8/layout/chevron2"/>
    <dgm:cxn modelId="{9E989E52-5BD3-8D4F-AF9D-798812AE2C0E}" type="presOf" srcId="{FEEBD47B-3B9C-2D4B-8A71-0DC2BD9DB85D}" destId="{7D08F719-7ECC-6542-A2E4-3875289757DB}" srcOrd="0" destOrd="1" presId="urn:microsoft.com/office/officeart/2005/8/layout/chevron2"/>
    <dgm:cxn modelId="{BD09E558-4525-2141-B7F2-55797E01781D}" type="presOf" srcId="{D8AA41B3-65C6-EB48-AFCB-68EDB898F59F}" destId="{7812A047-D6DC-274E-931B-1A009B5838B4}" srcOrd="0" destOrd="2" presId="urn:microsoft.com/office/officeart/2005/8/layout/chevron2"/>
    <dgm:cxn modelId="{F4684786-A19E-1B49-8EB2-E8CD21ED5FB5}" srcId="{7EF04E42-E693-9A48-B3A4-B0FA5A888FC7}" destId="{3A0E8ED0-901B-F647-B0F4-2D2DDBE6502A}" srcOrd="0" destOrd="0" parTransId="{F65A3C8B-558D-274C-A510-DF03543A65A3}" sibTransId="{8BABC0B1-545F-D24D-9D44-5BD46A11360B}"/>
    <dgm:cxn modelId="{BC9D7F90-1484-BA4F-AF6E-DE9158305928}" srcId="{3A0E8ED0-901B-F647-B0F4-2D2DDBE6502A}" destId="{FEEBD47B-3B9C-2D4B-8A71-0DC2BD9DB85D}" srcOrd="1" destOrd="0" parTransId="{DFFF6EF9-869F-8344-9E5D-BA405F071285}" sibTransId="{298CCE9B-FBF5-6B42-A167-B0EA508A9F7E}"/>
    <dgm:cxn modelId="{57E4A196-F319-F84F-B623-84491D8A0A85}" srcId="{9C134C80-7703-F24E-A6AA-4DD73B7237F9}" destId="{9338703E-05F8-0F46-939F-DA23A41C47B9}" srcOrd="0" destOrd="0" parTransId="{248B3331-4607-B649-AB1D-9EA2054EB799}" sibTransId="{FE7B0C0B-EE09-F645-9340-0E92F724CD9B}"/>
    <dgm:cxn modelId="{AE578B9A-C467-2C48-ABC5-6D821AE40BE1}" srcId="{7EF04E42-E693-9A48-B3A4-B0FA5A888FC7}" destId="{11669A12-B2AB-6844-84F6-32C944655CD9}" srcOrd="2" destOrd="0" parTransId="{6E8318F7-F6F4-9F4D-AC9D-BB27464CE887}" sibTransId="{847E70D3-4DB3-F14A-8FD9-3630FC4A6D47}"/>
    <dgm:cxn modelId="{38502EA0-ABF3-AF47-9029-37506FFC689A}" type="presOf" srcId="{1B2DCA8F-9325-A04C-AB5F-5C0EE52D520B}" destId="{7D08F719-7ECC-6542-A2E4-3875289757DB}" srcOrd="0" destOrd="0" presId="urn:microsoft.com/office/officeart/2005/8/layout/chevron2"/>
    <dgm:cxn modelId="{6027F5B1-C386-6B42-80D8-5A980F2AD689}" srcId="{9C134C80-7703-F24E-A6AA-4DD73B7237F9}" destId="{E7CA0080-CB6B-A540-9AD3-9DA74967C10E}" srcOrd="1" destOrd="0" parTransId="{47A6EF6A-1B30-2F45-94FB-ED420EE9FD23}" sibTransId="{99F7EF50-13E3-3B47-AE31-3FCA520D9D66}"/>
    <dgm:cxn modelId="{F59DCEB7-378D-B742-B948-AF1E9A96D1AB}" type="presOf" srcId="{43B5B5EF-A4B9-1945-AB1C-4DF51480675E}" destId="{3F7CA6F7-70D4-A74E-B13D-93B429ECE9D7}" srcOrd="0" destOrd="0" presId="urn:microsoft.com/office/officeart/2005/8/layout/chevron2"/>
    <dgm:cxn modelId="{76689FD1-3D68-4F4D-B7DA-647970A99FD8}" type="presOf" srcId="{11669A12-B2AB-6844-84F6-32C944655CD9}" destId="{7687F8D6-A0DA-0848-93B9-4C4E92F374DF}" srcOrd="0" destOrd="0" presId="urn:microsoft.com/office/officeart/2005/8/layout/chevron2"/>
    <dgm:cxn modelId="{870811F1-7CAB-8540-A08C-D8C6A1E80132}" srcId="{3A0E8ED0-901B-F647-B0F4-2D2DDBE6502A}" destId="{1B2DCA8F-9325-A04C-AB5F-5C0EE52D520B}" srcOrd="0" destOrd="0" parTransId="{070646B3-2287-F145-BAF8-FBF66DA82478}" sibTransId="{44BD9690-05DB-0745-8025-4832DD54F961}"/>
    <dgm:cxn modelId="{BACFDCFA-994B-4647-AAB3-48476167BC9A}" srcId="{9C134C80-7703-F24E-A6AA-4DD73B7237F9}" destId="{D8AA41B3-65C6-EB48-AFCB-68EDB898F59F}" srcOrd="2" destOrd="0" parTransId="{C5386772-036B-2E48-9D93-2BC363E63A6A}" sibTransId="{CAA6C6F7-F71A-4C46-BEBB-480B21FADB16}"/>
    <dgm:cxn modelId="{F3ED1F82-33DF-8B46-AF6E-C2A1BF54A4CE}" type="presParOf" srcId="{32054531-85CA-1C47-B81E-06C051FD3253}" destId="{5F817A44-D15A-0847-83D4-007C9B7BAC5B}" srcOrd="0" destOrd="0" presId="urn:microsoft.com/office/officeart/2005/8/layout/chevron2"/>
    <dgm:cxn modelId="{4349FB59-B91A-A64F-BC86-F261943B8E0E}" type="presParOf" srcId="{5F817A44-D15A-0847-83D4-007C9B7BAC5B}" destId="{7A58A940-946F-D446-BB96-3E9DFCF8C4E0}" srcOrd="0" destOrd="0" presId="urn:microsoft.com/office/officeart/2005/8/layout/chevron2"/>
    <dgm:cxn modelId="{15EC092A-3E7E-1C4E-BEA7-12922B6B6D1A}" type="presParOf" srcId="{5F817A44-D15A-0847-83D4-007C9B7BAC5B}" destId="{7D08F719-7ECC-6542-A2E4-3875289757DB}" srcOrd="1" destOrd="0" presId="urn:microsoft.com/office/officeart/2005/8/layout/chevron2"/>
    <dgm:cxn modelId="{85B3F5D5-EF8D-034F-AC5E-FE634750C363}" type="presParOf" srcId="{32054531-85CA-1C47-B81E-06C051FD3253}" destId="{63312817-81BF-2049-AD7D-7910979E423A}" srcOrd="1" destOrd="0" presId="urn:microsoft.com/office/officeart/2005/8/layout/chevron2"/>
    <dgm:cxn modelId="{8E564EC1-24DB-864F-A7AD-591AE6A39A26}" type="presParOf" srcId="{32054531-85CA-1C47-B81E-06C051FD3253}" destId="{8E9EE190-EC60-5341-8EAB-CEBFB5B19BDC}" srcOrd="2" destOrd="0" presId="urn:microsoft.com/office/officeart/2005/8/layout/chevron2"/>
    <dgm:cxn modelId="{006AF5B4-AC61-EB4F-A437-0D00C105EB24}" type="presParOf" srcId="{8E9EE190-EC60-5341-8EAB-CEBFB5B19BDC}" destId="{9DE60100-5A50-ED4C-A801-281E82B1C9E8}" srcOrd="0" destOrd="0" presId="urn:microsoft.com/office/officeart/2005/8/layout/chevron2"/>
    <dgm:cxn modelId="{09BD3A9D-1ABA-A446-808F-71CB3C2F54F1}" type="presParOf" srcId="{8E9EE190-EC60-5341-8EAB-CEBFB5B19BDC}" destId="{7812A047-D6DC-274E-931B-1A009B5838B4}" srcOrd="1" destOrd="0" presId="urn:microsoft.com/office/officeart/2005/8/layout/chevron2"/>
    <dgm:cxn modelId="{48304233-6B00-B745-BBB8-CF2DD6102EA0}" type="presParOf" srcId="{32054531-85CA-1C47-B81E-06C051FD3253}" destId="{E95A1727-97D8-8044-A9AB-477F3F5D7DB1}" srcOrd="3" destOrd="0" presId="urn:microsoft.com/office/officeart/2005/8/layout/chevron2"/>
    <dgm:cxn modelId="{82CB7B9A-6B80-184F-95C0-A9DB114EB072}" type="presParOf" srcId="{32054531-85CA-1C47-B81E-06C051FD3253}" destId="{18EC2651-4A8C-7F4D-BC8F-A8DA5FC0AB9E}" srcOrd="4" destOrd="0" presId="urn:microsoft.com/office/officeart/2005/8/layout/chevron2"/>
    <dgm:cxn modelId="{E9BD2E0E-FD70-724E-B413-DDD9C5C68386}" type="presParOf" srcId="{18EC2651-4A8C-7F4D-BC8F-A8DA5FC0AB9E}" destId="{7687F8D6-A0DA-0848-93B9-4C4E92F374DF}" srcOrd="0" destOrd="0" presId="urn:microsoft.com/office/officeart/2005/8/layout/chevron2"/>
    <dgm:cxn modelId="{C36DE9FE-275F-A342-B880-B640053BDCFE}" type="presParOf" srcId="{18EC2651-4A8C-7F4D-BC8F-A8DA5FC0AB9E}" destId="{3F7CA6F7-70D4-A74E-B13D-93B429ECE9D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F04E42-E693-9A48-B3A4-B0FA5A888FC7}" type="doc">
      <dgm:prSet loTypeId="urn:microsoft.com/office/officeart/2005/8/layout/chevron2" loCatId="" qsTypeId="urn:microsoft.com/office/officeart/2005/8/quickstyle/3D4" qsCatId="3D" csTypeId="urn:microsoft.com/office/officeart/2005/8/colors/colorful1" csCatId="colorful" phldr="1"/>
      <dgm:spPr/>
      <dgm:t>
        <a:bodyPr/>
        <a:lstStyle/>
        <a:p>
          <a:endParaRPr lang="en-US"/>
        </a:p>
      </dgm:t>
    </dgm:pt>
    <dgm:pt modelId="{3A0E8ED0-901B-F647-B0F4-2D2DDBE6502A}">
      <dgm:prSet phldrT="[Text]" custT="1"/>
      <dgm:spPr/>
      <dgm:t>
        <a:bodyPr/>
        <a:lstStyle/>
        <a:p>
          <a:r>
            <a:rPr lang="en-US" sz="2900" dirty="0">
              <a:solidFill>
                <a:schemeClr val="tx1"/>
              </a:solidFill>
            </a:rPr>
            <a:t>1992</a:t>
          </a:r>
        </a:p>
      </dgm:t>
    </dgm:pt>
    <dgm:pt modelId="{F65A3C8B-558D-274C-A510-DF03543A65A3}" type="parTrans" cxnId="{F4684786-A19E-1B49-8EB2-E8CD21ED5FB5}">
      <dgm:prSet/>
      <dgm:spPr/>
      <dgm:t>
        <a:bodyPr/>
        <a:lstStyle/>
        <a:p>
          <a:endParaRPr lang="en-US"/>
        </a:p>
      </dgm:t>
    </dgm:pt>
    <dgm:pt modelId="{8BABC0B1-545F-D24D-9D44-5BD46A11360B}" type="sibTrans" cxnId="{F4684786-A19E-1B49-8EB2-E8CD21ED5FB5}">
      <dgm:prSet/>
      <dgm:spPr/>
      <dgm:t>
        <a:bodyPr/>
        <a:lstStyle/>
        <a:p>
          <a:endParaRPr lang="en-US"/>
        </a:p>
      </dgm:t>
    </dgm:pt>
    <dgm:pt modelId="{9C134C80-7703-F24E-A6AA-4DD73B7237F9}">
      <dgm:prSet custT="1"/>
      <dgm:spPr/>
      <dgm:t>
        <a:bodyPr/>
        <a:lstStyle/>
        <a:p>
          <a:r>
            <a:rPr lang="en-US" sz="2900" dirty="0">
              <a:solidFill>
                <a:schemeClr val="tx1"/>
              </a:solidFill>
            </a:rPr>
            <a:t>1998</a:t>
          </a:r>
        </a:p>
      </dgm:t>
    </dgm:pt>
    <dgm:pt modelId="{3C0FE9A6-904C-6940-BB67-26DF5735075C}" type="parTrans" cxnId="{B9804907-3792-C746-B278-2F1BAA5BEA8A}">
      <dgm:prSet/>
      <dgm:spPr/>
      <dgm:t>
        <a:bodyPr/>
        <a:lstStyle/>
        <a:p>
          <a:endParaRPr lang="en-US"/>
        </a:p>
      </dgm:t>
    </dgm:pt>
    <dgm:pt modelId="{0E461047-05E9-8D42-B0A1-D2A23D8E0982}" type="sibTrans" cxnId="{B9804907-3792-C746-B278-2F1BAA5BEA8A}">
      <dgm:prSet/>
      <dgm:spPr/>
      <dgm:t>
        <a:bodyPr/>
        <a:lstStyle/>
        <a:p>
          <a:endParaRPr lang="en-US"/>
        </a:p>
      </dgm:t>
    </dgm:pt>
    <dgm:pt modelId="{11669A12-B2AB-6844-84F6-32C944655CD9}">
      <dgm:prSet custT="1"/>
      <dgm:spPr/>
      <dgm:t>
        <a:bodyPr/>
        <a:lstStyle/>
        <a:p>
          <a:r>
            <a:rPr lang="en-US" sz="2900" dirty="0">
              <a:solidFill>
                <a:schemeClr val="tx1"/>
              </a:solidFill>
            </a:rPr>
            <a:t>2015</a:t>
          </a:r>
        </a:p>
      </dgm:t>
    </dgm:pt>
    <dgm:pt modelId="{6E8318F7-F6F4-9F4D-AC9D-BB27464CE887}" type="parTrans" cxnId="{AE578B9A-C467-2C48-ABC5-6D821AE40BE1}">
      <dgm:prSet/>
      <dgm:spPr/>
      <dgm:t>
        <a:bodyPr/>
        <a:lstStyle/>
        <a:p>
          <a:endParaRPr lang="en-US"/>
        </a:p>
      </dgm:t>
    </dgm:pt>
    <dgm:pt modelId="{847E70D3-4DB3-F14A-8FD9-3630FC4A6D47}" type="sibTrans" cxnId="{AE578B9A-C467-2C48-ABC5-6D821AE40BE1}">
      <dgm:prSet/>
      <dgm:spPr/>
      <dgm:t>
        <a:bodyPr/>
        <a:lstStyle/>
        <a:p>
          <a:endParaRPr lang="en-US"/>
        </a:p>
      </dgm:t>
    </dgm:pt>
    <dgm:pt modelId="{1B2DCA8F-9325-A04C-AB5F-5C0EE52D520B}">
      <dgm:prSet custT="1"/>
      <dgm:spPr>
        <a:noFill/>
        <a:ln>
          <a:solidFill>
            <a:schemeClr val="accent2"/>
          </a:solidFill>
        </a:ln>
      </dgm:spPr>
      <dgm:t>
        <a:bodyPr/>
        <a:lstStyle/>
        <a:p>
          <a:pPr>
            <a:lnSpc>
              <a:spcPct val="100000"/>
            </a:lnSpc>
            <a:spcAft>
              <a:spcPts val="0"/>
            </a:spcAft>
            <a:buFontTx/>
            <a:buNone/>
          </a:pPr>
          <a:r>
            <a:rPr lang="en-US" sz="2400" b="1" i="1" dirty="0">
              <a:solidFill>
                <a:schemeClr val="tx1"/>
              </a:solidFill>
            </a:rPr>
            <a:t>Harvard RBRVS adopted by CMS for all Medicare physician payment</a:t>
          </a:r>
        </a:p>
      </dgm:t>
    </dgm:pt>
    <dgm:pt modelId="{070646B3-2287-F145-BAF8-FBF66DA82478}" type="parTrans" cxnId="{870811F1-7CAB-8540-A08C-D8C6A1E80132}">
      <dgm:prSet/>
      <dgm:spPr/>
      <dgm:t>
        <a:bodyPr/>
        <a:lstStyle/>
        <a:p>
          <a:endParaRPr lang="en-US"/>
        </a:p>
      </dgm:t>
    </dgm:pt>
    <dgm:pt modelId="{44BD9690-05DB-0745-8025-4832DD54F961}" type="sibTrans" cxnId="{870811F1-7CAB-8540-A08C-D8C6A1E80132}">
      <dgm:prSet/>
      <dgm:spPr/>
      <dgm:t>
        <a:bodyPr/>
        <a:lstStyle/>
        <a:p>
          <a:endParaRPr lang="en-US"/>
        </a:p>
      </dgm:t>
    </dgm:pt>
    <dgm:pt modelId="{43B5B5EF-A4B9-1945-AB1C-4DF51480675E}">
      <dgm:prSet custT="1"/>
      <dgm:spPr/>
      <dgm:t>
        <a:bodyPr/>
        <a:lstStyle/>
        <a:p>
          <a:pPr>
            <a:buFontTx/>
            <a:buNone/>
          </a:pPr>
          <a:r>
            <a:rPr lang="en-US" sz="2400" b="1" i="1" dirty="0">
              <a:solidFill>
                <a:schemeClr val="tx1"/>
              </a:solidFill>
            </a:rPr>
            <a:t>Medicare Access and CHIP Reauthorization Act (MACRA)  </a:t>
          </a:r>
        </a:p>
      </dgm:t>
    </dgm:pt>
    <dgm:pt modelId="{13863CCD-A185-AC4F-B419-63D3B8288390}" type="parTrans" cxnId="{A5DA8D64-CB77-0046-962A-BCB089EADCF0}">
      <dgm:prSet/>
      <dgm:spPr/>
      <dgm:t>
        <a:bodyPr/>
        <a:lstStyle/>
        <a:p>
          <a:endParaRPr lang="en-US"/>
        </a:p>
      </dgm:t>
    </dgm:pt>
    <dgm:pt modelId="{FC02A846-8705-4140-8E65-B4CD3AD9D3D1}" type="sibTrans" cxnId="{A5DA8D64-CB77-0046-962A-BCB089EADCF0}">
      <dgm:prSet/>
      <dgm:spPr/>
      <dgm:t>
        <a:bodyPr/>
        <a:lstStyle/>
        <a:p>
          <a:endParaRPr lang="en-US"/>
        </a:p>
      </dgm:t>
    </dgm:pt>
    <dgm:pt modelId="{9338703E-05F8-0F46-939F-DA23A41C47B9}">
      <dgm:prSet custT="1"/>
      <dgm:spPr/>
      <dgm:t>
        <a:bodyPr/>
        <a:lstStyle/>
        <a:p>
          <a:pPr>
            <a:spcAft>
              <a:spcPts val="0"/>
            </a:spcAft>
            <a:buFontTx/>
            <a:buNone/>
          </a:pPr>
          <a:r>
            <a:rPr lang="en-US" sz="2400" b="1" i="1" dirty="0">
              <a:solidFill>
                <a:schemeClr val="tx1"/>
              </a:solidFill>
            </a:rPr>
            <a:t>RUC Practice Expense Advisory Committee created</a:t>
          </a:r>
          <a:endParaRPr lang="en-US" sz="2400" dirty="0">
            <a:solidFill>
              <a:schemeClr val="tx1"/>
            </a:solidFill>
          </a:endParaRPr>
        </a:p>
      </dgm:t>
    </dgm:pt>
    <dgm:pt modelId="{248B3331-4607-B649-AB1D-9EA2054EB799}" type="parTrans" cxnId="{57E4A196-F319-F84F-B623-84491D8A0A85}">
      <dgm:prSet/>
      <dgm:spPr/>
      <dgm:t>
        <a:bodyPr/>
        <a:lstStyle/>
        <a:p>
          <a:endParaRPr lang="en-US"/>
        </a:p>
      </dgm:t>
    </dgm:pt>
    <dgm:pt modelId="{FE7B0C0B-EE09-F645-9340-0E92F724CD9B}" type="sibTrans" cxnId="{57E4A196-F319-F84F-B623-84491D8A0A85}">
      <dgm:prSet/>
      <dgm:spPr/>
      <dgm:t>
        <a:bodyPr/>
        <a:lstStyle/>
        <a:p>
          <a:endParaRPr lang="en-US"/>
        </a:p>
      </dgm:t>
    </dgm:pt>
    <dgm:pt modelId="{F5DC3864-D8F3-E44C-96DB-838995EC7A9B}">
      <dgm:prSet custT="1"/>
      <dgm:spPr/>
      <dgm:t>
        <a:bodyPr/>
        <a:lstStyle/>
        <a:p>
          <a:pPr>
            <a:buFont typeface="Arial" panose="020B0604020202020204" pitchFamily="34" charset="0"/>
            <a:buChar char="•"/>
          </a:pPr>
          <a:r>
            <a:rPr lang="en-US" sz="2000" b="1" i="1" dirty="0">
              <a:solidFill>
                <a:schemeClr val="tx1"/>
              </a:solidFill>
            </a:rPr>
            <a:t>Current law governing physician payment</a:t>
          </a:r>
          <a:r>
            <a:rPr lang="en-US" sz="2000" b="0" i="0" dirty="0">
              <a:solidFill>
                <a:schemeClr val="tx1"/>
              </a:solidFill>
            </a:rPr>
            <a:t> </a:t>
          </a:r>
          <a:endParaRPr lang="en-US" sz="2000" dirty="0">
            <a:solidFill>
              <a:schemeClr val="tx1"/>
            </a:solidFill>
          </a:endParaRPr>
        </a:p>
      </dgm:t>
    </dgm:pt>
    <dgm:pt modelId="{A3CE359D-CED5-AE41-BCBC-3E4E89295C5F}" type="parTrans" cxnId="{C1086BDD-51C3-BF4B-B8EB-F279CB417F65}">
      <dgm:prSet/>
      <dgm:spPr/>
      <dgm:t>
        <a:bodyPr/>
        <a:lstStyle/>
        <a:p>
          <a:endParaRPr lang="en-US"/>
        </a:p>
      </dgm:t>
    </dgm:pt>
    <dgm:pt modelId="{7A89632A-2AC4-8C45-87E8-CAFAF26FD9E8}" type="sibTrans" cxnId="{C1086BDD-51C3-BF4B-B8EB-F279CB417F65}">
      <dgm:prSet/>
      <dgm:spPr/>
      <dgm:t>
        <a:bodyPr/>
        <a:lstStyle/>
        <a:p>
          <a:endParaRPr lang="en-US"/>
        </a:p>
      </dgm:t>
    </dgm:pt>
    <dgm:pt modelId="{158BD2D3-01F4-BC4D-AB72-33E6832FC6E1}">
      <dgm:prSet custT="1"/>
      <dgm:spPr/>
      <dgm:t>
        <a:bodyPr/>
        <a:lstStyle/>
        <a:p>
          <a:pPr>
            <a:spcAft>
              <a:spcPts val="0"/>
            </a:spcAft>
          </a:pPr>
          <a:r>
            <a:rPr lang="en-US" sz="2000" dirty="0"/>
            <a:t>Continues as </a:t>
          </a:r>
          <a:r>
            <a:rPr lang="en-US" sz="2000" b="1" i="1" dirty="0"/>
            <a:t>RUC Practice Expense (PE) Subcommittee </a:t>
          </a:r>
        </a:p>
      </dgm:t>
    </dgm:pt>
    <dgm:pt modelId="{0EA6F0BD-41C8-FC46-A2DD-74720B75CA1C}" type="parTrans" cxnId="{84695682-C97E-9D4F-8BC3-8416BFFE0F03}">
      <dgm:prSet/>
      <dgm:spPr/>
      <dgm:t>
        <a:bodyPr/>
        <a:lstStyle/>
        <a:p>
          <a:endParaRPr lang="en-US"/>
        </a:p>
      </dgm:t>
    </dgm:pt>
    <dgm:pt modelId="{D4CDC6DF-4C12-D246-9465-DCA4EA827FEE}" type="sibTrans" cxnId="{84695682-C97E-9D4F-8BC3-8416BFFE0F03}">
      <dgm:prSet/>
      <dgm:spPr/>
      <dgm:t>
        <a:bodyPr/>
        <a:lstStyle/>
        <a:p>
          <a:endParaRPr lang="en-US"/>
        </a:p>
      </dgm:t>
    </dgm:pt>
    <dgm:pt modelId="{3CEAC3F0-B67A-9C45-B903-5E7AEED7B957}">
      <dgm:prSet custT="1"/>
      <dgm:spPr/>
      <dgm:t>
        <a:bodyPr/>
        <a:lstStyle/>
        <a:p>
          <a:pPr>
            <a:buFont typeface="Arial" panose="020B0604020202020204" pitchFamily="34" charset="0"/>
            <a:buChar char="•"/>
          </a:pPr>
          <a:r>
            <a:rPr lang="en-US" sz="2000" dirty="0">
              <a:solidFill>
                <a:schemeClr val="tx1"/>
              </a:solidFill>
            </a:rPr>
            <a:t>Quality Payment Program (QPP) bonus system launched in 2017 </a:t>
          </a:r>
        </a:p>
      </dgm:t>
    </dgm:pt>
    <dgm:pt modelId="{D8D6DC1F-7E56-304B-ACE0-B904DC062932}" type="parTrans" cxnId="{FDFE7CD2-FFC8-8C4B-82C3-AC56ECDB1B0C}">
      <dgm:prSet/>
      <dgm:spPr/>
      <dgm:t>
        <a:bodyPr/>
        <a:lstStyle/>
        <a:p>
          <a:endParaRPr lang="en-US"/>
        </a:p>
      </dgm:t>
    </dgm:pt>
    <dgm:pt modelId="{312793A0-5A35-AA49-AEEF-4190AE64059E}" type="sibTrans" cxnId="{FDFE7CD2-FFC8-8C4B-82C3-AC56ECDB1B0C}">
      <dgm:prSet/>
      <dgm:spPr/>
      <dgm:t>
        <a:bodyPr/>
        <a:lstStyle/>
        <a:p>
          <a:endParaRPr lang="en-US"/>
        </a:p>
      </dgm:t>
    </dgm:pt>
    <dgm:pt modelId="{2B96E9C2-13E7-6F48-A470-F3E3DEB35B27}">
      <dgm:prSet custT="1"/>
      <dgm:spPr/>
      <dgm:t>
        <a:bodyPr/>
        <a:lstStyle/>
        <a:p>
          <a:pPr>
            <a:spcAft>
              <a:spcPts val="0"/>
            </a:spcAft>
            <a:buSzPct val="115000"/>
            <a:buFont typeface="Arial" panose="020B0604020202020204" pitchFamily="34" charset="0"/>
            <a:buChar char="•"/>
          </a:pPr>
          <a:r>
            <a:rPr lang="en-US" sz="2000" dirty="0">
              <a:solidFill>
                <a:schemeClr val="tx1"/>
              </a:solidFill>
            </a:rPr>
            <a:t>Review/update PE RVUs for direct costs: clinical staff, medical supplies and equipment</a:t>
          </a:r>
          <a:endParaRPr lang="en-US" sz="2000" b="1" i="1" dirty="0"/>
        </a:p>
      </dgm:t>
    </dgm:pt>
    <dgm:pt modelId="{27444353-86B1-4241-BB9F-53E206A0CD1A}" type="parTrans" cxnId="{415ADA32-DDB6-564E-B915-263A4D36F49A}">
      <dgm:prSet/>
      <dgm:spPr/>
      <dgm:t>
        <a:bodyPr/>
        <a:lstStyle/>
        <a:p>
          <a:endParaRPr lang="en-US"/>
        </a:p>
      </dgm:t>
    </dgm:pt>
    <dgm:pt modelId="{682A9CDC-F9E6-2645-9223-B9A7DDD1165F}" type="sibTrans" cxnId="{415ADA32-DDB6-564E-B915-263A4D36F49A}">
      <dgm:prSet/>
      <dgm:spPr/>
      <dgm:t>
        <a:bodyPr/>
        <a:lstStyle/>
        <a:p>
          <a:endParaRPr lang="en-US"/>
        </a:p>
      </dgm:t>
    </dgm:pt>
    <dgm:pt modelId="{0AAA3983-6D1F-CD48-85EC-D26281664952}">
      <dgm:prSet custT="1"/>
      <dgm:spPr>
        <a:noFill/>
        <a:ln>
          <a:solidFill>
            <a:schemeClr val="accent2"/>
          </a:solidFill>
        </a:ln>
      </dgm:spPr>
      <dgm:t>
        <a:bodyPr/>
        <a:lstStyle/>
        <a:p>
          <a:pPr>
            <a:lnSpc>
              <a:spcPct val="100000"/>
            </a:lnSpc>
            <a:spcAft>
              <a:spcPts val="0"/>
            </a:spcAft>
            <a:buFont typeface="Arial" panose="020B0604020202020204" pitchFamily="34" charset="0"/>
            <a:buChar char="•"/>
          </a:pPr>
          <a:r>
            <a:rPr lang="en-US" sz="2000" b="0" i="0" dirty="0">
              <a:solidFill>
                <a:schemeClr val="tx1"/>
              </a:solidFill>
            </a:rPr>
            <a:t>Harvard-valued CPT codes </a:t>
          </a:r>
        </a:p>
      </dgm:t>
    </dgm:pt>
    <dgm:pt modelId="{28D212D3-0C47-AB40-9467-ABA23CCA2C94}" type="parTrans" cxnId="{100487E6-2903-274B-A1AB-44550495F6E2}">
      <dgm:prSet/>
      <dgm:spPr/>
      <dgm:t>
        <a:bodyPr/>
        <a:lstStyle/>
        <a:p>
          <a:endParaRPr lang="en-US"/>
        </a:p>
      </dgm:t>
    </dgm:pt>
    <dgm:pt modelId="{8567CA89-B906-4E4F-9EBD-AD2AF16D28AC}" type="sibTrans" cxnId="{100487E6-2903-274B-A1AB-44550495F6E2}">
      <dgm:prSet/>
      <dgm:spPr/>
      <dgm:t>
        <a:bodyPr/>
        <a:lstStyle/>
        <a:p>
          <a:endParaRPr lang="en-US"/>
        </a:p>
      </dgm:t>
    </dgm:pt>
    <dgm:pt modelId="{32054531-85CA-1C47-B81E-06C051FD3253}" type="pres">
      <dgm:prSet presAssocID="{7EF04E42-E693-9A48-B3A4-B0FA5A888FC7}" presName="linearFlow" presStyleCnt="0">
        <dgm:presLayoutVars>
          <dgm:dir/>
          <dgm:animLvl val="lvl"/>
          <dgm:resizeHandles val="exact"/>
        </dgm:presLayoutVars>
      </dgm:prSet>
      <dgm:spPr/>
    </dgm:pt>
    <dgm:pt modelId="{5F817A44-D15A-0847-83D4-007C9B7BAC5B}" type="pres">
      <dgm:prSet presAssocID="{3A0E8ED0-901B-F647-B0F4-2D2DDBE6502A}" presName="composite" presStyleCnt="0"/>
      <dgm:spPr/>
    </dgm:pt>
    <dgm:pt modelId="{7A58A940-946F-D446-BB96-3E9DFCF8C4E0}" type="pres">
      <dgm:prSet presAssocID="{3A0E8ED0-901B-F647-B0F4-2D2DDBE6502A}" presName="parentText" presStyleLbl="alignNode1" presStyleIdx="0" presStyleCnt="3" custLinFactNeighborY="-14058">
        <dgm:presLayoutVars>
          <dgm:chMax val="1"/>
          <dgm:bulletEnabled val="1"/>
        </dgm:presLayoutVars>
      </dgm:prSet>
      <dgm:spPr/>
    </dgm:pt>
    <dgm:pt modelId="{7D08F719-7ECC-6542-A2E4-3875289757DB}" type="pres">
      <dgm:prSet presAssocID="{3A0E8ED0-901B-F647-B0F4-2D2DDBE6502A}" presName="descendantText" presStyleLbl="alignAcc1" presStyleIdx="0" presStyleCnt="3" custScaleX="99959" custScaleY="100000" custLinFactNeighborX="551" custLinFactNeighborY="-8151">
        <dgm:presLayoutVars>
          <dgm:bulletEnabled val="1"/>
        </dgm:presLayoutVars>
      </dgm:prSet>
      <dgm:spPr/>
    </dgm:pt>
    <dgm:pt modelId="{63312817-81BF-2049-AD7D-7910979E423A}" type="pres">
      <dgm:prSet presAssocID="{8BABC0B1-545F-D24D-9D44-5BD46A11360B}" presName="sp" presStyleCnt="0"/>
      <dgm:spPr/>
    </dgm:pt>
    <dgm:pt modelId="{8E9EE190-EC60-5341-8EAB-CEBFB5B19BDC}" type="pres">
      <dgm:prSet presAssocID="{9C134C80-7703-F24E-A6AA-4DD73B7237F9}" presName="composite" presStyleCnt="0"/>
      <dgm:spPr/>
    </dgm:pt>
    <dgm:pt modelId="{9DE60100-5A50-ED4C-A801-281E82B1C9E8}" type="pres">
      <dgm:prSet presAssocID="{9C134C80-7703-F24E-A6AA-4DD73B7237F9}" presName="parentText" presStyleLbl="alignNode1" presStyleIdx="1" presStyleCnt="3" custLinFactNeighborY="3132">
        <dgm:presLayoutVars>
          <dgm:chMax val="1"/>
          <dgm:bulletEnabled val="1"/>
        </dgm:presLayoutVars>
      </dgm:prSet>
      <dgm:spPr/>
    </dgm:pt>
    <dgm:pt modelId="{7812A047-D6DC-274E-931B-1A009B5838B4}" type="pres">
      <dgm:prSet presAssocID="{9C134C80-7703-F24E-A6AA-4DD73B7237F9}" presName="descendantText" presStyleLbl="alignAcc1" presStyleIdx="1" presStyleCnt="3" custScaleX="100372" custScaleY="92219" custLinFactNeighborX="456" custLinFactNeighborY="7388">
        <dgm:presLayoutVars>
          <dgm:bulletEnabled val="1"/>
        </dgm:presLayoutVars>
      </dgm:prSet>
      <dgm:spPr/>
    </dgm:pt>
    <dgm:pt modelId="{E95A1727-97D8-8044-A9AB-477F3F5D7DB1}" type="pres">
      <dgm:prSet presAssocID="{0E461047-05E9-8D42-B0A1-D2A23D8E0982}" presName="sp" presStyleCnt="0"/>
      <dgm:spPr/>
    </dgm:pt>
    <dgm:pt modelId="{18EC2651-4A8C-7F4D-BC8F-A8DA5FC0AB9E}" type="pres">
      <dgm:prSet presAssocID="{11669A12-B2AB-6844-84F6-32C944655CD9}" presName="composite" presStyleCnt="0"/>
      <dgm:spPr/>
    </dgm:pt>
    <dgm:pt modelId="{7687F8D6-A0DA-0848-93B9-4C4E92F374DF}" type="pres">
      <dgm:prSet presAssocID="{11669A12-B2AB-6844-84F6-32C944655CD9}" presName="parentText" presStyleLbl="alignNode1" presStyleIdx="2" presStyleCnt="3" custScaleY="100633" custLinFactNeighborX="3861" custLinFactNeighborY="28542">
        <dgm:presLayoutVars>
          <dgm:chMax val="1"/>
          <dgm:bulletEnabled val="1"/>
        </dgm:presLayoutVars>
      </dgm:prSet>
      <dgm:spPr/>
    </dgm:pt>
    <dgm:pt modelId="{3F7CA6F7-70D4-A74E-B13D-93B429ECE9D7}" type="pres">
      <dgm:prSet presAssocID="{11669A12-B2AB-6844-84F6-32C944655CD9}" presName="descendantText" presStyleLbl="alignAcc1" presStyleIdx="2" presStyleCnt="3" custScaleY="101501" custLinFactNeighborY="3587">
        <dgm:presLayoutVars>
          <dgm:bulletEnabled val="1"/>
        </dgm:presLayoutVars>
      </dgm:prSet>
      <dgm:spPr/>
    </dgm:pt>
  </dgm:ptLst>
  <dgm:cxnLst>
    <dgm:cxn modelId="{B9804907-3792-C746-B278-2F1BAA5BEA8A}" srcId="{7EF04E42-E693-9A48-B3A4-B0FA5A888FC7}" destId="{9C134C80-7703-F24E-A6AA-4DD73B7237F9}" srcOrd="1" destOrd="0" parTransId="{3C0FE9A6-904C-6940-BB67-26DF5735075C}" sibTransId="{0E461047-05E9-8D42-B0A1-D2A23D8E0982}"/>
    <dgm:cxn modelId="{AD39150A-C8B1-5B46-97E3-FB8BFCBDC201}" type="presOf" srcId="{9338703E-05F8-0F46-939F-DA23A41C47B9}" destId="{7812A047-D6DC-274E-931B-1A009B5838B4}" srcOrd="0" destOrd="0" presId="urn:microsoft.com/office/officeart/2005/8/layout/chevron2"/>
    <dgm:cxn modelId="{D9DA241D-F7A5-BA44-A481-A57EB5947172}" type="presOf" srcId="{3A0E8ED0-901B-F647-B0F4-2D2DDBE6502A}" destId="{7A58A940-946F-D446-BB96-3E9DFCF8C4E0}" srcOrd="0" destOrd="0" presId="urn:microsoft.com/office/officeart/2005/8/layout/chevron2"/>
    <dgm:cxn modelId="{BCFDCE25-B071-C04F-856E-3ED2BA7E7870}" type="presOf" srcId="{2B96E9C2-13E7-6F48-A470-F3E3DEB35B27}" destId="{7812A047-D6DC-274E-931B-1A009B5838B4}" srcOrd="0" destOrd="1" presId="urn:microsoft.com/office/officeart/2005/8/layout/chevron2"/>
    <dgm:cxn modelId="{415ADA32-DDB6-564E-B915-263A4D36F49A}" srcId="{9C134C80-7703-F24E-A6AA-4DD73B7237F9}" destId="{2B96E9C2-13E7-6F48-A470-F3E3DEB35B27}" srcOrd="1" destOrd="0" parTransId="{27444353-86B1-4241-BB9F-53E206A0CD1A}" sibTransId="{682A9CDC-F9E6-2645-9223-B9A7DDD1165F}"/>
    <dgm:cxn modelId="{A5DA8D64-CB77-0046-962A-BCB089EADCF0}" srcId="{11669A12-B2AB-6844-84F6-32C944655CD9}" destId="{43B5B5EF-A4B9-1945-AB1C-4DF51480675E}" srcOrd="0" destOrd="0" parTransId="{13863CCD-A185-AC4F-B419-63D3B8288390}" sibTransId="{FC02A846-8705-4140-8E65-B4CD3AD9D3D1}"/>
    <dgm:cxn modelId="{1FE85C6C-8B5E-2441-A6E8-D0333D669315}" type="presOf" srcId="{9C134C80-7703-F24E-A6AA-4DD73B7237F9}" destId="{9DE60100-5A50-ED4C-A801-281E82B1C9E8}" srcOrd="0" destOrd="0" presId="urn:microsoft.com/office/officeart/2005/8/layout/chevron2"/>
    <dgm:cxn modelId="{13F7764C-C515-5946-9B43-E4611B640689}" type="presOf" srcId="{158BD2D3-01F4-BC4D-AB72-33E6832FC6E1}" destId="{7812A047-D6DC-274E-931B-1A009B5838B4}" srcOrd="0" destOrd="2" presId="urn:microsoft.com/office/officeart/2005/8/layout/chevron2"/>
    <dgm:cxn modelId="{EF0A7C4E-939F-EB40-8698-5EDFF2358C01}" type="presOf" srcId="{7EF04E42-E693-9A48-B3A4-B0FA5A888FC7}" destId="{32054531-85CA-1C47-B81E-06C051FD3253}" srcOrd="0" destOrd="0" presId="urn:microsoft.com/office/officeart/2005/8/layout/chevron2"/>
    <dgm:cxn modelId="{6222FB56-98EF-1748-8988-A4AC4F19275F}" type="presOf" srcId="{0AAA3983-6D1F-CD48-85EC-D26281664952}" destId="{7D08F719-7ECC-6542-A2E4-3875289757DB}" srcOrd="0" destOrd="1" presId="urn:microsoft.com/office/officeart/2005/8/layout/chevron2"/>
    <dgm:cxn modelId="{84695682-C97E-9D4F-8BC3-8416BFFE0F03}" srcId="{9C134C80-7703-F24E-A6AA-4DD73B7237F9}" destId="{158BD2D3-01F4-BC4D-AB72-33E6832FC6E1}" srcOrd="2" destOrd="0" parTransId="{0EA6F0BD-41C8-FC46-A2DD-74720B75CA1C}" sibTransId="{D4CDC6DF-4C12-D246-9465-DCA4EA827FEE}"/>
    <dgm:cxn modelId="{F4684786-A19E-1B49-8EB2-E8CD21ED5FB5}" srcId="{7EF04E42-E693-9A48-B3A4-B0FA5A888FC7}" destId="{3A0E8ED0-901B-F647-B0F4-2D2DDBE6502A}" srcOrd="0" destOrd="0" parTransId="{F65A3C8B-558D-274C-A510-DF03543A65A3}" sibTransId="{8BABC0B1-545F-D24D-9D44-5BD46A11360B}"/>
    <dgm:cxn modelId="{74565292-CFF1-D24A-BFA8-DBA88253993F}" type="presOf" srcId="{3CEAC3F0-B67A-9C45-B903-5E7AEED7B957}" destId="{3F7CA6F7-70D4-A74E-B13D-93B429ECE9D7}" srcOrd="0" destOrd="2" presId="urn:microsoft.com/office/officeart/2005/8/layout/chevron2"/>
    <dgm:cxn modelId="{57E4A196-F319-F84F-B623-84491D8A0A85}" srcId="{9C134C80-7703-F24E-A6AA-4DD73B7237F9}" destId="{9338703E-05F8-0F46-939F-DA23A41C47B9}" srcOrd="0" destOrd="0" parTransId="{248B3331-4607-B649-AB1D-9EA2054EB799}" sibTransId="{FE7B0C0B-EE09-F645-9340-0E92F724CD9B}"/>
    <dgm:cxn modelId="{AE578B9A-C467-2C48-ABC5-6D821AE40BE1}" srcId="{7EF04E42-E693-9A48-B3A4-B0FA5A888FC7}" destId="{11669A12-B2AB-6844-84F6-32C944655CD9}" srcOrd="2" destOrd="0" parTransId="{6E8318F7-F6F4-9F4D-AC9D-BB27464CE887}" sibTransId="{847E70D3-4DB3-F14A-8FD9-3630FC4A6D47}"/>
    <dgm:cxn modelId="{38502EA0-ABF3-AF47-9029-37506FFC689A}" type="presOf" srcId="{1B2DCA8F-9325-A04C-AB5F-5C0EE52D520B}" destId="{7D08F719-7ECC-6542-A2E4-3875289757DB}" srcOrd="0" destOrd="0" presId="urn:microsoft.com/office/officeart/2005/8/layout/chevron2"/>
    <dgm:cxn modelId="{F59DCEB7-378D-B742-B948-AF1E9A96D1AB}" type="presOf" srcId="{43B5B5EF-A4B9-1945-AB1C-4DF51480675E}" destId="{3F7CA6F7-70D4-A74E-B13D-93B429ECE9D7}" srcOrd="0" destOrd="0" presId="urn:microsoft.com/office/officeart/2005/8/layout/chevron2"/>
    <dgm:cxn modelId="{76689FD1-3D68-4F4D-B7DA-647970A99FD8}" type="presOf" srcId="{11669A12-B2AB-6844-84F6-32C944655CD9}" destId="{7687F8D6-A0DA-0848-93B9-4C4E92F374DF}" srcOrd="0" destOrd="0" presId="urn:microsoft.com/office/officeart/2005/8/layout/chevron2"/>
    <dgm:cxn modelId="{FDFE7CD2-FFC8-8C4B-82C3-AC56ECDB1B0C}" srcId="{11669A12-B2AB-6844-84F6-32C944655CD9}" destId="{3CEAC3F0-B67A-9C45-B903-5E7AEED7B957}" srcOrd="2" destOrd="0" parTransId="{D8D6DC1F-7E56-304B-ACE0-B904DC062932}" sibTransId="{312793A0-5A35-AA49-AEEF-4190AE64059E}"/>
    <dgm:cxn modelId="{C1086BDD-51C3-BF4B-B8EB-F279CB417F65}" srcId="{11669A12-B2AB-6844-84F6-32C944655CD9}" destId="{F5DC3864-D8F3-E44C-96DB-838995EC7A9B}" srcOrd="1" destOrd="0" parTransId="{A3CE359D-CED5-AE41-BCBC-3E4E89295C5F}" sibTransId="{7A89632A-2AC4-8C45-87E8-CAFAF26FD9E8}"/>
    <dgm:cxn modelId="{100487E6-2903-274B-A1AB-44550495F6E2}" srcId="{1B2DCA8F-9325-A04C-AB5F-5C0EE52D520B}" destId="{0AAA3983-6D1F-CD48-85EC-D26281664952}" srcOrd="0" destOrd="0" parTransId="{28D212D3-0C47-AB40-9467-ABA23CCA2C94}" sibTransId="{8567CA89-B906-4E4F-9EBD-AD2AF16D28AC}"/>
    <dgm:cxn modelId="{870811F1-7CAB-8540-A08C-D8C6A1E80132}" srcId="{3A0E8ED0-901B-F647-B0F4-2D2DDBE6502A}" destId="{1B2DCA8F-9325-A04C-AB5F-5C0EE52D520B}" srcOrd="0" destOrd="0" parTransId="{070646B3-2287-F145-BAF8-FBF66DA82478}" sibTransId="{44BD9690-05DB-0745-8025-4832DD54F961}"/>
    <dgm:cxn modelId="{730951FE-9B5A-2F4F-BE0E-E5725AAF35ED}" type="presOf" srcId="{F5DC3864-D8F3-E44C-96DB-838995EC7A9B}" destId="{3F7CA6F7-70D4-A74E-B13D-93B429ECE9D7}" srcOrd="0" destOrd="1" presId="urn:microsoft.com/office/officeart/2005/8/layout/chevron2"/>
    <dgm:cxn modelId="{F3ED1F82-33DF-8B46-AF6E-C2A1BF54A4CE}" type="presParOf" srcId="{32054531-85CA-1C47-B81E-06C051FD3253}" destId="{5F817A44-D15A-0847-83D4-007C9B7BAC5B}" srcOrd="0" destOrd="0" presId="urn:microsoft.com/office/officeart/2005/8/layout/chevron2"/>
    <dgm:cxn modelId="{4349FB59-B91A-A64F-BC86-F261943B8E0E}" type="presParOf" srcId="{5F817A44-D15A-0847-83D4-007C9B7BAC5B}" destId="{7A58A940-946F-D446-BB96-3E9DFCF8C4E0}" srcOrd="0" destOrd="0" presId="urn:microsoft.com/office/officeart/2005/8/layout/chevron2"/>
    <dgm:cxn modelId="{15EC092A-3E7E-1C4E-BEA7-12922B6B6D1A}" type="presParOf" srcId="{5F817A44-D15A-0847-83D4-007C9B7BAC5B}" destId="{7D08F719-7ECC-6542-A2E4-3875289757DB}" srcOrd="1" destOrd="0" presId="urn:microsoft.com/office/officeart/2005/8/layout/chevron2"/>
    <dgm:cxn modelId="{85B3F5D5-EF8D-034F-AC5E-FE634750C363}" type="presParOf" srcId="{32054531-85CA-1C47-B81E-06C051FD3253}" destId="{63312817-81BF-2049-AD7D-7910979E423A}" srcOrd="1" destOrd="0" presId="urn:microsoft.com/office/officeart/2005/8/layout/chevron2"/>
    <dgm:cxn modelId="{8E564EC1-24DB-864F-A7AD-591AE6A39A26}" type="presParOf" srcId="{32054531-85CA-1C47-B81E-06C051FD3253}" destId="{8E9EE190-EC60-5341-8EAB-CEBFB5B19BDC}" srcOrd="2" destOrd="0" presId="urn:microsoft.com/office/officeart/2005/8/layout/chevron2"/>
    <dgm:cxn modelId="{006AF5B4-AC61-EB4F-A437-0D00C105EB24}" type="presParOf" srcId="{8E9EE190-EC60-5341-8EAB-CEBFB5B19BDC}" destId="{9DE60100-5A50-ED4C-A801-281E82B1C9E8}" srcOrd="0" destOrd="0" presId="urn:microsoft.com/office/officeart/2005/8/layout/chevron2"/>
    <dgm:cxn modelId="{09BD3A9D-1ABA-A446-808F-71CB3C2F54F1}" type="presParOf" srcId="{8E9EE190-EC60-5341-8EAB-CEBFB5B19BDC}" destId="{7812A047-D6DC-274E-931B-1A009B5838B4}" srcOrd="1" destOrd="0" presId="urn:microsoft.com/office/officeart/2005/8/layout/chevron2"/>
    <dgm:cxn modelId="{48304233-6B00-B745-BBB8-CF2DD6102EA0}" type="presParOf" srcId="{32054531-85CA-1C47-B81E-06C051FD3253}" destId="{E95A1727-97D8-8044-A9AB-477F3F5D7DB1}" srcOrd="3" destOrd="0" presId="urn:microsoft.com/office/officeart/2005/8/layout/chevron2"/>
    <dgm:cxn modelId="{82CB7B9A-6B80-184F-95C0-A9DB114EB072}" type="presParOf" srcId="{32054531-85CA-1C47-B81E-06C051FD3253}" destId="{18EC2651-4A8C-7F4D-BC8F-A8DA5FC0AB9E}" srcOrd="4" destOrd="0" presId="urn:microsoft.com/office/officeart/2005/8/layout/chevron2"/>
    <dgm:cxn modelId="{E9BD2E0E-FD70-724E-B413-DDD9C5C68386}" type="presParOf" srcId="{18EC2651-4A8C-7F4D-BC8F-A8DA5FC0AB9E}" destId="{7687F8D6-A0DA-0848-93B9-4C4E92F374DF}" srcOrd="0" destOrd="0" presId="urn:microsoft.com/office/officeart/2005/8/layout/chevron2"/>
    <dgm:cxn modelId="{C36DE9FE-275F-A342-B880-B640053BDCFE}" type="presParOf" srcId="{18EC2651-4A8C-7F4D-BC8F-A8DA5FC0AB9E}" destId="{3F7CA6F7-70D4-A74E-B13D-93B429ECE9D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98F942-B80D-F142-BC65-A28F3339A941}"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lang="en-US"/>
        </a:p>
      </dgm:t>
    </dgm:pt>
    <dgm:pt modelId="{50FF31EB-AC07-BB47-A189-6B130C0521A9}">
      <dgm:prSet phldrT="[Text]" custT="1"/>
      <dgm:spPr>
        <a:solidFill>
          <a:schemeClr val="accent3">
            <a:lumMod val="75000"/>
            <a:alpha val="90000"/>
          </a:schemeClr>
        </a:solidFill>
      </dgm:spPr>
      <dgm:t>
        <a:bodyPr/>
        <a:lstStyle/>
        <a:p>
          <a:r>
            <a:rPr lang="en-US" sz="3000" b="1" i="0" dirty="0">
              <a:solidFill>
                <a:schemeClr val="tx1"/>
              </a:solidFill>
            </a:rPr>
            <a:t>Physician Payment</a:t>
          </a:r>
        </a:p>
      </dgm:t>
    </dgm:pt>
    <dgm:pt modelId="{3BF45D10-5291-374E-848D-DAD268775C84}" type="parTrans" cxnId="{8C080DB1-88B8-C247-93A7-EB8235D2B0D1}">
      <dgm:prSet/>
      <dgm:spPr/>
      <dgm:t>
        <a:bodyPr/>
        <a:lstStyle/>
        <a:p>
          <a:endParaRPr lang="en-US"/>
        </a:p>
      </dgm:t>
    </dgm:pt>
    <dgm:pt modelId="{843FDDDE-FEFF-3248-8A8B-11B505184BF2}" type="sibTrans" cxnId="{8C080DB1-88B8-C247-93A7-EB8235D2B0D1}">
      <dgm:prSet/>
      <dgm:spPr/>
      <dgm:t>
        <a:bodyPr/>
        <a:lstStyle/>
        <a:p>
          <a:endParaRPr lang="en-US"/>
        </a:p>
      </dgm:t>
    </dgm:pt>
    <dgm:pt modelId="{5E292C2E-DE72-9C43-B2BE-03F30530D757}">
      <dgm:prSet phldrT="[Text]" custT="1"/>
      <dgm:spPr>
        <a:solidFill>
          <a:schemeClr val="accent3">
            <a:lumMod val="40000"/>
            <a:lumOff val="60000"/>
            <a:alpha val="90000"/>
          </a:schemeClr>
        </a:solidFill>
      </dgm:spPr>
      <dgm:t>
        <a:bodyPr/>
        <a:lstStyle/>
        <a:p>
          <a:r>
            <a:rPr lang="en-US" sz="2800" dirty="0"/>
            <a:t>Fee for Service</a:t>
          </a:r>
        </a:p>
      </dgm:t>
    </dgm:pt>
    <dgm:pt modelId="{5292EBC8-D6E8-4041-A528-E46A9743464F}" type="parTrans" cxnId="{35ADA36A-F16C-554F-919D-74906D4C939F}">
      <dgm:prSet/>
      <dgm:spPr/>
      <dgm:t>
        <a:bodyPr/>
        <a:lstStyle/>
        <a:p>
          <a:endParaRPr lang="en-US"/>
        </a:p>
      </dgm:t>
    </dgm:pt>
    <dgm:pt modelId="{E8C61A1C-227A-3D4A-AC0F-4B06F9039929}" type="sibTrans" cxnId="{35ADA36A-F16C-554F-919D-74906D4C939F}">
      <dgm:prSet/>
      <dgm:spPr/>
      <dgm:t>
        <a:bodyPr/>
        <a:lstStyle/>
        <a:p>
          <a:endParaRPr lang="en-US"/>
        </a:p>
      </dgm:t>
    </dgm:pt>
    <dgm:pt modelId="{B334C42A-FFC1-654D-A427-A37A48516753}">
      <dgm:prSet phldrT="[Text]" custT="1"/>
      <dgm:spPr>
        <a:solidFill>
          <a:schemeClr val="accent3">
            <a:lumMod val="20000"/>
            <a:lumOff val="80000"/>
            <a:alpha val="90000"/>
          </a:schemeClr>
        </a:solidFill>
      </dgm:spPr>
      <dgm:t>
        <a:bodyPr/>
        <a:lstStyle/>
        <a:p>
          <a:r>
            <a:rPr lang="en-US" sz="2800" dirty="0"/>
            <a:t>Charge Based (CPR)</a:t>
          </a:r>
        </a:p>
      </dgm:t>
    </dgm:pt>
    <dgm:pt modelId="{46F1A8B7-700B-FD4C-B6A9-1C842310DB2E}" type="parTrans" cxnId="{5F3FB0B9-7759-8746-96AC-21E1D0AB2614}">
      <dgm:prSet/>
      <dgm:spPr/>
      <dgm:t>
        <a:bodyPr/>
        <a:lstStyle/>
        <a:p>
          <a:endParaRPr lang="en-US"/>
        </a:p>
      </dgm:t>
    </dgm:pt>
    <dgm:pt modelId="{4DB915D5-D794-B547-B6A7-3B1852B369C9}" type="sibTrans" cxnId="{5F3FB0B9-7759-8746-96AC-21E1D0AB2614}">
      <dgm:prSet/>
      <dgm:spPr/>
      <dgm:t>
        <a:bodyPr/>
        <a:lstStyle/>
        <a:p>
          <a:endParaRPr lang="en-US"/>
        </a:p>
      </dgm:t>
    </dgm:pt>
    <dgm:pt modelId="{CEAFB537-A0DE-9349-8FAF-DF9EA682821F}">
      <dgm:prSet phldrT="[Text]" custT="1"/>
      <dgm:spPr>
        <a:solidFill>
          <a:schemeClr val="tx2">
            <a:lumMod val="40000"/>
            <a:lumOff val="60000"/>
            <a:alpha val="90000"/>
          </a:schemeClr>
        </a:solidFill>
      </dgm:spPr>
      <dgm:t>
        <a:bodyPr/>
        <a:lstStyle/>
        <a:p>
          <a:r>
            <a:rPr lang="en-US" sz="2800" dirty="0"/>
            <a:t>Alternate Payment Models (APM) </a:t>
          </a:r>
          <a:r>
            <a:rPr lang="en-US" sz="2000" b="1" dirty="0"/>
            <a:t>Value-based Care (VBC) </a:t>
          </a:r>
          <a:r>
            <a:rPr lang="en-US" sz="2000" dirty="0"/>
            <a:t>starting 2005 w/MSSP</a:t>
          </a:r>
          <a:endParaRPr lang="en-US" sz="2800" dirty="0"/>
        </a:p>
      </dgm:t>
    </dgm:pt>
    <dgm:pt modelId="{811C00AB-8EF7-F64F-9EC9-935F06FB6AA4}" type="parTrans" cxnId="{24A13F78-F010-2540-8B4C-D6DDE14F3C9A}">
      <dgm:prSet/>
      <dgm:spPr/>
      <dgm:t>
        <a:bodyPr/>
        <a:lstStyle/>
        <a:p>
          <a:endParaRPr lang="en-US"/>
        </a:p>
      </dgm:t>
    </dgm:pt>
    <dgm:pt modelId="{8C08C498-6763-774B-B863-F954E808F404}" type="sibTrans" cxnId="{24A13F78-F010-2540-8B4C-D6DDE14F3C9A}">
      <dgm:prSet/>
      <dgm:spPr/>
      <dgm:t>
        <a:bodyPr/>
        <a:lstStyle/>
        <a:p>
          <a:endParaRPr lang="en-US"/>
        </a:p>
      </dgm:t>
    </dgm:pt>
    <dgm:pt modelId="{859AC35B-F219-6A46-A7C3-C24649625945}">
      <dgm:prSet custT="1"/>
      <dgm:spPr>
        <a:solidFill>
          <a:schemeClr val="tx2">
            <a:lumMod val="20000"/>
            <a:lumOff val="80000"/>
            <a:alpha val="90000"/>
          </a:schemeClr>
        </a:solidFill>
      </dgm:spPr>
      <dgm:t>
        <a:bodyPr/>
        <a:lstStyle/>
        <a:p>
          <a:r>
            <a:rPr lang="en-US" sz="2800" dirty="0"/>
            <a:t>ACO</a:t>
          </a:r>
        </a:p>
      </dgm:t>
    </dgm:pt>
    <dgm:pt modelId="{65EB47A0-240C-C14C-90CA-597CF521A87E}" type="parTrans" cxnId="{368C4FFF-A318-FE44-B01D-6656BC7CCB80}">
      <dgm:prSet/>
      <dgm:spPr/>
      <dgm:t>
        <a:bodyPr/>
        <a:lstStyle/>
        <a:p>
          <a:endParaRPr lang="en-US"/>
        </a:p>
      </dgm:t>
    </dgm:pt>
    <dgm:pt modelId="{526B1245-5130-014D-A107-F504ACF2C698}" type="sibTrans" cxnId="{368C4FFF-A318-FE44-B01D-6656BC7CCB80}">
      <dgm:prSet/>
      <dgm:spPr/>
      <dgm:t>
        <a:bodyPr/>
        <a:lstStyle/>
        <a:p>
          <a:endParaRPr lang="en-US"/>
        </a:p>
      </dgm:t>
    </dgm:pt>
    <dgm:pt modelId="{595D5882-89F6-714B-B595-FD7075166D5E}">
      <dgm:prSet phldrT="[Text]" custT="1"/>
      <dgm:spPr>
        <a:solidFill>
          <a:schemeClr val="accent3">
            <a:lumMod val="20000"/>
            <a:lumOff val="80000"/>
            <a:alpha val="90000"/>
          </a:schemeClr>
        </a:solidFill>
      </dgm:spPr>
      <dgm:t>
        <a:bodyPr/>
        <a:lstStyle/>
        <a:p>
          <a:r>
            <a:rPr lang="en-US" sz="2800" dirty="0"/>
            <a:t>RBRVS </a:t>
          </a:r>
          <a:r>
            <a:rPr lang="en-US" sz="2400" dirty="0"/>
            <a:t>1987</a:t>
          </a:r>
          <a:endParaRPr lang="en-US" sz="2800" dirty="0"/>
        </a:p>
      </dgm:t>
    </dgm:pt>
    <dgm:pt modelId="{20C89320-6BDA-254D-8697-EB50197C2E93}" type="parTrans" cxnId="{3DB38DCB-16C6-4E44-A451-B12038006D66}">
      <dgm:prSet/>
      <dgm:spPr/>
      <dgm:t>
        <a:bodyPr/>
        <a:lstStyle/>
        <a:p>
          <a:endParaRPr lang="en-US"/>
        </a:p>
      </dgm:t>
    </dgm:pt>
    <dgm:pt modelId="{F77F1B25-39FF-2B44-BCC8-70099383AA60}" type="sibTrans" cxnId="{3DB38DCB-16C6-4E44-A451-B12038006D66}">
      <dgm:prSet/>
      <dgm:spPr/>
      <dgm:t>
        <a:bodyPr/>
        <a:lstStyle/>
        <a:p>
          <a:endParaRPr lang="en-US"/>
        </a:p>
      </dgm:t>
    </dgm:pt>
    <dgm:pt modelId="{CD460A46-EE0E-FD4B-9974-A5753692F070}">
      <dgm:prSet custT="1"/>
      <dgm:spPr>
        <a:solidFill>
          <a:schemeClr val="tx2">
            <a:lumMod val="20000"/>
            <a:lumOff val="80000"/>
            <a:alpha val="90000"/>
          </a:schemeClr>
        </a:solidFill>
      </dgm:spPr>
      <dgm:t>
        <a:bodyPr/>
        <a:lstStyle/>
        <a:p>
          <a:r>
            <a:rPr lang="en-US" sz="2400" dirty="0"/>
            <a:t>Primary Care 1</a:t>
          </a:r>
          <a:r>
            <a:rPr lang="en-US" sz="2400" baseline="30000" dirty="0"/>
            <a:t>st</a:t>
          </a:r>
          <a:r>
            <a:rPr lang="en-US" sz="2400" dirty="0"/>
            <a:t> </a:t>
          </a:r>
        </a:p>
      </dgm:t>
    </dgm:pt>
    <dgm:pt modelId="{A9350474-C722-D445-A485-368F0D2D0512}" type="parTrans" cxnId="{52F3B9DB-8C02-1A41-89BA-6949D091B23B}">
      <dgm:prSet/>
      <dgm:spPr/>
      <dgm:t>
        <a:bodyPr/>
        <a:lstStyle/>
        <a:p>
          <a:endParaRPr lang="en-US"/>
        </a:p>
      </dgm:t>
    </dgm:pt>
    <dgm:pt modelId="{8BE2C5F0-144B-BE41-BADD-D17926978E8F}" type="sibTrans" cxnId="{52F3B9DB-8C02-1A41-89BA-6949D091B23B}">
      <dgm:prSet/>
      <dgm:spPr/>
      <dgm:t>
        <a:bodyPr/>
        <a:lstStyle/>
        <a:p>
          <a:endParaRPr lang="en-US"/>
        </a:p>
      </dgm:t>
    </dgm:pt>
    <dgm:pt modelId="{C2BBFB01-00DB-D940-9D7F-3238BE456223}">
      <dgm:prSet custT="1"/>
      <dgm:spPr>
        <a:solidFill>
          <a:schemeClr val="tx2">
            <a:lumMod val="20000"/>
            <a:lumOff val="80000"/>
            <a:alpha val="90000"/>
          </a:schemeClr>
        </a:solidFill>
      </dgm:spPr>
      <dgm:t>
        <a:bodyPr/>
        <a:lstStyle/>
        <a:p>
          <a:r>
            <a:rPr lang="en-US" sz="2800" dirty="0"/>
            <a:t>P4P</a:t>
          </a:r>
        </a:p>
      </dgm:t>
    </dgm:pt>
    <dgm:pt modelId="{90BB07C8-8409-EB4C-94FA-598870A4A8A3}" type="parTrans" cxnId="{5F581BF4-BA2E-2F41-9F81-AA063057F220}">
      <dgm:prSet/>
      <dgm:spPr/>
      <dgm:t>
        <a:bodyPr/>
        <a:lstStyle/>
        <a:p>
          <a:endParaRPr lang="en-US"/>
        </a:p>
      </dgm:t>
    </dgm:pt>
    <dgm:pt modelId="{FBB22FE5-46FA-904B-A46C-C3A6B81D3603}" type="sibTrans" cxnId="{5F581BF4-BA2E-2F41-9F81-AA063057F220}">
      <dgm:prSet/>
      <dgm:spPr/>
      <dgm:t>
        <a:bodyPr/>
        <a:lstStyle/>
        <a:p>
          <a:endParaRPr lang="en-US"/>
        </a:p>
      </dgm:t>
    </dgm:pt>
    <dgm:pt modelId="{0FAD6000-9DDA-8744-9343-47BD7EE4063E}">
      <dgm:prSet custT="1"/>
      <dgm:spPr>
        <a:solidFill>
          <a:schemeClr val="tx2">
            <a:lumMod val="20000"/>
            <a:lumOff val="80000"/>
            <a:alpha val="90000"/>
          </a:schemeClr>
        </a:solidFill>
      </dgm:spPr>
      <dgm:t>
        <a:bodyPr/>
        <a:lstStyle/>
        <a:p>
          <a:r>
            <a:rPr lang="en-US" sz="2400" dirty="0"/>
            <a:t>Bundled</a:t>
          </a:r>
        </a:p>
      </dgm:t>
    </dgm:pt>
    <dgm:pt modelId="{65403B3F-30C5-4540-B4AA-54240030A303}" type="parTrans" cxnId="{8707BDD0-7B7F-754D-9C85-14A76D0F71FA}">
      <dgm:prSet/>
      <dgm:spPr/>
      <dgm:t>
        <a:bodyPr/>
        <a:lstStyle/>
        <a:p>
          <a:endParaRPr lang="en-US"/>
        </a:p>
      </dgm:t>
    </dgm:pt>
    <dgm:pt modelId="{76305C90-A559-1C49-9A09-E3A75671AC8A}" type="sibTrans" cxnId="{8707BDD0-7B7F-754D-9C85-14A76D0F71FA}">
      <dgm:prSet/>
      <dgm:spPr/>
      <dgm:t>
        <a:bodyPr/>
        <a:lstStyle/>
        <a:p>
          <a:endParaRPr lang="en-US"/>
        </a:p>
      </dgm:t>
    </dgm:pt>
    <dgm:pt modelId="{B2600F9E-7C93-8A40-8193-176283A263FB}">
      <dgm:prSet custT="1"/>
      <dgm:spPr>
        <a:solidFill>
          <a:schemeClr val="tx2">
            <a:lumMod val="20000"/>
            <a:lumOff val="80000"/>
            <a:alpha val="90000"/>
          </a:schemeClr>
        </a:solidFill>
      </dgm:spPr>
      <dgm:t>
        <a:bodyPr/>
        <a:lstStyle/>
        <a:p>
          <a:r>
            <a:rPr lang="en-US" sz="2400" dirty="0"/>
            <a:t>Capitation</a:t>
          </a:r>
        </a:p>
      </dgm:t>
    </dgm:pt>
    <dgm:pt modelId="{8063217C-CA3E-B94F-9F0C-D51C3C5C7BB6}" type="parTrans" cxnId="{4F6BF1B4-00F3-8C42-8956-627D07F3A515}">
      <dgm:prSet/>
      <dgm:spPr/>
      <dgm:t>
        <a:bodyPr/>
        <a:lstStyle/>
        <a:p>
          <a:endParaRPr lang="en-US"/>
        </a:p>
      </dgm:t>
    </dgm:pt>
    <dgm:pt modelId="{D71A5320-0F1D-134B-929E-DFDBCD927BD3}" type="sibTrans" cxnId="{4F6BF1B4-00F3-8C42-8956-627D07F3A515}">
      <dgm:prSet/>
      <dgm:spPr/>
      <dgm:t>
        <a:bodyPr/>
        <a:lstStyle/>
        <a:p>
          <a:endParaRPr lang="en-US"/>
        </a:p>
      </dgm:t>
    </dgm:pt>
    <dgm:pt modelId="{EEA972BB-9863-6E45-893C-50B00AFB986A}" type="pres">
      <dgm:prSet presAssocID="{9398F942-B80D-F142-BC65-A28F3339A941}" presName="hierChild1" presStyleCnt="0">
        <dgm:presLayoutVars>
          <dgm:chPref val="1"/>
          <dgm:dir/>
          <dgm:animOne val="branch"/>
          <dgm:animLvl val="lvl"/>
          <dgm:resizeHandles/>
        </dgm:presLayoutVars>
      </dgm:prSet>
      <dgm:spPr/>
    </dgm:pt>
    <dgm:pt modelId="{4B072964-D423-6042-9FB5-F4C067F49FA5}" type="pres">
      <dgm:prSet presAssocID="{50FF31EB-AC07-BB47-A189-6B130C0521A9}" presName="hierRoot1" presStyleCnt="0"/>
      <dgm:spPr/>
    </dgm:pt>
    <dgm:pt modelId="{B4611D41-C20C-7943-9988-375DB31F2C58}" type="pres">
      <dgm:prSet presAssocID="{50FF31EB-AC07-BB47-A189-6B130C0521A9}" presName="composite" presStyleCnt="0"/>
      <dgm:spPr/>
    </dgm:pt>
    <dgm:pt modelId="{2F79B75C-4E70-BC48-96F0-86D4EA4EEA14}" type="pres">
      <dgm:prSet presAssocID="{50FF31EB-AC07-BB47-A189-6B130C0521A9}" presName="background" presStyleLbl="node0" presStyleIdx="0" presStyleCnt="1"/>
      <dgm:spPr>
        <a:solidFill>
          <a:schemeClr val="accent3">
            <a:lumMod val="50000"/>
          </a:schemeClr>
        </a:solidFill>
      </dgm:spPr>
    </dgm:pt>
    <dgm:pt modelId="{24339A79-FE15-E745-A789-79A4C579BD6A}" type="pres">
      <dgm:prSet presAssocID="{50FF31EB-AC07-BB47-A189-6B130C0521A9}" presName="text" presStyleLbl="fgAcc0" presStyleIdx="0" presStyleCnt="1" custScaleX="259456">
        <dgm:presLayoutVars>
          <dgm:chPref val="3"/>
        </dgm:presLayoutVars>
      </dgm:prSet>
      <dgm:spPr/>
    </dgm:pt>
    <dgm:pt modelId="{A244D3E6-B332-C74F-90C3-361A0A5BA21F}" type="pres">
      <dgm:prSet presAssocID="{50FF31EB-AC07-BB47-A189-6B130C0521A9}" presName="hierChild2" presStyleCnt="0"/>
      <dgm:spPr/>
    </dgm:pt>
    <dgm:pt modelId="{0D58C7F9-6E9F-9747-BA0A-B3B0189016B3}" type="pres">
      <dgm:prSet presAssocID="{5292EBC8-D6E8-4041-A528-E46A9743464F}" presName="Name10" presStyleLbl="parChTrans1D2" presStyleIdx="0" presStyleCnt="2"/>
      <dgm:spPr/>
    </dgm:pt>
    <dgm:pt modelId="{4AE8E04F-C84F-E341-85CC-2B3DF3B84BE9}" type="pres">
      <dgm:prSet presAssocID="{5E292C2E-DE72-9C43-B2BE-03F30530D757}" presName="hierRoot2" presStyleCnt="0"/>
      <dgm:spPr/>
    </dgm:pt>
    <dgm:pt modelId="{43B08A62-43B9-2240-8B98-5668CD6852BB}" type="pres">
      <dgm:prSet presAssocID="{5E292C2E-DE72-9C43-B2BE-03F30530D757}" presName="composite2" presStyleCnt="0"/>
      <dgm:spPr/>
    </dgm:pt>
    <dgm:pt modelId="{1AF6597D-2B16-4B4C-A67B-3B9B325679CE}" type="pres">
      <dgm:prSet presAssocID="{5E292C2E-DE72-9C43-B2BE-03F30530D757}" presName="background2" presStyleLbl="node2" presStyleIdx="0" presStyleCnt="2"/>
      <dgm:spPr>
        <a:solidFill>
          <a:schemeClr val="accent3">
            <a:lumMod val="50000"/>
          </a:schemeClr>
        </a:solidFill>
      </dgm:spPr>
    </dgm:pt>
    <dgm:pt modelId="{8CB68E11-E932-6E42-879C-D2FF8E732F33}" type="pres">
      <dgm:prSet presAssocID="{5E292C2E-DE72-9C43-B2BE-03F30530D757}" presName="text2" presStyleLbl="fgAcc2" presStyleIdx="0" presStyleCnt="2" custScaleX="241812" custLinFactNeighborX="-35044">
        <dgm:presLayoutVars>
          <dgm:chPref val="3"/>
        </dgm:presLayoutVars>
      </dgm:prSet>
      <dgm:spPr/>
    </dgm:pt>
    <dgm:pt modelId="{05ED9AC8-FA74-9346-AEA7-C706148FF1CD}" type="pres">
      <dgm:prSet presAssocID="{5E292C2E-DE72-9C43-B2BE-03F30530D757}" presName="hierChild3" presStyleCnt="0"/>
      <dgm:spPr/>
    </dgm:pt>
    <dgm:pt modelId="{E84B6A4D-2499-8F42-9858-C2B053412976}" type="pres">
      <dgm:prSet presAssocID="{46F1A8B7-700B-FD4C-B6A9-1C842310DB2E}" presName="Name17" presStyleLbl="parChTrans1D3" presStyleIdx="0" presStyleCnt="6"/>
      <dgm:spPr/>
    </dgm:pt>
    <dgm:pt modelId="{5E28F5E2-4967-F049-8044-6B1C2253D30A}" type="pres">
      <dgm:prSet presAssocID="{B334C42A-FFC1-654D-A427-A37A48516753}" presName="hierRoot3" presStyleCnt="0"/>
      <dgm:spPr/>
    </dgm:pt>
    <dgm:pt modelId="{3A9C90F0-9378-2343-9B83-EEE9254C4F78}" type="pres">
      <dgm:prSet presAssocID="{B334C42A-FFC1-654D-A427-A37A48516753}" presName="composite3" presStyleCnt="0"/>
      <dgm:spPr/>
    </dgm:pt>
    <dgm:pt modelId="{68A41A9C-413D-B342-825A-3F6A04398006}" type="pres">
      <dgm:prSet presAssocID="{B334C42A-FFC1-654D-A427-A37A48516753}" presName="background3" presStyleLbl="node3" presStyleIdx="0" presStyleCnt="6"/>
      <dgm:spPr>
        <a:solidFill>
          <a:schemeClr val="accent3">
            <a:lumMod val="50000"/>
          </a:schemeClr>
        </a:solidFill>
      </dgm:spPr>
    </dgm:pt>
    <dgm:pt modelId="{524F0E4E-32EE-B543-9A6A-4D4B60C0B408}" type="pres">
      <dgm:prSet presAssocID="{B334C42A-FFC1-654D-A427-A37A48516753}" presName="text3" presStyleLbl="fgAcc3" presStyleIdx="0" presStyleCnt="6" custScaleX="160781">
        <dgm:presLayoutVars>
          <dgm:chPref val="3"/>
        </dgm:presLayoutVars>
      </dgm:prSet>
      <dgm:spPr/>
    </dgm:pt>
    <dgm:pt modelId="{C0E31CBA-D86F-8D4C-A38E-B1DEFAAE5F53}" type="pres">
      <dgm:prSet presAssocID="{B334C42A-FFC1-654D-A427-A37A48516753}" presName="hierChild4" presStyleCnt="0"/>
      <dgm:spPr/>
    </dgm:pt>
    <dgm:pt modelId="{2EB6E37D-E3E7-0344-8D05-323F1DE60344}" type="pres">
      <dgm:prSet presAssocID="{20C89320-6BDA-254D-8697-EB50197C2E93}" presName="Name23" presStyleLbl="parChTrans1D4" presStyleIdx="0" presStyleCnt="1"/>
      <dgm:spPr/>
    </dgm:pt>
    <dgm:pt modelId="{16EE046C-8C74-8C4C-9E5A-D4961F5DC225}" type="pres">
      <dgm:prSet presAssocID="{595D5882-89F6-714B-B595-FD7075166D5E}" presName="hierRoot4" presStyleCnt="0"/>
      <dgm:spPr/>
    </dgm:pt>
    <dgm:pt modelId="{75241C7C-DC9F-BE46-84E5-80ED984777CB}" type="pres">
      <dgm:prSet presAssocID="{595D5882-89F6-714B-B595-FD7075166D5E}" presName="composite4" presStyleCnt="0"/>
      <dgm:spPr/>
    </dgm:pt>
    <dgm:pt modelId="{0CC07AC6-C345-D74E-A754-9DE32FEC2D23}" type="pres">
      <dgm:prSet presAssocID="{595D5882-89F6-714B-B595-FD7075166D5E}" presName="background4" presStyleLbl="node4" presStyleIdx="0" presStyleCnt="1"/>
      <dgm:spPr>
        <a:solidFill>
          <a:schemeClr val="accent3">
            <a:lumMod val="50000"/>
          </a:schemeClr>
        </a:solidFill>
      </dgm:spPr>
    </dgm:pt>
    <dgm:pt modelId="{5A78A4C8-5460-AB4F-9E0D-FC9928A33EB8}" type="pres">
      <dgm:prSet presAssocID="{595D5882-89F6-714B-B595-FD7075166D5E}" presName="text4" presStyleLbl="fgAcc4" presStyleIdx="0" presStyleCnt="1">
        <dgm:presLayoutVars>
          <dgm:chPref val="3"/>
        </dgm:presLayoutVars>
      </dgm:prSet>
      <dgm:spPr/>
    </dgm:pt>
    <dgm:pt modelId="{03DA02C6-9300-F944-B626-C721B3951468}" type="pres">
      <dgm:prSet presAssocID="{595D5882-89F6-714B-B595-FD7075166D5E}" presName="hierChild5" presStyleCnt="0"/>
      <dgm:spPr/>
    </dgm:pt>
    <dgm:pt modelId="{4B5D1C74-2A65-0343-A2A1-2ADA4F61A53B}" type="pres">
      <dgm:prSet presAssocID="{811C00AB-8EF7-F64F-9EC9-935F06FB6AA4}" presName="Name10" presStyleLbl="parChTrans1D2" presStyleIdx="1" presStyleCnt="2"/>
      <dgm:spPr/>
    </dgm:pt>
    <dgm:pt modelId="{E1CE345D-40B8-D349-808B-FCCD47EFDA1F}" type="pres">
      <dgm:prSet presAssocID="{CEAFB537-A0DE-9349-8FAF-DF9EA682821F}" presName="hierRoot2" presStyleCnt="0"/>
      <dgm:spPr/>
    </dgm:pt>
    <dgm:pt modelId="{730A35E3-8CB2-9347-BAAF-78C04BAB01B5}" type="pres">
      <dgm:prSet presAssocID="{CEAFB537-A0DE-9349-8FAF-DF9EA682821F}" presName="composite2" presStyleCnt="0"/>
      <dgm:spPr/>
    </dgm:pt>
    <dgm:pt modelId="{E8101FCF-5B87-2D44-9FAE-8EBEC29A3D2E}" type="pres">
      <dgm:prSet presAssocID="{CEAFB537-A0DE-9349-8FAF-DF9EA682821F}" presName="background2" presStyleLbl="node2" presStyleIdx="1" presStyleCnt="2"/>
      <dgm:spPr>
        <a:solidFill>
          <a:schemeClr val="bg2">
            <a:lumMod val="50000"/>
          </a:schemeClr>
        </a:solidFill>
      </dgm:spPr>
    </dgm:pt>
    <dgm:pt modelId="{D8AC6530-25D1-2A41-B45E-6AC9B2216E7F}" type="pres">
      <dgm:prSet presAssocID="{CEAFB537-A0DE-9349-8FAF-DF9EA682821F}" presName="text2" presStyleLbl="fgAcc2" presStyleIdx="1" presStyleCnt="2" custScaleX="411356">
        <dgm:presLayoutVars>
          <dgm:chPref val="3"/>
        </dgm:presLayoutVars>
      </dgm:prSet>
      <dgm:spPr/>
    </dgm:pt>
    <dgm:pt modelId="{BFDD8F72-08EC-704C-ACCC-7C2513E1718A}" type="pres">
      <dgm:prSet presAssocID="{CEAFB537-A0DE-9349-8FAF-DF9EA682821F}" presName="hierChild3" presStyleCnt="0"/>
      <dgm:spPr/>
    </dgm:pt>
    <dgm:pt modelId="{123777C3-1B78-004D-AB15-E9E50BC24F5C}" type="pres">
      <dgm:prSet presAssocID="{65EB47A0-240C-C14C-90CA-597CF521A87E}" presName="Name17" presStyleLbl="parChTrans1D3" presStyleIdx="1" presStyleCnt="6"/>
      <dgm:spPr/>
    </dgm:pt>
    <dgm:pt modelId="{BF63F24B-BB92-6B4E-A27C-D04536920D37}" type="pres">
      <dgm:prSet presAssocID="{859AC35B-F219-6A46-A7C3-C24649625945}" presName="hierRoot3" presStyleCnt="0"/>
      <dgm:spPr/>
    </dgm:pt>
    <dgm:pt modelId="{AB381996-7024-144A-B04B-7944DF28B81D}" type="pres">
      <dgm:prSet presAssocID="{859AC35B-F219-6A46-A7C3-C24649625945}" presName="composite3" presStyleCnt="0"/>
      <dgm:spPr/>
    </dgm:pt>
    <dgm:pt modelId="{A7A88880-E4FF-014C-9ED9-DD2A7B7155FB}" type="pres">
      <dgm:prSet presAssocID="{859AC35B-F219-6A46-A7C3-C24649625945}" presName="background3" presStyleLbl="node3" presStyleIdx="1" presStyleCnt="6"/>
      <dgm:spPr>
        <a:solidFill>
          <a:schemeClr val="bg2">
            <a:lumMod val="50000"/>
          </a:schemeClr>
        </a:solidFill>
      </dgm:spPr>
    </dgm:pt>
    <dgm:pt modelId="{0B8EA49E-46B2-3542-BF97-CC9335A149EA}" type="pres">
      <dgm:prSet presAssocID="{859AC35B-F219-6A46-A7C3-C24649625945}" presName="text3" presStyleLbl="fgAcc3" presStyleIdx="1" presStyleCnt="6">
        <dgm:presLayoutVars>
          <dgm:chPref val="3"/>
        </dgm:presLayoutVars>
      </dgm:prSet>
      <dgm:spPr/>
    </dgm:pt>
    <dgm:pt modelId="{9F2A8905-B62C-A043-8646-43037131374E}" type="pres">
      <dgm:prSet presAssocID="{859AC35B-F219-6A46-A7C3-C24649625945}" presName="hierChild4" presStyleCnt="0"/>
      <dgm:spPr/>
    </dgm:pt>
    <dgm:pt modelId="{D2EDC148-B42B-8142-89D4-B2A90D2AEBE1}" type="pres">
      <dgm:prSet presAssocID="{A9350474-C722-D445-A485-368F0D2D0512}" presName="Name17" presStyleLbl="parChTrans1D3" presStyleIdx="2" presStyleCnt="6"/>
      <dgm:spPr/>
    </dgm:pt>
    <dgm:pt modelId="{C0BA7770-87B4-C342-95D6-53C29EC18DAC}" type="pres">
      <dgm:prSet presAssocID="{CD460A46-EE0E-FD4B-9974-A5753692F070}" presName="hierRoot3" presStyleCnt="0"/>
      <dgm:spPr/>
    </dgm:pt>
    <dgm:pt modelId="{31EE8870-8183-244E-803A-BB9489FAC3E0}" type="pres">
      <dgm:prSet presAssocID="{CD460A46-EE0E-FD4B-9974-A5753692F070}" presName="composite3" presStyleCnt="0"/>
      <dgm:spPr/>
    </dgm:pt>
    <dgm:pt modelId="{71E90860-C8DD-6243-B284-76C6C6074FD0}" type="pres">
      <dgm:prSet presAssocID="{CD460A46-EE0E-FD4B-9974-A5753692F070}" presName="background3" presStyleLbl="node3" presStyleIdx="2" presStyleCnt="6"/>
      <dgm:spPr>
        <a:solidFill>
          <a:schemeClr val="bg2">
            <a:lumMod val="50000"/>
          </a:schemeClr>
        </a:solidFill>
      </dgm:spPr>
    </dgm:pt>
    <dgm:pt modelId="{4640A704-D5FB-B44A-8E27-1070D3BAFC15}" type="pres">
      <dgm:prSet presAssocID="{CD460A46-EE0E-FD4B-9974-A5753692F070}" presName="text3" presStyleLbl="fgAcc3" presStyleIdx="2" presStyleCnt="6">
        <dgm:presLayoutVars>
          <dgm:chPref val="3"/>
        </dgm:presLayoutVars>
      </dgm:prSet>
      <dgm:spPr/>
    </dgm:pt>
    <dgm:pt modelId="{7902B52E-5513-A249-B5D8-E5C4FD4958A5}" type="pres">
      <dgm:prSet presAssocID="{CD460A46-EE0E-FD4B-9974-A5753692F070}" presName="hierChild4" presStyleCnt="0"/>
      <dgm:spPr/>
    </dgm:pt>
    <dgm:pt modelId="{D727FD38-F4E4-D243-B0EC-C04E18485694}" type="pres">
      <dgm:prSet presAssocID="{90BB07C8-8409-EB4C-94FA-598870A4A8A3}" presName="Name17" presStyleLbl="parChTrans1D3" presStyleIdx="3" presStyleCnt="6"/>
      <dgm:spPr/>
    </dgm:pt>
    <dgm:pt modelId="{F04D9C1D-DC1A-6E42-B946-BCB5626E9CFB}" type="pres">
      <dgm:prSet presAssocID="{C2BBFB01-00DB-D940-9D7F-3238BE456223}" presName="hierRoot3" presStyleCnt="0"/>
      <dgm:spPr/>
    </dgm:pt>
    <dgm:pt modelId="{67EF287D-F05D-0944-A5A5-F23C70D8F183}" type="pres">
      <dgm:prSet presAssocID="{C2BBFB01-00DB-D940-9D7F-3238BE456223}" presName="composite3" presStyleCnt="0"/>
      <dgm:spPr/>
    </dgm:pt>
    <dgm:pt modelId="{38278B52-205B-C744-853E-7E3BE2EDDBC4}" type="pres">
      <dgm:prSet presAssocID="{C2BBFB01-00DB-D940-9D7F-3238BE456223}" presName="background3" presStyleLbl="node3" presStyleIdx="3" presStyleCnt="6"/>
      <dgm:spPr>
        <a:solidFill>
          <a:schemeClr val="bg2">
            <a:lumMod val="50000"/>
          </a:schemeClr>
        </a:solidFill>
      </dgm:spPr>
    </dgm:pt>
    <dgm:pt modelId="{7D312EFE-BCAE-0546-9F73-366EAF931DEE}" type="pres">
      <dgm:prSet presAssocID="{C2BBFB01-00DB-D940-9D7F-3238BE456223}" presName="text3" presStyleLbl="fgAcc3" presStyleIdx="3" presStyleCnt="6">
        <dgm:presLayoutVars>
          <dgm:chPref val="3"/>
        </dgm:presLayoutVars>
      </dgm:prSet>
      <dgm:spPr/>
    </dgm:pt>
    <dgm:pt modelId="{85F9CC1A-56C5-2E49-8306-B05CD3A0D296}" type="pres">
      <dgm:prSet presAssocID="{C2BBFB01-00DB-D940-9D7F-3238BE456223}" presName="hierChild4" presStyleCnt="0"/>
      <dgm:spPr/>
    </dgm:pt>
    <dgm:pt modelId="{A5EC54A9-B222-484F-9C6D-38AC299DADCA}" type="pres">
      <dgm:prSet presAssocID="{65403B3F-30C5-4540-B4AA-54240030A303}" presName="Name17" presStyleLbl="parChTrans1D3" presStyleIdx="4" presStyleCnt="6"/>
      <dgm:spPr/>
    </dgm:pt>
    <dgm:pt modelId="{D4A5985B-98CF-8042-AC50-CD065087BCD5}" type="pres">
      <dgm:prSet presAssocID="{0FAD6000-9DDA-8744-9343-47BD7EE4063E}" presName="hierRoot3" presStyleCnt="0"/>
      <dgm:spPr/>
    </dgm:pt>
    <dgm:pt modelId="{FAB92364-C24D-C042-B95B-94BBCC7A331B}" type="pres">
      <dgm:prSet presAssocID="{0FAD6000-9DDA-8744-9343-47BD7EE4063E}" presName="composite3" presStyleCnt="0"/>
      <dgm:spPr/>
    </dgm:pt>
    <dgm:pt modelId="{CEE13F10-D57E-DD40-A490-90700482ADFF}" type="pres">
      <dgm:prSet presAssocID="{0FAD6000-9DDA-8744-9343-47BD7EE4063E}" presName="background3" presStyleLbl="node3" presStyleIdx="4" presStyleCnt="6"/>
      <dgm:spPr>
        <a:solidFill>
          <a:schemeClr val="bg2">
            <a:lumMod val="50000"/>
          </a:schemeClr>
        </a:solidFill>
      </dgm:spPr>
    </dgm:pt>
    <dgm:pt modelId="{47147D30-B2D2-4D40-BF2B-B4613CC63CAA}" type="pres">
      <dgm:prSet presAssocID="{0FAD6000-9DDA-8744-9343-47BD7EE4063E}" presName="text3" presStyleLbl="fgAcc3" presStyleIdx="4" presStyleCnt="6" custScaleX="103180">
        <dgm:presLayoutVars>
          <dgm:chPref val="3"/>
        </dgm:presLayoutVars>
      </dgm:prSet>
      <dgm:spPr/>
    </dgm:pt>
    <dgm:pt modelId="{CE6C8949-2804-2248-9DB2-771D4C775250}" type="pres">
      <dgm:prSet presAssocID="{0FAD6000-9DDA-8744-9343-47BD7EE4063E}" presName="hierChild4" presStyleCnt="0"/>
      <dgm:spPr/>
    </dgm:pt>
    <dgm:pt modelId="{147646AB-5CE4-794F-B549-F1DD7428422A}" type="pres">
      <dgm:prSet presAssocID="{8063217C-CA3E-B94F-9F0C-D51C3C5C7BB6}" presName="Name17" presStyleLbl="parChTrans1D3" presStyleIdx="5" presStyleCnt="6"/>
      <dgm:spPr/>
    </dgm:pt>
    <dgm:pt modelId="{E50EA650-4F5F-4543-9714-76CF0FEAF48B}" type="pres">
      <dgm:prSet presAssocID="{B2600F9E-7C93-8A40-8193-176283A263FB}" presName="hierRoot3" presStyleCnt="0"/>
      <dgm:spPr/>
    </dgm:pt>
    <dgm:pt modelId="{0AA49E63-8A21-3042-8BCB-E7933E28B004}" type="pres">
      <dgm:prSet presAssocID="{B2600F9E-7C93-8A40-8193-176283A263FB}" presName="composite3" presStyleCnt="0"/>
      <dgm:spPr/>
    </dgm:pt>
    <dgm:pt modelId="{4AC74511-1A75-3F4B-87FA-9FF295F2F370}" type="pres">
      <dgm:prSet presAssocID="{B2600F9E-7C93-8A40-8193-176283A263FB}" presName="background3" presStyleLbl="node3" presStyleIdx="5" presStyleCnt="6"/>
      <dgm:spPr>
        <a:solidFill>
          <a:schemeClr val="bg2">
            <a:lumMod val="50000"/>
          </a:schemeClr>
        </a:solidFill>
      </dgm:spPr>
    </dgm:pt>
    <dgm:pt modelId="{43A46FBD-F98C-DD43-ADD5-AC3EB36E478D}" type="pres">
      <dgm:prSet presAssocID="{B2600F9E-7C93-8A40-8193-176283A263FB}" presName="text3" presStyleLbl="fgAcc3" presStyleIdx="5" presStyleCnt="6" custScaleX="121501">
        <dgm:presLayoutVars>
          <dgm:chPref val="3"/>
        </dgm:presLayoutVars>
      </dgm:prSet>
      <dgm:spPr/>
    </dgm:pt>
    <dgm:pt modelId="{EA82A524-0D5A-5F48-B364-F9E4A28DBD19}" type="pres">
      <dgm:prSet presAssocID="{B2600F9E-7C93-8A40-8193-176283A263FB}" presName="hierChild4" presStyleCnt="0"/>
      <dgm:spPr/>
    </dgm:pt>
  </dgm:ptLst>
  <dgm:cxnLst>
    <dgm:cxn modelId="{4C6E9500-12FF-344C-BA2F-4AD06C6BD3E4}" type="presOf" srcId="{90BB07C8-8409-EB4C-94FA-598870A4A8A3}" destId="{D727FD38-F4E4-D243-B0EC-C04E18485694}" srcOrd="0" destOrd="0" presId="urn:microsoft.com/office/officeart/2005/8/layout/hierarchy1"/>
    <dgm:cxn modelId="{EA3C9703-CF06-F445-A250-9331418049BD}" type="presOf" srcId="{CEAFB537-A0DE-9349-8FAF-DF9EA682821F}" destId="{D8AC6530-25D1-2A41-B45E-6AC9B2216E7F}" srcOrd="0" destOrd="0" presId="urn:microsoft.com/office/officeart/2005/8/layout/hierarchy1"/>
    <dgm:cxn modelId="{1062310E-F889-E34C-B453-002C98B09CF8}" type="presOf" srcId="{A9350474-C722-D445-A485-368F0D2D0512}" destId="{D2EDC148-B42B-8142-89D4-B2A90D2AEBE1}" srcOrd="0" destOrd="0" presId="urn:microsoft.com/office/officeart/2005/8/layout/hierarchy1"/>
    <dgm:cxn modelId="{77A24717-7835-9244-B338-89A357164DC8}" type="presOf" srcId="{859AC35B-F219-6A46-A7C3-C24649625945}" destId="{0B8EA49E-46B2-3542-BF97-CC9335A149EA}" srcOrd="0" destOrd="0" presId="urn:microsoft.com/office/officeart/2005/8/layout/hierarchy1"/>
    <dgm:cxn modelId="{1D50C41A-4913-F44A-B57F-E76BCD73BB57}" type="presOf" srcId="{65403B3F-30C5-4540-B4AA-54240030A303}" destId="{A5EC54A9-B222-484F-9C6D-38AC299DADCA}" srcOrd="0" destOrd="0" presId="urn:microsoft.com/office/officeart/2005/8/layout/hierarchy1"/>
    <dgm:cxn modelId="{016A951D-681F-B44C-9339-AD0B2F215F97}" type="presOf" srcId="{CD460A46-EE0E-FD4B-9974-A5753692F070}" destId="{4640A704-D5FB-B44A-8E27-1070D3BAFC15}" srcOrd="0" destOrd="0" presId="urn:microsoft.com/office/officeart/2005/8/layout/hierarchy1"/>
    <dgm:cxn modelId="{4C1A9524-5709-A148-921D-AAB3A8D009B5}" type="presOf" srcId="{595D5882-89F6-714B-B595-FD7075166D5E}" destId="{5A78A4C8-5460-AB4F-9E0D-FC9928A33EB8}" srcOrd="0" destOrd="0" presId="urn:microsoft.com/office/officeart/2005/8/layout/hierarchy1"/>
    <dgm:cxn modelId="{8B04763A-2150-7E48-A69C-AF18DB4BA4ED}" type="presOf" srcId="{5292EBC8-D6E8-4041-A528-E46A9743464F}" destId="{0D58C7F9-6E9F-9747-BA0A-B3B0189016B3}" srcOrd="0" destOrd="0" presId="urn:microsoft.com/office/officeart/2005/8/layout/hierarchy1"/>
    <dgm:cxn modelId="{3E4FAE5C-D315-3F4D-9152-41DCF72DD6B8}" type="presOf" srcId="{811C00AB-8EF7-F64F-9EC9-935F06FB6AA4}" destId="{4B5D1C74-2A65-0343-A2A1-2ADA4F61A53B}" srcOrd="0" destOrd="0" presId="urn:microsoft.com/office/officeart/2005/8/layout/hierarchy1"/>
    <dgm:cxn modelId="{E5411661-76A8-CC4D-8C08-C75D66CDFEB3}" type="presOf" srcId="{9398F942-B80D-F142-BC65-A28F3339A941}" destId="{EEA972BB-9863-6E45-893C-50B00AFB986A}" srcOrd="0" destOrd="0" presId="urn:microsoft.com/office/officeart/2005/8/layout/hierarchy1"/>
    <dgm:cxn modelId="{A4858369-8B8B-B941-8C4A-231939F76E19}" type="presOf" srcId="{46F1A8B7-700B-FD4C-B6A9-1C842310DB2E}" destId="{E84B6A4D-2499-8F42-9858-C2B053412976}" srcOrd="0" destOrd="0" presId="urn:microsoft.com/office/officeart/2005/8/layout/hierarchy1"/>
    <dgm:cxn modelId="{35ADA36A-F16C-554F-919D-74906D4C939F}" srcId="{50FF31EB-AC07-BB47-A189-6B130C0521A9}" destId="{5E292C2E-DE72-9C43-B2BE-03F30530D757}" srcOrd="0" destOrd="0" parTransId="{5292EBC8-D6E8-4041-A528-E46A9743464F}" sibTransId="{E8C61A1C-227A-3D4A-AC0F-4B06F9039929}"/>
    <dgm:cxn modelId="{F9BB8971-8EB9-214E-9DCE-3B7354336010}" type="presOf" srcId="{C2BBFB01-00DB-D940-9D7F-3238BE456223}" destId="{7D312EFE-BCAE-0546-9F73-366EAF931DEE}" srcOrd="0" destOrd="0" presId="urn:microsoft.com/office/officeart/2005/8/layout/hierarchy1"/>
    <dgm:cxn modelId="{28B03C77-ACBE-AE4E-8A56-67E28BDA0635}" type="presOf" srcId="{5E292C2E-DE72-9C43-B2BE-03F30530D757}" destId="{8CB68E11-E932-6E42-879C-D2FF8E732F33}" srcOrd="0" destOrd="0" presId="urn:microsoft.com/office/officeart/2005/8/layout/hierarchy1"/>
    <dgm:cxn modelId="{34742C78-2236-E447-8591-9A1931BF2517}" type="presOf" srcId="{0FAD6000-9DDA-8744-9343-47BD7EE4063E}" destId="{47147D30-B2D2-4D40-BF2B-B4613CC63CAA}" srcOrd="0" destOrd="0" presId="urn:microsoft.com/office/officeart/2005/8/layout/hierarchy1"/>
    <dgm:cxn modelId="{694B3458-A4E9-A748-B5A0-4DB819DC1101}" type="presOf" srcId="{65EB47A0-240C-C14C-90CA-597CF521A87E}" destId="{123777C3-1B78-004D-AB15-E9E50BC24F5C}" srcOrd="0" destOrd="0" presId="urn:microsoft.com/office/officeart/2005/8/layout/hierarchy1"/>
    <dgm:cxn modelId="{24A13F78-F010-2540-8B4C-D6DDE14F3C9A}" srcId="{50FF31EB-AC07-BB47-A189-6B130C0521A9}" destId="{CEAFB537-A0DE-9349-8FAF-DF9EA682821F}" srcOrd="1" destOrd="0" parTransId="{811C00AB-8EF7-F64F-9EC9-935F06FB6AA4}" sibTransId="{8C08C498-6763-774B-B863-F954E808F404}"/>
    <dgm:cxn modelId="{19E96A93-4BAA-B14F-9E57-C5DEDF2BDA32}" type="presOf" srcId="{B334C42A-FFC1-654D-A427-A37A48516753}" destId="{524F0E4E-32EE-B543-9A6A-4D4B60C0B408}" srcOrd="0" destOrd="0" presId="urn:microsoft.com/office/officeart/2005/8/layout/hierarchy1"/>
    <dgm:cxn modelId="{E20C05A0-DC97-9748-80E6-1308E64914BD}" type="presOf" srcId="{B2600F9E-7C93-8A40-8193-176283A263FB}" destId="{43A46FBD-F98C-DD43-ADD5-AC3EB36E478D}" srcOrd="0" destOrd="0" presId="urn:microsoft.com/office/officeart/2005/8/layout/hierarchy1"/>
    <dgm:cxn modelId="{8C080DB1-88B8-C247-93A7-EB8235D2B0D1}" srcId="{9398F942-B80D-F142-BC65-A28F3339A941}" destId="{50FF31EB-AC07-BB47-A189-6B130C0521A9}" srcOrd="0" destOrd="0" parTransId="{3BF45D10-5291-374E-848D-DAD268775C84}" sibTransId="{843FDDDE-FEFF-3248-8A8B-11B505184BF2}"/>
    <dgm:cxn modelId="{4F6BF1B4-00F3-8C42-8956-627D07F3A515}" srcId="{CEAFB537-A0DE-9349-8FAF-DF9EA682821F}" destId="{B2600F9E-7C93-8A40-8193-176283A263FB}" srcOrd="4" destOrd="0" parTransId="{8063217C-CA3E-B94F-9F0C-D51C3C5C7BB6}" sibTransId="{D71A5320-0F1D-134B-929E-DFDBCD927BD3}"/>
    <dgm:cxn modelId="{5F3FB0B9-7759-8746-96AC-21E1D0AB2614}" srcId="{5E292C2E-DE72-9C43-B2BE-03F30530D757}" destId="{B334C42A-FFC1-654D-A427-A37A48516753}" srcOrd="0" destOrd="0" parTransId="{46F1A8B7-700B-FD4C-B6A9-1C842310DB2E}" sibTransId="{4DB915D5-D794-B547-B6A7-3B1852B369C9}"/>
    <dgm:cxn modelId="{96C70DBD-5163-AD4D-A6FE-821044821481}" type="presOf" srcId="{8063217C-CA3E-B94F-9F0C-D51C3C5C7BB6}" destId="{147646AB-5CE4-794F-B549-F1DD7428422A}" srcOrd="0" destOrd="0" presId="urn:microsoft.com/office/officeart/2005/8/layout/hierarchy1"/>
    <dgm:cxn modelId="{3DB38DCB-16C6-4E44-A451-B12038006D66}" srcId="{B334C42A-FFC1-654D-A427-A37A48516753}" destId="{595D5882-89F6-714B-B595-FD7075166D5E}" srcOrd="0" destOrd="0" parTransId="{20C89320-6BDA-254D-8697-EB50197C2E93}" sibTransId="{F77F1B25-39FF-2B44-BCC8-70099383AA60}"/>
    <dgm:cxn modelId="{8707BDD0-7B7F-754D-9C85-14A76D0F71FA}" srcId="{CEAFB537-A0DE-9349-8FAF-DF9EA682821F}" destId="{0FAD6000-9DDA-8744-9343-47BD7EE4063E}" srcOrd="3" destOrd="0" parTransId="{65403B3F-30C5-4540-B4AA-54240030A303}" sibTransId="{76305C90-A559-1C49-9A09-E3A75671AC8A}"/>
    <dgm:cxn modelId="{C6A4D1D6-E25E-2944-A940-A6713916C43F}" type="presOf" srcId="{50FF31EB-AC07-BB47-A189-6B130C0521A9}" destId="{24339A79-FE15-E745-A789-79A4C579BD6A}" srcOrd="0" destOrd="0" presId="urn:microsoft.com/office/officeart/2005/8/layout/hierarchy1"/>
    <dgm:cxn modelId="{52F3B9DB-8C02-1A41-89BA-6949D091B23B}" srcId="{CEAFB537-A0DE-9349-8FAF-DF9EA682821F}" destId="{CD460A46-EE0E-FD4B-9974-A5753692F070}" srcOrd="1" destOrd="0" parTransId="{A9350474-C722-D445-A485-368F0D2D0512}" sibTransId="{8BE2C5F0-144B-BE41-BADD-D17926978E8F}"/>
    <dgm:cxn modelId="{6818B5E4-6DA6-1944-A313-B36DED356756}" type="presOf" srcId="{20C89320-6BDA-254D-8697-EB50197C2E93}" destId="{2EB6E37D-E3E7-0344-8D05-323F1DE60344}" srcOrd="0" destOrd="0" presId="urn:microsoft.com/office/officeart/2005/8/layout/hierarchy1"/>
    <dgm:cxn modelId="{5F581BF4-BA2E-2F41-9F81-AA063057F220}" srcId="{CEAFB537-A0DE-9349-8FAF-DF9EA682821F}" destId="{C2BBFB01-00DB-D940-9D7F-3238BE456223}" srcOrd="2" destOrd="0" parTransId="{90BB07C8-8409-EB4C-94FA-598870A4A8A3}" sibTransId="{FBB22FE5-46FA-904B-A46C-C3A6B81D3603}"/>
    <dgm:cxn modelId="{368C4FFF-A318-FE44-B01D-6656BC7CCB80}" srcId="{CEAFB537-A0DE-9349-8FAF-DF9EA682821F}" destId="{859AC35B-F219-6A46-A7C3-C24649625945}" srcOrd="0" destOrd="0" parTransId="{65EB47A0-240C-C14C-90CA-597CF521A87E}" sibTransId="{526B1245-5130-014D-A107-F504ACF2C698}"/>
    <dgm:cxn modelId="{F2F0B0BE-C4D4-7B46-AC04-C58AC4234ACB}" type="presParOf" srcId="{EEA972BB-9863-6E45-893C-50B00AFB986A}" destId="{4B072964-D423-6042-9FB5-F4C067F49FA5}" srcOrd="0" destOrd="0" presId="urn:microsoft.com/office/officeart/2005/8/layout/hierarchy1"/>
    <dgm:cxn modelId="{137714FF-CB60-7A4E-AD28-FC54F0DCA930}" type="presParOf" srcId="{4B072964-D423-6042-9FB5-F4C067F49FA5}" destId="{B4611D41-C20C-7943-9988-375DB31F2C58}" srcOrd="0" destOrd="0" presId="urn:microsoft.com/office/officeart/2005/8/layout/hierarchy1"/>
    <dgm:cxn modelId="{52D1251F-2A83-184D-AEB8-344679C01FF9}" type="presParOf" srcId="{B4611D41-C20C-7943-9988-375DB31F2C58}" destId="{2F79B75C-4E70-BC48-96F0-86D4EA4EEA14}" srcOrd="0" destOrd="0" presId="urn:microsoft.com/office/officeart/2005/8/layout/hierarchy1"/>
    <dgm:cxn modelId="{75C05D5F-0CB9-5445-BEC9-06D41DF821FE}" type="presParOf" srcId="{B4611D41-C20C-7943-9988-375DB31F2C58}" destId="{24339A79-FE15-E745-A789-79A4C579BD6A}" srcOrd="1" destOrd="0" presId="urn:microsoft.com/office/officeart/2005/8/layout/hierarchy1"/>
    <dgm:cxn modelId="{CA034ED2-CB40-A942-ADAD-AA0DAD4A0A1F}" type="presParOf" srcId="{4B072964-D423-6042-9FB5-F4C067F49FA5}" destId="{A244D3E6-B332-C74F-90C3-361A0A5BA21F}" srcOrd="1" destOrd="0" presId="urn:microsoft.com/office/officeart/2005/8/layout/hierarchy1"/>
    <dgm:cxn modelId="{0BEA934E-0DF9-164C-B3F3-BB9DA98B58AF}" type="presParOf" srcId="{A244D3E6-B332-C74F-90C3-361A0A5BA21F}" destId="{0D58C7F9-6E9F-9747-BA0A-B3B0189016B3}" srcOrd="0" destOrd="0" presId="urn:microsoft.com/office/officeart/2005/8/layout/hierarchy1"/>
    <dgm:cxn modelId="{B494ACC8-C090-6F4B-A9A3-7AE3A4E1A00E}" type="presParOf" srcId="{A244D3E6-B332-C74F-90C3-361A0A5BA21F}" destId="{4AE8E04F-C84F-E341-85CC-2B3DF3B84BE9}" srcOrd="1" destOrd="0" presId="urn:microsoft.com/office/officeart/2005/8/layout/hierarchy1"/>
    <dgm:cxn modelId="{7162C0AC-56FA-6E40-AD20-0534C41BC7C9}" type="presParOf" srcId="{4AE8E04F-C84F-E341-85CC-2B3DF3B84BE9}" destId="{43B08A62-43B9-2240-8B98-5668CD6852BB}" srcOrd="0" destOrd="0" presId="urn:microsoft.com/office/officeart/2005/8/layout/hierarchy1"/>
    <dgm:cxn modelId="{5C3B88ED-21A0-4C42-BBBE-5277AFB5983E}" type="presParOf" srcId="{43B08A62-43B9-2240-8B98-5668CD6852BB}" destId="{1AF6597D-2B16-4B4C-A67B-3B9B325679CE}" srcOrd="0" destOrd="0" presId="urn:microsoft.com/office/officeart/2005/8/layout/hierarchy1"/>
    <dgm:cxn modelId="{7F0E0F82-5C54-004E-B433-75083E2F7859}" type="presParOf" srcId="{43B08A62-43B9-2240-8B98-5668CD6852BB}" destId="{8CB68E11-E932-6E42-879C-D2FF8E732F33}" srcOrd="1" destOrd="0" presId="urn:microsoft.com/office/officeart/2005/8/layout/hierarchy1"/>
    <dgm:cxn modelId="{EF9089A4-46C8-AB4F-8F0E-58D1E799E997}" type="presParOf" srcId="{4AE8E04F-C84F-E341-85CC-2B3DF3B84BE9}" destId="{05ED9AC8-FA74-9346-AEA7-C706148FF1CD}" srcOrd="1" destOrd="0" presId="urn:microsoft.com/office/officeart/2005/8/layout/hierarchy1"/>
    <dgm:cxn modelId="{0F882384-EC76-544A-A697-E2CE3D5AD269}" type="presParOf" srcId="{05ED9AC8-FA74-9346-AEA7-C706148FF1CD}" destId="{E84B6A4D-2499-8F42-9858-C2B053412976}" srcOrd="0" destOrd="0" presId="urn:microsoft.com/office/officeart/2005/8/layout/hierarchy1"/>
    <dgm:cxn modelId="{6401F390-491E-F644-9E25-B3D51951D0F8}" type="presParOf" srcId="{05ED9AC8-FA74-9346-AEA7-C706148FF1CD}" destId="{5E28F5E2-4967-F049-8044-6B1C2253D30A}" srcOrd="1" destOrd="0" presId="urn:microsoft.com/office/officeart/2005/8/layout/hierarchy1"/>
    <dgm:cxn modelId="{E8FAAD1B-DF33-D743-BF3F-0255DCB1B4D6}" type="presParOf" srcId="{5E28F5E2-4967-F049-8044-6B1C2253D30A}" destId="{3A9C90F0-9378-2343-9B83-EEE9254C4F78}" srcOrd="0" destOrd="0" presId="urn:microsoft.com/office/officeart/2005/8/layout/hierarchy1"/>
    <dgm:cxn modelId="{E820D894-1B9F-9741-8919-DF877AB528AE}" type="presParOf" srcId="{3A9C90F0-9378-2343-9B83-EEE9254C4F78}" destId="{68A41A9C-413D-B342-825A-3F6A04398006}" srcOrd="0" destOrd="0" presId="urn:microsoft.com/office/officeart/2005/8/layout/hierarchy1"/>
    <dgm:cxn modelId="{4A2EAD3C-B1CE-4E4F-9E0B-0730364DE101}" type="presParOf" srcId="{3A9C90F0-9378-2343-9B83-EEE9254C4F78}" destId="{524F0E4E-32EE-B543-9A6A-4D4B60C0B408}" srcOrd="1" destOrd="0" presId="urn:microsoft.com/office/officeart/2005/8/layout/hierarchy1"/>
    <dgm:cxn modelId="{EE80F9FA-5E49-1444-8AED-A86B47508702}" type="presParOf" srcId="{5E28F5E2-4967-F049-8044-6B1C2253D30A}" destId="{C0E31CBA-D86F-8D4C-A38E-B1DEFAAE5F53}" srcOrd="1" destOrd="0" presId="urn:microsoft.com/office/officeart/2005/8/layout/hierarchy1"/>
    <dgm:cxn modelId="{75E795E4-2AE3-4E41-985E-40FB6F7FF829}" type="presParOf" srcId="{C0E31CBA-D86F-8D4C-A38E-B1DEFAAE5F53}" destId="{2EB6E37D-E3E7-0344-8D05-323F1DE60344}" srcOrd="0" destOrd="0" presId="urn:microsoft.com/office/officeart/2005/8/layout/hierarchy1"/>
    <dgm:cxn modelId="{2151281E-FA3B-7D4E-A87B-99A1342C1E44}" type="presParOf" srcId="{C0E31CBA-D86F-8D4C-A38E-B1DEFAAE5F53}" destId="{16EE046C-8C74-8C4C-9E5A-D4961F5DC225}" srcOrd="1" destOrd="0" presId="urn:microsoft.com/office/officeart/2005/8/layout/hierarchy1"/>
    <dgm:cxn modelId="{9E0C0D7F-692E-A043-B15E-71C7F2E2FA00}" type="presParOf" srcId="{16EE046C-8C74-8C4C-9E5A-D4961F5DC225}" destId="{75241C7C-DC9F-BE46-84E5-80ED984777CB}" srcOrd="0" destOrd="0" presId="urn:microsoft.com/office/officeart/2005/8/layout/hierarchy1"/>
    <dgm:cxn modelId="{731729CE-E9D4-3843-9832-475738FD0D5A}" type="presParOf" srcId="{75241C7C-DC9F-BE46-84E5-80ED984777CB}" destId="{0CC07AC6-C345-D74E-A754-9DE32FEC2D23}" srcOrd="0" destOrd="0" presId="urn:microsoft.com/office/officeart/2005/8/layout/hierarchy1"/>
    <dgm:cxn modelId="{F39376C5-4A24-1B48-8FD0-0BE48A208FE5}" type="presParOf" srcId="{75241C7C-DC9F-BE46-84E5-80ED984777CB}" destId="{5A78A4C8-5460-AB4F-9E0D-FC9928A33EB8}" srcOrd="1" destOrd="0" presId="urn:microsoft.com/office/officeart/2005/8/layout/hierarchy1"/>
    <dgm:cxn modelId="{0110D56D-358E-0C41-99A0-2C156241A81F}" type="presParOf" srcId="{16EE046C-8C74-8C4C-9E5A-D4961F5DC225}" destId="{03DA02C6-9300-F944-B626-C721B3951468}" srcOrd="1" destOrd="0" presId="urn:microsoft.com/office/officeart/2005/8/layout/hierarchy1"/>
    <dgm:cxn modelId="{4A89FF40-5ED9-DB45-A03D-8C7BB01D9F53}" type="presParOf" srcId="{A244D3E6-B332-C74F-90C3-361A0A5BA21F}" destId="{4B5D1C74-2A65-0343-A2A1-2ADA4F61A53B}" srcOrd="2" destOrd="0" presId="urn:microsoft.com/office/officeart/2005/8/layout/hierarchy1"/>
    <dgm:cxn modelId="{E63ED144-0565-6545-9E8D-5E994B47EA88}" type="presParOf" srcId="{A244D3E6-B332-C74F-90C3-361A0A5BA21F}" destId="{E1CE345D-40B8-D349-808B-FCCD47EFDA1F}" srcOrd="3" destOrd="0" presId="urn:microsoft.com/office/officeart/2005/8/layout/hierarchy1"/>
    <dgm:cxn modelId="{0808E6CA-7778-3F4E-B343-6C46AFD2886B}" type="presParOf" srcId="{E1CE345D-40B8-D349-808B-FCCD47EFDA1F}" destId="{730A35E3-8CB2-9347-BAAF-78C04BAB01B5}" srcOrd="0" destOrd="0" presId="urn:microsoft.com/office/officeart/2005/8/layout/hierarchy1"/>
    <dgm:cxn modelId="{4CD54043-A020-8947-BD06-004DEE43B00E}" type="presParOf" srcId="{730A35E3-8CB2-9347-BAAF-78C04BAB01B5}" destId="{E8101FCF-5B87-2D44-9FAE-8EBEC29A3D2E}" srcOrd="0" destOrd="0" presId="urn:microsoft.com/office/officeart/2005/8/layout/hierarchy1"/>
    <dgm:cxn modelId="{B24CE6FF-0BDD-BB4B-B4AF-B216BE5FE288}" type="presParOf" srcId="{730A35E3-8CB2-9347-BAAF-78C04BAB01B5}" destId="{D8AC6530-25D1-2A41-B45E-6AC9B2216E7F}" srcOrd="1" destOrd="0" presId="urn:microsoft.com/office/officeart/2005/8/layout/hierarchy1"/>
    <dgm:cxn modelId="{66A51309-1F8A-B94B-9006-20C95C9D3846}" type="presParOf" srcId="{E1CE345D-40B8-D349-808B-FCCD47EFDA1F}" destId="{BFDD8F72-08EC-704C-ACCC-7C2513E1718A}" srcOrd="1" destOrd="0" presId="urn:microsoft.com/office/officeart/2005/8/layout/hierarchy1"/>
    <dgm:cxn modelId="{9C1B21C7-7745-F14D-9B3C-323DED64FFF4}" type="presParOf" srcId="{BFDD8F72-08EC-704C-ACCC-7C2513E1718A}" destId="{123777C3-1B78-004D-AB15-E9E50BC24F5C}" srcOrd="0" destOrd="0" presId="urn:microsoft.com/office/officeart/2005/8/layout/hierarchy1"/>
    <dgm:cxn modelId="{44CA21DD-58EC-8740-B599-36E5CF6538CD}" type="presParOf" srcId="{BFDD8F72-08EC-704C-ACCC-7C2513E1718A}" destId="{BF63F24B-BB92-6B4E-A27C-D04536920D37}" srcOrd="1" destOrd="0" presId="urn:microsoft.com/office/officeart/2005/8/layout/hierarchy1"/>
    <dgm:cxn modelId="{35DEC790-8F22-7D40-8E66-4C446CC61716}" type="presParOf" srcId="{BF63F24B-BB92-6B4E-A27C-D04536920D37}" destId="{AB381996-7024-144A-B04B-7944DF28B81D}" srcOrd="0" destOrd="0" presId="urn:microsoft.com/office/officeart/2005/8/layout/hierarchy1"/>
    <dgm:cxn modelId="{A35D674A-223F-1F44-BC7B-4219974B81AB}" type="presParOf" srcId="{AB381996-7024-144A-B04B-7944DF28B81D}" destId="{A7A88880-E4FF-014C-9ED9-DD2A7B7155FB}" srcOrd="0" destOrd="0" presId="urn:microsoft.com/office/officeart/2005/8/layout/hierarchy1"/>
    <dgm:cxn modelId="{10A103EA-ADCE-B44A-A563-00C2E89B291C}" type="presParOf" srcId="{AB381996-7024-144A-B04B-7944DF28B81D}" destId="{0B8EA49E-46B2-3542-BF97-CC9335A149EA}" srcOrd="1" destOrd="0" presId="urn:microsoft.com/office/officeart/2005/8/layout/hierarchy1"/>
    <dgm:cxn modelId="{4BB05803-45E7-1143-83D4-EEC9970D6D96}" type="presParOf" srcId="{BF63F24B-BB92-6B4E-A27C-D04536920D37}" destId="{9F2A8905-B62C-A043-8646-43037131374E}" srcOrd="1" destOrd="0" presId="urn:microsoft.com/office/officeart/2005/8/layout/hierarchy1"/>
    <dgm:cxn modelId="{CE2C26F6-A1D8-7E4B-B3AC-95D2C0D04179}" type="presParOf" srcId="{BFDD8F72-08EC-704C-ACCC-7C2513E1718A}" destId="{D2EDC148-B42B-8142-89D4-B2A90D2AEBE1}" srcOrd="2" destOrd="0" presId="urn:microsoft.com/office/officeart/2005/8/layout/hierarchy1"/>
    <dgm:cxn modelId="{ACBB83B7-04DA-1344-AADB-9308239C421D}" type="presParOf" srcId="{BFDD8F72-08EC-704C-ACCC-7C2513E1718A}" destId="{C0BA7770-87B4-C342-95D6-53C29EC18DAC}" srcOrd="3" destOrd="0" presId="urn:microsoft.com/office/officeart/2005/8/layout/hierarchy1"/>
    <dgm:cxn modelId="{F8502297-E811-214F-835F-63087DC78F77}" type="presParOf" srcId="{C0BA7770-87B4-C342-95D6-53C29EC18DAC}" destId="{31EE8870-8183-244E-803A-BB9489FAC3E0}" srcOrd="0" destOrd="0" presId="urn:microsoft.com/office/officeart/2005/8/layout/hierarchy1"/>
    <dgm:cxn modelId="{EE2A1F48-F9D5-5840-9846-5ED9B09A608A}" type="presParOf" srcId="{31EE8870-8183-244E-803A-BB9489FAC3E0}" destId="{71E90860-C8DD-6243-B284-76C6C6074FD0}" srcOrd="0" destOrd="0" presId="urn:microsoft.com/office/officeart/2005/8/layout/hierarchy1"/>
    <dgm:cxn modelId="{89DD9A48-152B-8E43-91A8-0B470A9CD573}" type="presParOf" srcId="{31EE8870-8183-244E-803A-BB9489FAC3E0}" destId="{4640A704-D5FB-B44A-8E27-1070D3BAFC15}" srcOrd="1" destOrd="0" presId="urn:microsoft.com/office/officeart/2005/8/layout/hierarchy1"/>
    <dgm:cxn modelId="{613D0CAD-7B2B-A643-BED2-3DF72979C078}" type="presParOf" srcId="{C0BA7770-87B4-C342-95D6-53C29EC18DAC}" destId="{7902B52E-5513-A249-B5D8-E5C4FD4958A5}" srcOrd="1" destOrd="0" presId="urn:microsoft.com/office/officeart/2005/8/layout/hierarchy1"/>
    <dgm:cxn modelId="{36B76413-6C89-794F-86FE-8596911AB596}" type="presParOf" srcId="{BFDD8F72-08EC-704C-ACCC-7C2513E1718A}" destId="{D727FD38-F4E4-D243-B0EC-C04E18485694}" srcOrd="4" destOrd="0" presId="urn:microsoft.com/office/officeart/2005/8/layout/hierarchy1"/>
    <dgm:cxn modelId="{DF285C8A-C48F-704C-983E-B2AE32F82A99}" type="presParOf" srcId="{BFDD8F72-08EC-704C-ACCC-7C2513E1718A}" destId="{F04D9C1D-DC1A-6E42-B946-BCB5626E9CFB}" srcOrd="5" destOrd="0" presId="urn:microsoft.com/office/officeart/2005/8/layout/hierarchy1"/>
    <dgm:cxn modelId="{E916A262-769B-7F4B-8DF0-145A743E1221}" type="presParOf" srcId="{F04D9C1D-DC1A-6E42-B946-BCB5626E9CFB}" destId="{67EF287D-F05D-0944-A5A5-F23C70D8F183}" srcOrd="0" destOrd="0" presId="urn:microsoft.com/office/officeart/2005/8/layout/hierarchy1"/>
    <dgm:cxn modelId="{0EA665DE-172E-7540-A8E1-9C976D85BE01}" type="presParOf" srcId="{67EF287D-F05D-0944-A5A5-F23C70D8F183}" destId="{38278B52-205B-C744-853E-7E3BE2EDDBC4}" srcOrd="0" destOrd="0" presId="urn:microsoft.com/office/officeart/2005/8/layout/hierarchy1"/>
    <dgm:cxn modelId="{9A00510D-2A13-894F-A0E7-839EC7A0F653}" type="presParOf" srcId="{67EF287D-F05D-0944-A5A5-F23C70D8F183}" destId="{7D312EFE-BCAE-0546-9F73-366EAF931DEE}" srcOrd="1" destOrd="0" presId="urn:microsoft.com/office/officeart/2005/8/layout/hierarchy1"/>
    <dgm:cxn modelId="{7CBE3908-0354-C644-9130-C03DECD6697A}" type="presParOf" srcId="{F04D9C1D-DC1A-6E42-B946-BCB5626E9CFB}" destId="{85F9CC1A-56C5-2E49-8306-B05CD3A0D296}" srcOrd="1" destOrd="0" presId="urn:microsoft.com/office/officeart/2005/8/layout/hierarchy1"/>
    <dgm:cxn modelId="{5FF50BC3-FD9A-4842-BA18-103E8CBE8AA6}" type="presParOf" srcId="{BFDD8F72-08EC-704C-ACCC-7C2513E1718A}" destId="{A5EC54A9-B222-484F-9C6D-38AC299DADCA}" srcOrd="6" destOrd="0" presId="urn:microsoft.com/office/officeart/2005/8/layout/hierarchy1"/>
    <dgm:cxn modelId="{64C82858-B7C9-514E-A9ED-5C2D905768E6}" type="presParOf" srcId="{BFDD8F72-08EC-704C-ACCC-7C2513E1718A}" destId="{D4A5985B-98CF-8042-AC50-CD065087BCD5}" srcOrd="7" destOrd="0" presId="urn:microsoft.com/office/officeart/2005/8/layout/hierarchy1"/>
    <dgm:cxn modelId="{36E025A8-5D45-8E42-B62D-5C21ACC3976B}" type="presParOf" srcId="{D4A5985B-98CF-8042-AC50-CD065087BCD5}" destId="{FAB92364-C24D-C042-B95B-94BBCC7A331B}" srcOrd="0" destOrd="0" presId="urn:microsoft.com/office/officeart/2005/8/layout/hierarchy1"/>
    <dgm:cxn modelId="{7F5FE7AB-96A1-2944-8AE2-4AF0E0737559}" type="presParOf" srcId="{FAB92364-C24D-C042-B95B-94BBCC7A331B}" destId="{CEE13F10-D57E-DD40-A490-90700482ADFF}" srcOrd="0" destOrd="0" presId="urn:microsoft.com/office/officeart/2005/8/layout/hierarchy1"/>
    <dgm:cxn modelId="{4400D6D3-CA5D-B644-A3F7-3B922FBCBDDD}" type="presParOf" srcId="{FAB92364-C24D-C042-B95B-94BBCC7A331B}" destId="{47147D30-B2D2-4D40-BF2B-B4613CC63CAA}" srcOrd="1" destOrd="0" presId="urn:microsoft.com/office/officeart/2005/8/layout/hierarchy1"/>
    <dgm:cxn modelId="{7A65053D-C7A2-DD43-8B43-08578A478BFC}" type="presParOf" srcId="{D4A5985B-98CF-8042-AC50-CD065087BCD5}" destId="{CE6C8949-2804-2248-9DB2-771D4C775250}" srcOrd="1" destOrd="0" presId="urn:microsoft.com/office/officeart/2005/8/layout/hierarchy1"/>
    <dgm:cxn modelId="{8254989B-84CE-F04D-9564-471CF1F74B4C}" type="presParOf" srcId="{BFDD8F72-08EC-704C-ACCC-7C2513E1718A}" destId="{147646AB-5CE4-794F-B549-F1DD7428422A}" srcOrd="8" destOrd="0" presId="urn:microsoft.com/office/officeart/2005/8/layout/hierarchy1"/>
    <dgm:cxn modelId="{7C3102EA-DCD1-3144-9E28-F4D8DD6668B1}" type="presParOf" srcId="{BFDD8F72-08EC-704C-ACCC-7C2513E1718A}" destId="{E50EA650-4F5F-4543-9714-76CF0FEAF48B}" srcOrd="9" destOrd="0" presId="urn:microsoft.com/office/officeart/2005/8/layout/hierarchy1"/>
    <dgm:cxn modelId="{68992D87-9F21-3145-B5EE-86DCB9BB7187}" type="presParOf" srcId="{E50EA650-4F5F-4543-9714-76CF0FEAF48B}" destId="{0AA49E63-8A21-3042-8BCB-E7933E28B004}" srcOrd="0" destOrd="0" presId="urn:microsoft.com/office/officeart/2005/8/layout/hierarchy1"/>
    <dgm:cxn modelId="{56BA2B29-53E4-5646-965D-85FE6A4AF66D}" type="presParOf" srcId="{0AA49E63-8A21-3042-8BCB-E7933E28B004}" destId="{4AC74511-1A75-3F4B-87FA-9FF295F2F370}" srcOrd="0" destOrd="0" presId="urn:microsoft.com/office/officeart/2005/8/layout/hierarchy1"/>
    <dgm:cxn modelId="{AFC65819-9182-D147-BA98-5BAE8B02E724}" type="presParOf" srcId="{0AA49E63-8A21-3042-8BCB-E7933E28B004}" destId="{43A46FBD-F98C-DD43-ADD5-AC3EB36E478D}" srcOrd="1" destOrd="0" presId="urn:microsoft.com/office/officeart/2005/8/layout/hierarchy1"/>
    <dgm:cxn modelId="{60464091-7A24-F741-A086-A4223CD38CE4}" type="presParOf" srcId="{E50EA650-4F5F-4543-9714-76CF0FEAF48B}" destId="{EA82A524-0D5A-5F48-B364-F9E4A28DBD1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6E37D-E3E7-0344-8D05-323F1DE60344}">
      <dsp:nvSpPr>
        <dsp:cNvPr id="0" name=""/>
        <dsp:cNvSpPr/>
      </dsp:nvSpPr>
      <dsp:spPr>
        <a:xfrm>
          <a:off x="7345518" y="3248446"/>
          <a:ext cx="91440" cy="379904"/>
        </a:xfrm>
        <a:custGeom>
          <a:avLst/>
          <a:gdLst/>
          <a:ahLst/>
          <a:cxnLst/>
          <a:rect l="0" t="0" r="0" b="0"/>
          <a:pathLst>
            <a:path>
              <a:moveTo>
                <a:pt x="45720" y="0"/>
              </a:moveTo>
              <a:lnTo>
                <a:pt x="45720" y="379904"/>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742F2F-D58A-D442-8B12-A90F95646543}">
      <dsp:nvSpPr>
        <dsp:cNvPr id="0" name=""/>
        <dsp:cNvSpPr/>
      </dsp:nvSpPr>
      <dsp:spPr>
        <a:xfrm>
          <a:off x="4546019" y="2039064"/>
          <a:ext cx="2845218" cy="379904"/>
        </a:xfrm>
        <a:custGeom>
          <a:avLst/>
          <a:gdLst/>
          <a:ahLst/>
          <a:cxnLst/>
          <a:rect l="0" t="0" r="0" b="0"/>
          <a:pathLst>
            <a:path>
              <a:moveTo>
                <a:pt x="0" y="0"/>
              </a:moveTo>
              <a:lnTo>
                <a:pt x="0" y="258894"/>
              </a:lnTo>
              <a:lnTo>
                <a:pt x="2845218" y="258894"/>
              </a:lnTo>
              <a:lnTo>
                <a:pt x="2845218" y="379904"/>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4B6A4D-2499-8F42-9858-C2B053412976}">
      <dsp:nvSpPr>
        <dsp:cNvPr id="0" name=""/>
        <dsp:cNvSpPr/>
      </dsp:nvSpPr>
      <dsp:spPr>
        <a:xfrm>
          <a:off x="2608203" y="2039064"/>
          <a:ext cx="1937816" cy="379904"/>
        </a:xfrm>
        <a:custGeom>
          <a:avLst/>
          <a:gdLst/>
          <a:ahLst/>
          <a:cxnLst/>
          <a:rect l="0" t="0" r="0" b="0"/>
          <a:pathLst>
            <a:path>
              <a:moveTo>
                <a:pt x="1937816" y="0"/>
              </a:moveTo>
              <a:lnTo>
                <a:pt x="1937816" y="258894"/>
              </a:lnTo>
              <a:lnTo>
                <a:pt x="0" y="258894"/>
              </a:lnTo>
              <a:lnTo>
                <a:pt x="0" y="379904"/>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58C7F9-6E9F-9747-BA0A-B3B0189016B3}">
      <dsp:nvSpPr>
        <dsp:cNvPr id="0" name=""/>
        <dsp:cNvSpPr/>
      </dsp:nvSpPr>
      <dsp:spPr>
        <a:xfrm>
          <a:off x="4546019" y="829682"/>
          <a:ext cx="457766" cy="379904"/>
        </a:xfrm>
        <a:custGeom>
          <a:avLst/>
          <a:gdLst/>
          <a:ahLst/>
          <a:cxnLst/>
          <a:rect l="0" t="0" r="0" b="0"/>
          <a:pathLst>
            <a:path>
              <a:moveTo>
                <a:pt x="457766" y="0"/>
              </a:moveTo>
              <a:lnTo>
                <a:pt x="457766" y="258894"/>
              </a:lnTo>
              <a:lnTo>
                <a:pt x="0" y="258894"/>
              </a:lnTo>
              <a:lnTo>
                <a:pt x="0" y="379904"/>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79B75C-4E70-BC48-96F0-86D4EA4EEA14}">
      <dsp:nvSpPr>
        <dsp:cNvPr id="0" name=""/>
        <dsp:cNvSpPr/>
      </dsp:nvSpPr>
      <dsp:spPr>
        <a:xfrm>
          <a:off x="3309197" y="205"/>
          <a:ext cx="3389177" cy="829476"/>
        </a:xfrm>
        <a:prstGeom prst="roundRect">
          <a:avLst>
            <a:gd name="adj" fmla="val 10000"/>
          </a:avLst>
        </a:prstGeom>
        <a:solidFill>
          <a:schemeClr val="accent3">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339A79-FE15-E745-A789-79A4C579BD6A}">
      <dsp:nvSpPr>
        <dsp:cNvPr id="0" name=""/>
        <dsp:cNvSpPr/>
      </dsp:nvSpPr>
      <dsp:spPr>
        <a:xfrm>
          <a:off x="3454337" y="138088"/>
          <a:ext cx="3389177" cy="829476"/>
        </a:xfrm>
        <a:prstGeom prst="roundRect">
          <a:avLst>
            <a:gd name="adj" fmla="val 10000"/>
          </a:avLst>
        </a:prstGeom>
        <a:solidFill>
          <a:schemeClr val="accent3">
            <a:lumMod val="75000"/>
            <a:alpha val="9000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i="0" kern="1200" dirty="0">
              <a:solidFill>
                <a:schemeClr val="tx1"/>
              </a:solidFill>
            </a:rPr>
            <a:t>Physician Payment</a:t>
          </a:r>
        </a:p>
      </dsp:txBody>
      <dsp:txXfrm>
        <a:off x="3478632" y="162383"/>
        <a:ext cx="3340587" cy="780886"/>
      </dsp:txXfrm>
    </dsp:sp>
    <dsp:sp modelId="{1AF6597D-2B16-4B4C-A67B-3B9B325679CE}">
      <dsp:nvSpPr>
        <dsp:cNvPr id="0" name=""/>
        <dsp:cNvSpPr/>
      </dsp:nvSpPr>
      <dsp:spPr>
        <a:xfrm>
          <a:off x="2966669" y="1209587"/>
          <a:ext cx="3158700" cy="829476"/>
        </a:xfrm>
        <a:prstGeom prst="roundRect">
          <a:avLst>
            <a:gd name="adj" fmla="val 10000"/>
          </a:avLst>
        </a:prstGeom>
        <a:solidFill>
          <a:schemeClr val="accent3">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B68E11-E932-6E42-879C-D2FF8E732F33}">
      <dsp:nvSpPr>
        <dsp:cNvPr id="0" name=""/>
        <dsp:cNvSpPr/>
      </dsp:nvSpPr>
      <dsp:spPr>
        <a:xfrm>
          <a:off x="3111809" y="1347470"/>
          <a:ext cx="3158700" cy="829476"/>
        </a:xfrm>
        <a:prstGeom prst="roundRect">
          <a:avLst>
            <a:gd name="adj" fmla="val 10000"/>
          </a:avLst>
        </a:prstGeom>
        <a:solidFill>
          <a:schemeClr val="accent3">
            <a:lumMod val="40000"/>
            <a:lumOff val="60000"/>
            <a:alpha val="9000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Fee for Service</a:t>
          </a:r>
        </a:p>
      </dsp:txBody>
      <dsp:txXfrm>
        <a:off x="3136104" y="1371765"/>
        <a:ext cx="3110110" cy="780886"/>
      </dsp:txXfrm>
    </dsp:sp>
    <dsp:sp modelId="{68A41A9C-413D-B342-825A-3F6A04398006}">
      <dsp:nvSpPr>
        <dsp:cNvPr id="0" name=""/>
        <dsp:cNvSpPr/>
      </dsp:nvSpPr>
      <dsp:spPr>
        <a:xfrm>
          <a:off x="365891" y="2418969"/>
          <a:ext cx="4484622" cy="829476"/>
        </a:xfrm>
        <a:prstGeom prst="roundRect">
          <a:avLst>
            <a:gd name="adj" fmla="val 10000"/>
          </a:avLst>
        </a:prstGeom>
        <a:solidFill>
          <a:schemeClr val="accent3">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4F0E4E-32EE-B543-9A6A-4D4B60C0B408}">
      <dsp:nvSpPr>
        <dsp:cNvPr id="0" name=""/>
        <dsp:cNvSpPr/>
      </dsp:nvSpPr>
      <dsp:spPr>
        <a:xfrm>
          <a:off x="511031" y="2556852"/>
          <a:ext cx="4484622" cy="829476"/>
        </a:xfrm>
        <a:prstGeom prst="roundRect">
          <a:avLst>
            <a:gd name="adj" fmla="val 10000"/>
          </a:avLst>
        </a:prstGeom>
        <a:solidFill>
          <a:schemeClr val="accent3">
            <a:lumMod val="20000"/>
            <a:lumOff val="80000"/>
            <a:alpha val="9000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Charge-based pre-1987 </a:t>
          </a:r>
          <a:r>
            <a:rPr lang="en-US" sz="2000" kern="1200" dirty="0"/>
            <a:t>Customary, Prevailing, Reasonable (CPR)</a:t>
          </a:r>
          <a:endParaRPr lang="en-US" sz="2800" kern="1200" dirty="0"/>
        </a:p>
      </dsp:txBody>
      <dsp:txXfrm>
        <a:off x="535326" y="2581147"/>
        <a:ext cx="4436032" cy="780886"/>
      </dsp:txXfrm>
    </dsp:sp>
    <dsp:sp modelId="{D79C0E45-4795-F64B-832B-69C981BF8824}">
      <dsp:nvSpPr>
        <dsp:cNvPr id="0" name=""/>
        <dsp:cNvSpPr/>
      </dsp:nvSpPr>
      <dsp:spPr>
        <a:xfrm>
          <a:off x="5140795" y="2418969"/>
          <a:ext cx="4500885" cy="829476"/>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4F2D4E-B67E-544F-B66F-9DCB5AFFE1B6}">
      <dsp:nvSpPr>
        <dsp:cNvPr id="0" name=""/>
        <dsp:cNvSpPr/>
      </dsp:nvSpPr>
      <dsp:spPr>
        <a:xfrm>
          <a:off x="5285935" y="2556852"/>
          <a:ext cx="4500885" cy="829476"/>
        </a:xfrm>
        <a:prstGeom prst="roundRect">
          <a:avLst>
            <a:gd name="adj" fmla="val 10000"/>
          </a:avLst>
        </a:prstGeom>
        <a:solidFill>
          <a:schemeClr val="accent3">
            <a:lumMod val="20000"/>
            <a:lumOff val="80000"/>
            <a:alpha val="9000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Medicare/Medicaid 1965</a:t>
          </a:r>
        </a:p>
      </dsp:txBody>
      <dsp:txXfrm>
        <a:off x="5310230" y="2581147"/>
        <a:ext cx="4452295" cy="780886"/>
      </dsp:txXfrm>
    </dsp:sp>
    <dsp:sp modelId="{0CC07AC6-C345-D74E-A754-9DE32FEC2D23}">
      <dsp:nvSpPr>
        <dsp:cNvPr id="0" name=""/>
        <dsp:cNvSpPr/>
      </dsp:nvSpPr>
      <dsp:spPr>
        <a:xfrm>
          <a:off x="3625308" y="3628351"/>
          <a:ext cx="7531860" cy="829476"/>
        </a:xfrm>
        <a:prstGeom prst="roundRect">
          <a:avLst>
            <a:gd name="adj" fmla="val 10000"/>
          </a:avLst>
        </a:prstGeom>
        <a:solidFill>
          <a:schemeClr val="accent3">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78A4C8-5460-AB4F-9E0D-FC9928A33EB8}">
      <dsp:nvSpPr>
        <dsp:cNvPr id="0" name=""/>
        <dsp:cNvSpPr/>
      </dsp:nvSpPr>
      <dsp:spPr>
        <a:xfrm>
          <a:off x="3770448" y="3766234"/>
          <a:ext cx="7531860" cy="829476"/>
        </a:xfrm>
        <a:prstGeom prst="roundRect">
          <a:avLst>
            <a:gd name="adj" fmla="val 10000"/>
          </a:avLst>
        </a:prstGeom>
        <a:solidFill>
          <a:schemeClr val="accent3">
            <a:lumMod val="20000"/>
            <a:lumOff val="80000"/>
            <a:alpha val="9000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Resource Based Relative Value Scale (RBRVS) 1987 </a:t>
          </a:r>
        </a:p>
      </dsp:txBody>
      <dsp:txXfrm>
        <a:off x="3794743" y="3790529"/>
        <a:ext cx="7483270" cy="780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8A940-946F-D446-BB96-3E9DFCF8C4E0}">
      <dsp:nvSpPr>
        <dsp:cNvPr id="0" name=""/>
        <dsp:cNvSpPr/>
      </dsp:nvSpPr>
      <dsp:spPr>
        <a:xfrm rot="5400000">
          <a:off x="-224942" y="215973"/>
          <a:ext cx="1439820" cy="1007874"/>
        </a:xfrm>
        <a:prstGeom prst="chevron">
          <a:avLst/>
        </a:prstGeom>
        <a:solidFill>
          <a:schemeClr val="accent2">
            <a:hueOff val="0"/>
            <a:satOff val="0"/>
            <a:lumOff val="0"/>
            <a:alphaOff val="0"/>
          </a:schemeClr>
        </a:solidFill>
        <a:ln w="12700" cap="rnd"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1965</a:t>
          </a:r>
        </a:p>
      </dsp:txBody>
      <dsp:txXfrm rot="-5400000">
        <a:off x="-8969" y="503937"/>
        <a:ext cx="1007874" cy="431946"/>
      </dsp:txXfrm>
    </dsp:sp>
    <dsp:sp modelId="{7D08F719-7ECC-6542-A2E4-3875289757DB}">
      <dsp:nvSpPr>
        <dsp:cNvPr id="0" name=""/>
        <dsp:cNvSpPr/>
      </dsp:nvSpPr>
      <dsp:spPr>
        <a:xfrm rot="5400000">
          <a:off x="5103180" y="-4054336"/>
          <a:ext cx="1035114" cy="9195727"/>
        </a:xfrm>
        <a:prstGeom prst="round2SameRect">
          <a:avLst/>
        </a:prstGeom>
        <a:noFill/>
        <a:ln w="12700" cap="rnd" cmpd="sng" algn="ctr">
          <a:solidFill>
            <a:schemeClr val="accent2"/>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100000"/>
            </a:lnSpc>
            <a:spcBef>
              <a:spcPct val="0"/>
            </a:spcBef>
            <a:spcAft>
              <a:spcPts val="0"/>
            </a:spcAft>
            <a:buFontTx/>
            <a:buNone/>
          </a:pPr>
          <a:r>
            <a:rPr lang="en-US" sz="2400" b="1" i="1" kern="1200" dirty="0">
              <a:solidFill>
                <a:schemeClr val="tx1"/>
              </a:solidFill>
            </a:rPr>
            <a:t>Social Security Act Amendments</a:t>
          </a:r>
          <a:r>
            <a:rPr lang="en-US" sz="2400" kern="1200" dirty="0">
              <a:solidFill>
                <a:schemeClr val="tx1"/>
              </a:solidFill>
            </a:rPr>
            <a:t>, Public Law (PL) 89-97</a:t>
          </a:r>
        </a:p>
      </dsp:txBody>
      <dsp:txXfrm rot="-5400000">
        <a:off x="1022874" y="76500"/>
        <a:ext cx="9145197" cy="934054"/>
      </dsp:txXfrm>
    </dsp:sp>
    <dsp:sp modelId="{9DE60100-5A50-ED4C-A801-281E82B1C9E8}">
      <dsp:nvSpPr>
        <dsp:cNvPr id="0" name=""/>
        <dsp:cNvSpPr/>
      </dsp:nvSpPr>
      <dsp:spPr>
        <a:xfrm rot="5400000">
          <a:off x="-224942" y="1572139"/>
          <a:ext cx="1439820" cy="1007874"/>
        </a:xfrm>
        <a:prstGeom prst="chevron">
          <a:avLst/>
        </a:prstGeom>
        <a:solidFill>
          <a:schemeClr val="accent3">
            <a:hueOff val="0"/>
            <a:satOff val="0"/>
            <a:lumOff val="0"/>
            <a:alphaOff val="0"/>
          </a:schemeClr>
        </a:solidFill>
        <a:ln w="12700" cap="rnd" cmpd="sng" algn="ctr">
          <a:solidFill>
            <a:schemeClr val="accent3">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1966</a:t>
          </a:r>
        </a:p>
      </dsp:txBody>
      <dsp:txXfrm rot="-5400000">
        <a:off x="-8969" y="1860103"/>
        <a:ext cx="1007874" cy="431946"/>
      </dsp:txXfrm>
    </dsp:sp>
    <dsp:sp modelId="{7812A047-D6DC-274E-931B-1A009B5838B4}">
      <dsp:nvSpPr>
        <dsp:cNvPr id="0" name=""/>
        <dsp:cNvSpPr/>
      </dsp:nvSpPr>
      <dsp:spPr>
        <a:xfrm rot="5400000">
          <a:off x="5379432" y="-2992348"/>
          <a:ext cx="884072" cy="9681008"/>
        </a:xfrm>
        <a:prstGeom prst="round2SameRect">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ts val="0"/>
            </a:spcAft>
            <a:buFontTx/>
            <a:buNone/>
          </a:pPr>
          <a:r>
            <a:rPr lang="en-US" sz="2400" b="1" i="1" kern="1200" dirty="0">
              <a:solidFill>
                <a:schemeClr val="tx1"/>
              </a:solidFill>
            </a:rPr>
            <a:t>First AMA CPT® codes (mostly surgical codes)</a:t>
          </a:r>
          <a:endParaRPr lang="en-US" sz="2400" b="0" i="0" kern="1200" dirty="0">
            <a:solidFill>
              <a:schemeClr val="tx1"/>
            </a:solidFill>
          </a:endParaRPr>
        </a:p>
        <a:p>
          <a:pPr marL="228600" lvl="1" indent="-228600" algn="l" defTabSz="1066800">
            <a:lnSpc>
              <a:spcPct val="90000"/>
            </a:lnSpc>
            <a:spcBef>
              <a:spcPct val="0"/>
            </a:spcBef>
            <a:spcAft>
              <a:spcPts val="0"/>
            </a:spcAft>
            <a:buFontTx/>
            <a:buNone/>
          </a:pPr>
          <a:r>
            <a:rPr lang="en-US" sz="2400" b="1" i="1" kern="1200" dirty="0">
              <a:solidFill>
                <a:schemeClr val="tx1"/>
              </a:solidFill>
            </a:rPr>
            <a:t>to standardize codes/terms for medical records, claims, statistics</a:t>
          </a:r>
          <a:endParaRPr lang="en-US" sz="2400" b="0" i="0" kern="1200" dirty="0">
            <a:solidFill>
              <a:schemeClr val="tx1"/>
            </a:solidFill>
          </a:endParaRPr>
        </a:p>
      </dsp:txBody>
      <dsp:txXfrm rot="-5400000">
        <a:off x="980965" y="1449276"/>
        <a:ext cx="9637851" cy="797758"/>
      </dsp:txXfrm>
    </dsp:sp>
    <dsp:sp modelId="{7687F8D6-A0DA-0848-93B9-4C4E92F374DF}">
      <dsp:nvSpPr>
        <dsp:cNvPr id="0" name=""/>
        <dsp:cNvSpPr/>
      </dsp:nvSpPr>
      <dsp:spPr>
        <a:xfrm rot="5400000">
          <a:off x="-312538" y="2915010"/>
          <a:ext cx="1692839" cy="1007874"/>
        </a:xfrm>
        <a:prstGeom prst="chevron">
          <a:avLst/>
        </a:prstGeom>
        <a:solidFill>
          <a:schemeClr val="accent4">
            <a:hueOff val="0"/>
            <a:satOff val="0"/>
            <a:lumOff val="0"/>
            <a:alphaOff val="0"/>
          </a:schemeClr>
        </a:solidFill>
        <a:ln w="12700" cap="rnd"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1970</a:t>
          </a:r>
        </a:p>
      </dsp:txBody>
      <dsp:txXfrm rot="-5400000">
        <a:off x="29945" y="3076464"/>
        <a:ext cx="1007874" cy="684965"/>
      </dsp:txXfrm>
    </dsp:sp>
    <dsp:sp modelId="{3F7CA6F7-70D4-A74E-B13D-93B429ECE9D7}">
      <dsp:nvSpPr>
        <dsp:cNvPr id="0" name=""/>
        <dsp:cNvSpPr/>
      </dsp:nvSpPr>
      <dsp:spPr>
        <a:xfrm rot="5400000">
          <a:off x="5320312" y="-1624475"/>
          <a:ext cx="1002312" cy="9645128"/>
        </a:xfrm>
        <a:prstGeom prst="round2SameRect">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FontTx/>
            <a:buNone/>
          </a:pPr>
          <a:r>
            <a:rPr lang="en-US" sz="2400" b="1" i="1" kern="1200" dirty="0">
              <a:solidFill>
                <a:schemeClr val="tx1"/>
              </a:solidFill>
            </a:rPr>
            <a:t>CPT codes broadened </a:t>
          </a:r>
          <a:r>
            <a:rPr lang="en-US" sz="2400" kern="1200" dirty="0">
              <a:solidFill>
                <a:schemeClr val="tx1"/>
              </a:solidFill>
            </a:rPr>
            <a:t>to include all medicine &amp; surgery,                           diagnostic and therapeutic services</a:t>
          </a:r>
        </a:p>
      </dsp:txBody>
      <dsp:txXfrm rot="-5400000">
        <a:off x="998905" y="2745861"/>
        <a:ext cx="9596199" cy="9044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8A940-946F-D446-BB96-3E9DFCF8C4E0}">
      <dsp:nvSpPr>
        <dsp:cNvPr id="0" name=""/>
        <dsp:cNvSpPr/>
      </dsp:nvSpPr>
      <dsp:spPr>
        <a:xfrm rot="5400000">
          <a:off x="-243640" y="230953"/>
          <a:ext cx="1539691" cy="1077784"/>
        </a:xfrm>
        <a:prstGeom prst="chevron">
          <a:avLst/>
        </a:prstGeom>
        <a:solidFill>
          <a:schemeClr val="accent2">
            <a:hueOff val="0"/>
            <a:satOff val="0"/>
            <a:lumOff val="0"/>
            <a:alphaOff val="0"/>
          </a:schemeClr>
        </a:solidFill>
        <a:ln w="12700" cap="rnd"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1977</a:t>
          </a:r>
        </a:p>
      </dsp:txBody>
      <dsp:txXfrm rot="-5400000">
        <a:off x="-12686" y="538891"/>
        <a:ext cx="1077784" cy="461907"/>
      </dsp:txXfrm>
    </dsp:sp>
    <dsp:sp modelId="{7D08F719-7ECC-6542-A2E4-3875289757DB}">
      <dsp:nvSpPr>
        <dsp:cNvPr id="0" name=""/>
        <dsp:cNvSpPr/>
      </dsp:nvSpPr>
      <dsp:spPr>
        <a:xfrm rot="5400000">
          <a:off x="5352306" y="-4268740"/>
          <a:ext cx="1000799" cy="9625967"/>
        </a:xfrm>
        <a:prstGeom prst="round2SameRect">
          <a:avLst/>
        </a:prstGeom>
        <a:noFill/>
        <a:ln w="12700" cap="rnd" cmpd="sng" algn="ctr">
          <a:solidFill>
            <a:schemeClr val="accent2"/>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100000"/>
            </a:lnSpc>
            <a:spcBef>
              <a:spcPct val="0"/>
            </a:spcBef>
            <a:spcAft>
              <a:spcPts val="0"/>
            </a:spcAft>
            <a:buFontTx/>
            <a:buNone/>
          </a:pPr>
          <a:r>
            <a:rPr lang="en-US" sz="2400" b="1" i="1" kern="1200" dirty="0">
              <a:solidFill>
                <a:schemeClr val="tx1"/>
              </a:solidFill>
            </a:rPr>
            <a:t>AMA CPT Editorial Panel given role to update/maintain CPT; </a:t>
          </a:r>
          <a:r>
            <a:rPr lang="en-US" sz="2400" kern="1200" dirty="0">
              <a:solidFill>
                <a:schemeClr val="tx1"/>
              </a:solidFill>
            </a:rPr>
            <a:t>mtg 3x year</a:t>
          </a:r>
        </a:p>
      </dsp:txBody>
      <dsp:txXfrm rot="-5400000">
        <a:off x="1039723" y="92698"/>
        <a:ext cx="9577112" cy="903089"/>
      </dsp:txXfrm>
    </dsp:sp>
    <dsp:sp modelId="{9DE60100-5A50-ED4C-A801-281E82B1C9E8}">
      <dsp:nvSpPr>
        <dsp:cNvPr id="0" name=""/>
        <dsp:cNvSpPr/>
      </dsp:nvSpPr>
      <dsp:spPr>
        <a:xfrm rot="5400000">
          <a:off x="-243640" y="1645030"/>
          <a:ext cx="1539691" cy="1077784"/>
        </a:xfrm>
        <a:prstGeom prst="chevron">
          <a:avLst/>
        </a:prstGeom>
        <a:solidFill>
          <a:schemeClr val="accent3">
            <a:hueOff val="0"/>
            <a:satOff val="0"/>
            <a:lumOff val="0"/>
            <a:alphaOff val="0"/>
          </a:schemeClr>
        </a:solidFill>
        <a:ln w="12700" cap="rnd" cmpd="sng" algn="ctr">
          <a:solidFill>
            <a:schemeClr val="accent3">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1983</a:t>
          </a:r>
        </a:p>
      </dsp:txBody>
      <dsp:txXfrm rot="-5400000">
        <a:off x="-12686" y="1952968"/>
        <a:ext cx="1077784" cy="461907"/>
      </dsp:txXfrm>
    </dsp:sp>
    <dsp:sp modelId="{7812A047-D6DC-274E-931B-1A009B5838B4}">
      <dsp:nvSpPr>
        <dsp:cNvPr id="0" name=""/>
        <dsp:cNvSpPr/>
      </dsp:nvSpPr>
      <dsp:spPr>
        <a:xfrm rot="5400000">
          <a:off x="5336529" y="-2865227"/>
          <a:ext cx="1032355" cy="9610838"/>
        </a:xfrm>
        <a:prstGeom prst="round2SameRect">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ts val="0"/>
            </a:spcAft>
            <a:buFontTx/>
            <a:buNone/>
          </a:pPr>
          <a:r>
            <a:rPr lang="en-US" sz="2400" b="1" i="1" kern="1200" dirty="0">
              <a:solidFill>
                <a:schemeClr val="tx1"/>
              </a:solidFill>
            </a:rPr>
            <a:t>CPT adopted by HCFA (now CMS) for Medicare physician services</a:t>
          </a:r>
        </a:p>
        <a:p>
          <a:pPr marL="228600" lvl="1" indent="-228600" algn="l" defTabSz="1066800">
            <a:lnSpc>
              <a:spcPct val="90000"/>
            </a:lnSpc>
            <a:spcBef>
              <a:spcPct val="0"/>
            </a:spcBef>
            <a:spcAft>
              <a:spcPts val="0"/>
            </a:spcAft>
            <a:buFontTx/>
            <a:buNone/>
          </a:pPr>
          <a:r>
            <a:rPr lang="en-US" sz="2400" b="0" i="0" kern="1200" dirty="0">
              <a:solidFill>
                <a:schemeClr val="tx1"/>
              </a:solidFill>
            </a:rPr>
            <a:t>Level 1 in Healthcare Common Procedure Coding System (HCPCS)</a:t>
          </a:r>
        </a:p>
      </dsp:txBody>
      <dsp:txXfrm rot="-5400000">
        <a:off x="1047288" y="1474409"/>
        <a:ext cx="9560443" cy="931565"/>
      </dsp:txXfrm>
    </dsp:sp>
    <dsp:sp modelId="{7687F8D6-A0DA-0848-93B9-4C4E92F374DF}">
      <dsp:nvSpPr>
        <dsp:cNvPr id="0" name=""/>
        <dsp:cNvSpPr/>
      </dsp:nvSpPr>
      <dsp:spPr>
        <a:xfrm rot="5400000">
          <a:off x="-206900" y="2951755"/>
          <a:ext cx="1549438" cy="1077784"/>
        </a:xfrm>
        <a:prstGeom prst="chevron">
          <a:avLst/>
        </a:prstGeom>
        <a:solidFill>
          <a:schemeClr val="accent4">
            <a:hueOff val="0"/>
            <a:satOff val="0"/>
            <a:lumOff val="0"/>
            <a:alphaOff val="0"/>
          </a:schemeClr>
        </a:solidFill>
        <a:ln w="12700" cap="rnd"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2000</a:t>
          </a:r>
        </a:p>
      </dsp:txBody>
      <dsp:txXfrm rot="-5400000">
        <a:off x="28927" y="3254820"/>
        <a:ext cx="1077784" cy="471654"/>
      </dsp:txXfrm>
    </dsp:sp>
    <dsp:sp modelId="{3F7CA6F7-70D4-A74E-B13D-93B429ECE9D7}">
      <dsp:nvSpPr>
        <dsp:cNvPr id="0" name=""/>
        <dsp:cNvSpPr/>
      </dsp:nvSpPr>
      <dsp:spPr>
        <a:xfrm rot="5400000">
          <a:off x="5364945" y="-1544167"/>
          <a:ext cx="1000799" cy="9575218"/>
        </a:xfrm>
        <a:prstGeom prst="round2SameRect">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FontTx/>
            <a:buNone/>
          </a:pPr>
          <a:r>
            <a:rPr lang="en-US" sz="2400" b="1" i="1" kern="1200" dirty="0">
              <a:solidFill>
                <a:schemeClr val="tx1"/>
              </a:solidFill>
            </a:rPr>
            <a:t>CPT made the national coding standard (response to HIPPA 1996)</a:t>
          </a:r>
        </a:p>
      </dsp:txBody>
      <dsp:txXfrm rot="-5400000">
        <a:off x="1077736" y="2791897"/>
        <a:ext cx="9526363" cy="9030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8A940-946F-D446-BB96-3E9DFCF8C4E0}">
      <dsp:nvSpPr>
        <dsp:cNvPr id="0" name=""/>
        <dsp:cNvSpPr/>
      </dsp:nvSpPr>
      <dsp:spPr>
        <a:xfrm rot="5400000">
          <a:off x="-289584" y="280737"/>
          <a:ext cx="1871582" cy="1310107"/>
        </a:xfrm>
        <a:prstGeom prst="chevron">
          <a:avLst/>
        </a:prstGeom>
        <a:solidFill>
          <a:schemeClr val="accent2">
            <a:hueOff val="0"/>
            <a:satOff val="0"/>
            <a:lumOff val="0"/>
            <a:alphaOff val="0"/>
          </a:schemeClr>
        </a:solidFill>
        <a:ln w="12700" cap="rnd"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2005</a:t>
          </a:r>
        </a:p>
      </dsp:txBody>
      <dsp:txXfrm rot="-5400000">
        <a:off x="-8846" y="655054"/>
        <a:ext cx="1310107" cy="561475"/>
      </dsp:txXfrm>
    </dsp:sp>
    <dsp:sp modelId="{7D08F719-7ECC-6542-A2E4-3875289757DB}">
      <dsp:nvSpPr>
        <dsp:cNvPr id="0" name=""/>
        <dsp:cNvSpPr/>
      </dsp:nvSpPr>
      <dsp:spPr>
        <a:xfrm rot="5400000">
          <a:off x="5459360" y="-4093740"/>
          <a:ext cx="1216528" cy="9510658"/>
        </a:xfrm>
        <a:prstGeom prst="round2SameRect">
          <a:avLst/>
        </a:prstGeom>
        <a:noFill/>
        <a:ln w="12700" cap="rnd" cmpd="sng" algn="ctr">
          <a:solidFill>
            <a:schemeClr val="accent2"/>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100000"/>
            </a:lnSpc>
            <a:spcBef>
              <a:spcPct val="0"/>
            </a:spcBef>
            <a:spcAft>
              <a:spcPts val="0"/>
            </a:spcAft>
            <a:buFontTx/>
            <a:buNone/>
          </a:pPr>
          <a:r>
            <a:rPr lang="en-US" sz="2400" b="1" i="1" kern="1200" dirty="0">
              <a:solidFill>
                <a:schemeClr val="tx1"/>
              </a:solidFill>
            </a:rPr>
            <a:t>CPT Editorial Panel changed to open process </a:t>
          </a:r>
        </a:p>
        <a:p>
          <a:pPr marL="228600" lvl="1" indent="-228600" algn="l" defTabSz="889000">
            <a:lnSpc>
              <a:spcPct val="100000"/>
            </a:lnSpc>
            <a:spcBef>
              <a:spcPct val="0"/>
            </a:spcBef>
            <a:spcAft>
              <a:spcPts val="0"/>
            </a:spcAft>
            <a:buFontTx/>
            <a:buNone/>
          </a:pPr>
          <a:r>
            <a:rPr lang="en-US" sz="2000" b="0" i="0" kern="1200" dirty="0">
              <a:solidFill>
                <a:schemeClr val="tx1"/>
              </a:solidFill>
            </a:rPr>
            <a:t>Input from physicians, medical device manufacturers and developers of diagnostic tests</a:t>
          </a:r>
          <a:endParaRPr lang="en-US" sz="2000" b="0" i="0" kern="1200" dirty="0"/>
        </a:p>
      </dsp:txBody>
      <dsp:txXfrm rot="-5400000">
        <a:off x="1312295" y="112711"/>
        <a:ext cx="9451272" cy="1097756"/>
      </dsp:txXfrm>
    </dsp:sp>
    <dsp:sp modelId="{9DE60100-5A50-ED4C-A801-281E82B1C9E8}">
      <dsp:nvSpPr>
        <dsp:cNvPr id="0" name=""/>
        <dsp:cNvSpPr/>
      </dsp:nvSpPr>
      <dsp:spPr>
        <a:xfrm rot="5400000">
          <a:off x="-289584" y="1871923"/>
          <a:ext cx="1871582" cy="1310107"/>
        </a:xfrm>
        <a:prstGeom prst="chevron">
          <a:avLst/>
        </a:prstGeom>
        <a:solidFill>
          <a:schemeClr val="accent3">
            <a:hueOff val="0"/>
            <a:satOff val="0"/>
            <a:lumOff val="0"/>
            <a:alphaOff val="0"/>
          </a:schemeClr>
        </a:solidFill>
        <a:ln w="12700" cap="rnd" cmpd="sng" algn="ctr">
          <a:solidFill>
            <a:schemeClr val="accent3">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2009</a:t>
          </a:r>
        </a:p>
      </dsp:txBody>
      <dsp:txXfrm rot="-5400000">
        <a:off x="-8846" y="2246240"/>
        <a:ext cx="1310107" cy="561475"/>
      </dsp:txXfrm>
    </dsp:sp>
    <dsp:sp modelId="{7812A047-D6DC-274E-931B-1A009B5838B4}">
      <dsp:nvSpPr>
        <dsp:cNvPr id="0" name=""/>
        <dsp:cNvSpPr/>
      </dsp:nvSpPr>
      <dsp:spPr>
        <a:xfrm rot="5400000">
          <a:off x="5484966" y="-2546483"/>
          <a:ext cx="1145434" cy="9548233"/>
        </a:xfrm>
        <a:prstGeom prst="round2SameRect">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ts val="0"/>
            </a:spcAft>
            <a:buFontTx/>
            <a:buNone/>
          </a:pPr>
          <a:r>
            <a:rPr lang="en-US" sz="2400" b="1" i="1" kern="1200" dirty="0">
              <a:solidFill>
                <a:schemeClr val="tx1"/>
              </a:solidFill>
            </a:rPr>
            <a:t>CPT required for certification of Electronic Health Records (EHR)</a:t>
          </a:r>
        </a:p>
        <a:p>
          <a:pPr marL="228600" lvl="1" indent="-228600" algn="l" defTabSz="889000">
            <a:lnSpc>
              <a:spcPct val="90000"/>
            </a:lnSpc>
            <a:spcBef>
              <a:spcPct val="0"/>
            </a:spcBef>
            <a:spcAft>
              <a:spcPts val="0"/>
            </a:spcAft>
            <a:buFontTx/>
            <a:buNone/>
          </a:pPr>
          <a:r>
            <a:rPr lang="en-US" sz="2000" b="0" i="0" kern="1200" dirty="0">
              <a:solidFill>
                <a:schemeClr val="tx1"/>
              </a:solidFill>
            </a:rPr>
            <a:t>For accurate billing, data integrity and compliance with regulatory requirements </a:t>
          </a:r>
        </a:p>
      </dsp:txBody>
      <dsp:txXfrm rot="-5400000">
        <a:off x="1283567" y="1710831"/>
        <a:ext cx="9492318" cy="10336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42F2F-D58A-D442-8B12-A90F95646543}">
      <dsp:nvSpPr>
        <dsp:cNvPr id="0" name=""/>
        <dsp:cNvSpPr/>
      </dsp:nvSpPr>
      <dsp:spPr>
        <a:xfrm>
          <a:off x="5177294" y="2726217"/>
          <a:ext cx="3523715" cy="470500"/>
        </a:xfrm>
        <a:custGeom>
          <a:avLst/>
          <a:gdLst/>
          <a:ahLst/>
          <a:cxnLst/>
          <a:rect l="0" t="0" r="0" b="0"/>
          <a:pathLst>
            <a:path>
              <a:moveTo>
                <a:pt x="0" y="0"/>
              </a:moveTo>
              <a:lnTo>
                <a:pt x="0" y="320632"/>
              </a:lnTo>
              <a:lnTo>
                <a:pt x="3523715" y="320632"/>
              </a:lnTo>
              <a:lnTo>
                <a:pt x="3523715" y="470500"/>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4B6A4D-2499-8F42-9858-C2B053412976}">
      <dsp:nvSpPr>
        <dsp:cNvPr id="0" name=""/>
        <dsp:cNvSpPr/>
      </dsp:nvSpPr>
      <dsp:spPr>
        <a:xfrm>
          <a:off x="2777368" y="2726217"/>
          <a:ext cx="2399925" cy="470500"/>
        </a:xfrm>
        <a:custGeom>
          <a:avLst/>
          <a:gdLst/>
          <a:ahLst/>
          <a:cxnLst/>
          <a:rect l="0" t="0" r="0" b="0"/>
          <a:pathLst>
            <a:path>
              <a:moveTo>
                <a:pt x="2399925" y="0"/>
              </a:moveTo>
              <a:lnTo>
                <a:pt x="2399925" y="320632"/>
              </a:lnTo>
              <a:lnTo>
                <a:pt x="0" y="320632"/>
              </a:lnTo>
              <a:lnTo>
                <a:pt x="0" y="470500"/>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58C7F9-6E9F-9747-BA0A-B3B0189016B3}">
      <dsp:nvSpPr>
        <dsp:cNvPr id="0" name=""/>
        <dsp:cNvSpPr/>
      </dsp:nvSpPr>
      <dsp:spPr>
        <a:xfrm>
          <a:off x="5177294" y="1228435"/>
          <a:ext cx="566930" cy="470500"/>
        </a:xfrm>
        <a:custGeom>
          <a:avLst/>
          <a:gdLst/>
          <a:ahLst/>
          <a:cxnLst/>
          <a:rect l="0" t="0" r="0" b="0"/>
          <a:pathLst>
            <a:path>
              <a:moveTo>
                <a:pt x="566930" y="0"/>
              </a:moveTo>
              <a:lnTo>
                <a:pt x="566930" y="320632"/>
              </a:lnTo>
              <a:lnTo>
                <a:pt x="0" y="320632"/>
              </a:lnTo>
              <a:lnTo>
                <a:pt x="0" y="47050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79B75C-4E70-BC48-96F0-86D4EA4EEA14}">
      <dsp:nvSpPr>
        <dsp:cNvPr id="0" name=""/>
        <dsp:cNvSpPr/>
      </dsp:nvSpPr>
      <dsp:spPr>
        <a:xfrm>
          <a:off x="3645528" y="201153"/>
          <a:ext cx="4197391" cy="1027281"/>
        </a:xfrm>
        <a:prstGeom prst="roundRect">
          <a:avLst>
            <a:gd name="adj" fmla="val 10000"/>
          </a:avLst>
        </a:prstGeom>
        <a:solidFill>
          <a:schemeClr val="accent3">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339A79-FE15-E745-A789-79A4C579BD6A}">
      <dsp:nvSpPr>
        <dsp:cNvPr id="0" name=""/>
        <dsp:cNvSpPr/>
      </dsp:nvSpPr>
      <dsp:spPr>
        <a:xfrm>
          <a:off x="3825280" y="371917"/>
          <a:ext cx="4197391" cy="1027281"/>
        </a:xfrm>
        <a:prstGeom prst="roundRect">
          <a:avLst>
            <a:gd name="adj" fmla="val 10000"/>
          </a:avLst>
        </a:prstGeom>
        <a:solidFill>
          <a:schemeClr val="accent3">
            <a:lumMod val="75000"/>
            <a:alpha val="9000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i="0" kern="1200" dirty="0">
              <a:solidFill>
                <a:schemeClr val="tx1"/>
              </a:solidFill>
            </a:rPr>
            <a:t>Physician Payment</a:t>
          </a:r>
        </a:p>
      </dsp:txBody>
      <dsp:txXfrm>
        <a:off x="3855368" y="402005"/>
        <a:ext cx="4137215" cy="967105"/>
      </dsp:txXfrm>
    </dsp:sp>
    <dsp:sp modelId="{1AF6597D-2B16-4B4C-A67B-3B9B325679CE}">
      <dsp:nvSpPr>
        <dsp:cNvPr id="0" name=""/>
        <dsp:cNvSpPr/>
      </dsp:nvSpPr>
      <dsp:spPr>
        <a:xfrm>
          <a:off x="3221317" y="1698935"/>
          <a:ext cx="3911953" cy="1027281"/>
        </a:xfrm>
        <a:prstGeom prst="roundRect">
          <a:avLst>
            <a:gd name="adj" fmla="val 10000"/>
          </a:avLst>
        </a:prstGeom>
        <a:solidFill>
          <a:schemeClr val="accent3">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B68E11-E932-6E42-879C-D2FF8E732F33}">
      <dsp:nvSpPr>
        <dsp:cNvPr id="0" name=""/>
        <dsp:cNvSpPr/>
      </dsp:nvSpPr>
      <dsp:spPr>
        <a:xfrm>
          <a:off x="3401069" y="1869699"/>
          <a:ext cx="3911953" cy="1027281"/>
        </a:xfrm>
        <a:prstGeom prst="roundRect">
          <a:avLst>
            <a:gd name="adj" fmla="val 10000"/>
          </a:avLst>
        </a:prstGeom>
        <a:solidFill>
          <a:schemeClr val="accent3">
            <a:lumMod val="40000"/>
            <a:lumOff val="60000"/>
            <a:alpha val="9000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Fee for Service</a:t>
          </a:r>
        </a:p>
      </dsp:txBody>
      <dsp:txXfrm>
        <a:off x="3431157" y="1899787"/>
        <a:ext cx="3851777" cy="967105"/>
      </dsp:txXfrm>
    </dsp:sp>
    <dsp:sp modelId="{68A41A9C-413D-B342-825A-3F6A04398006}">
      <dsp:nvSpPr>
        <dsp:cNvPr id="0" name=""/>
        <dsp:cNvSpPr/>
      </dsp:nvSpPr>
      <dsp:spPr>
        <a:xfrm>
          <a:off x="334" y="3196717"/>
          <a:ext cx="5554066" cy="1027281"/>
        </a:xfrm>
        <a:prstGeom prst="roundRect">
          <a:avLst>
            <a:gd name="adj" fmla="val 10000"/>
          </a:avLst>
        </a:prstGeom>
        <a:solidFill>
          <a:schemeClr val="accent3">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4F0E4E-32EE-B543-9A6A-4D4B60C0B408}">
      <dsp:nvSpPr>
        <dsp:cNvPr id="0" name=""/>
        <dsp:cNvSpPr/>
      </dsp:nvSpPr>
      <dsp:spPr>
        <a:xfrm>
          <a:off x="180086" y="3367481"/>
          <a:ext cx="5554066" cy="1027281"/>
        </a:xfrm>
        <a:prstGeom prst="roundRect">
          <a:avLst>
            <a:gd name="adj" fmla="val 10000"/>
          </a:avLst>
        </a:prstGeom>
        <a:solidFill>
          <a:schemeClr val="accent3">
            <a:lumMod val="20000"/>
            <a:lumOff val="80000"/>
            <a:alpha val="9000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Charge-based pre-1987 </a:t>
          </a:r>
          <a:r>
            <a:rPr lang="en-US" sz="2000" kern="1200" dirty="0"/>
            <a:t>Customary, prevailing, reasonable; determined by providers</a:t>
          </a:r>
          <a:endParaRPr lang="en-US" sz="2800" kern="1200" dirty="0"/>
        </a:p>
      </dsp:txBody>
      <dsp:txXfrm>
        <a:off x="210174" y="3397569"/>
        <a:ext cx="5493890" cy="967105"/>
      </dsp:txXfrm>
    </dsp:sp>
    <dsp:sp modelId="{D79C0E45-4795-F64B-832B-69C981BF8824}">
      <dsp:nvSpPr>
        <dsp:cNvPr id="0" name=""/>
        <dsp:cNvSpPr/>
      </dsp:nvSpPr>
      <dsp:spPr>
        <a:xfrm>
          <a:off x="5913905" y="3196717"/>
          <a:ext cx="5574207" cy="1027281"/>
        </a:xfrm>
        <a:prstGeom prst="roundRect">
          <a:avLst>
            <a:gd name="adj" fmla="val 10000"/>
          </a:avLst>
        </a:prstGeom>
        <a:solidFill>
          <a:schemeClr val="accent3">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4F2D4E-B67E-544F-B66F-9DCB5AFFE1B6}">
      <dsp:nvSpPr>
        <dsp:cNvPr id="0" name=""/>
        <dsp:cNvSpPr/>
      </dsp:nvSpPr>
      <dsp:spPr>
        <a:xfrm>
          <a:off x="6093657" y="3367481"/>
          <a:ext cx="5574207" cy="1027281"/>
        </a:xfrm>
        <a:prstGeom prst="roundRect">
          <a:avLst>
            <a:gd name="adj" fmla="val 10000"/>
          </a:avLst>
        </a:prstGeom>
        <a:solidFill>
          <a:schemeClr val="accent3">
            <a:lumMod val="20000"/>
            <a:lumOff val="80000"/>
            <a:alpha val="9000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Medicare/Medicaid 1965</a:t>
          </a:r>
        </a:p>
      </dsp:txBody>
      <dsp:txXfrm>
        <a:off x="6123745" y="3397569"/>
        <a:ext cx="5514031" cy="9671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8A940-946F-D446-BB96-3E9DFCF8C4E0}">
      <dsp:nvSpPr>
        <dsp:cNvPr id="0" name=""/>
        <dsp:cNvSpPr/>
      </dsp:nvSpPr>
      <dsp:spPr>
        <a:xfrm rot="5400000">
          <a:off x="-257678" y="243895"/>
          <a:ext cx="1625967" cy="1138177"/>
        </a:xfrm>
        <a:prstGeom prst="chevron">
          <a:avLst/>
        </a:prstGeom>
        <a:solidFill>
          <a:schemeClr val="accent2">
            <a:hueOff val="0"/>
            <a:satOff val="0"/>
            <a:lumOff val="0"/>
            <a:alphaOff val="0"/>
          </a:schemeClr>
        </a:solidFill>
        <a:ln w="12700" cap="rnd"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1986</a:t>
          </a:r>
        </a:p>
      </dsp:txBody>
      <dsp:txXfrm rot="-5400000">
        <a:off x="-13782" y="569089"/>
        <a:ext cx="1138177" cy="487790"/>
      </dsp:txXfrm>
    </dsp:sp>
    <dsp:sp modelId="{7D08F719-7ECC-6542-A2E4-3875289757DB}">
      <dsp:nvSpPr>
        <dsp:cNvPr id="0" name=""/>
        <dsp:cNvSpPr/>
      </dsp:nvSpPr>
      <dsp:spPr>
        <a:xfrm rot="5400000">
          <a:off x="5432165" y="-4335337"/>
          <a:ext cx="1056878" cy="9727554"/>
        </a:xfrm>
        <a:prstGeom prst="round2SameRect">
          <a:avLst/>
        </a:prstGeom>
        <a:noFill/>
        <a:ln w="12700" cap="rnd" cmpd="sng" algn="ctr">
          <a:solidFill>
            <a:schemeClr val="accent2"/>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100000"/>
            </a:lnSpc>
            <a:spcBef>
              <a:spcPct val="0"/>
            </a:spcBef>
            <a:spcAft>
              <a:spcPts val="0"/>
            </a:spcAft>
            <a:buFontTx/>
            <a:buNone/>
          </a:pPr>
          <a:r>
            <a:rPr lang="en-US" sz="2400" b="1" i="1" kern="1200" dirty="0">
              <a:solidFill>
                <a:schemeClr val="tx1"/>
              </a:solidFill>
            </a:rPr>
            <a:t>Physician Payment Review Commission (PPRC) </a:t>
          </a:r>
          <a:r>
            <a:rPr lang="en-US" sz="2000" b="0" i="0" kern="1200" dirty="0">
              <a:solidFill>
                <a:schemeClr val="tx1"/>
              </a:solidFill>
            </a:rPr>
            <a:t>(created after COBRA 1985)</a:t>
          </a:r>
          <a:endParaRPr lang="en-US" sz="2400" b="1" i="1" kern="1200" dirty="0">
            <a:solidFill>
              <a:schemeClr val="tx1"/>
            </a:solidFill>
          </a:endParaRPr>
        </a:p>
        <a:p>
          <a:pPr marL="228600" lvl="1" indent="-228600" algn="l" defTabSz="889000">
            <a:lnSpc>
              <a:spcPct val="100000"/>
            </a:lnSpc>
            <a:spcBef>
              <a:spcPct val="0"/>
            </a:spcBef>
            <a:spcAft>
              <a:spcPts val="0"/>
            </a:spcAft>
            <a:buFont typeface="Arial" panose="020B0604020202020204" pitchFamily="34" charset="0"/>
            <a:buChar char="•"/>
          </a:pPr>
          <a:r>
            <a:rPr lang="en-US" sz="2000" b="1" kern="1200" dirty="0">
              <a:solidFill>
                <a:schemeClr val="tx1"/>
              </a:solidFill>
            </a:rPr>
            <a:t>Endorsed Harvard RBRVS as basis Medicare payment schedule </a:t>
          </a:r>
          <a:r>
            <a:rPr lang="en-US" sz="2000" b="0" kern="1200" dirty="0">
              <a:solidFill>
                <a:schemeClr val="tx1"/>
              </a:solidFill>
            </a:rPr>
            <a:t>(for report to Congress)</a:t>
          </a:r>
          <a:endParaRPr lang="en-US" sz="2000" kern="1200" dirty="0">
            <a:solidFill>
              <a:schemeClr val="tx1"/>
            </a:solidFill>
          </a:endParaRPr>
        </a:p>
      </dsp:txBody>
      <dsp:txXfrm rot="-5400000">
        <a:off x="1096828" y="51593"/>
        <a:ext cx="9675961" cy="953692"/>
      </dsp:txXfrm>
    </dsp:sp>
    <dsp:sp modelId="{9DE60100-5A50-ED4C-A801-281E82B1C9E8}">
      <dsp:nvSpPr>
        <dsp:cNvPr id="0" name=""/>
        <dsp:cNvSpPr/>
      </dsp:nvSpPr>
      <dsp:spPr>
        <a:xfrm rot="5400000">
          <a:off x="-257678" y="1731358"/>
          <a:ext cx="1625967" cy="1138177"/>
        </a:xfrm>
        <a:prstGeom prst="chevron">
          <a:avLst/>
        </a:prstGeom>
        <a:solidFill>
          <a:schemeClr val="accent3">
            <a:hueOff val="0"/>
            <a:satOff val="0"/>
            <a:lumOff val="0"/>
            <a:alphaOff val="0"/>
          </a:schemeClr>
        </a:solidFill>
        <a:ln w="12700" cap="rnd" cmpd="sng" algn="ctr">
          <a:solidFill>
            <a:schemeClr val="accent3">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1989</a:t>
          </a:r>
        </a:p>
      </dsp:txBody>
      <dsp:txXfrm rot="-5400000">
        <a:off x="-13782" y="2056552"/>
        <a:ext cx="1138177" cy="487790"/>
      </dsp:txXfrm>
    </dsp:sp>
    <dsp:sp modelId="{7812A047-D6DC-274E-931B-1A009B5838B4}">
      <dsp:nvSpPr>
        <dsp:cNvPr id="0" name=""/>
        <dsp:cNvSpPr/>
      </dsp:nvSpPr>
      <dsp:spPr>
        <a:xfrm rot="5400000">
          <a:off x="5458978" y="-2811142"/>
          <a:ext cx="1003252" cy="9708403"/>
        </a:xfrm>
        <a:prstGeom prst="round2SameRect">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ts val="0"/>
            </a:spcAft>
            <a:buFontTx/>
            <a:buNone/>
          </a:pPr>
          <a:r>
            <a:rPr lang="en-US" sz="2400" b="1" i="1" kern="1200" dirty="0">
              <a:solidFill>
                <a:schemeClr val="tx1"/>
              </a:solidFill>
            </a:rPr>
            <a:t>Omnibus Budget Reconciliation Act (OBRA)</a:t>
          </a:r>
        </a:p>
        <a:p>
          <a:pPr marL="228600" lvl="1" indent="-228600" algn="l" defTabSz="889000">
            <a:lnSpc>
              <a:spcPct val="90000"/>
            </a:lnSpc>
            <a:spcBef>
              <a:spcPct val="0"/>
            </a:spcBef>
            <a:spcAft>
              <a:spcPts val="0"/>
            </a:spcAft>
            <a:buChar char="•"/>
          </a:pPr>
          <a:r>
            <a:rPr lang="en-US" sz="2000" kern="1200" dirty="0">
              <a:solidFill>
                <a:schemeClr val="tx1"/>
              </a:solidFill>
            </a:rPr>
            <a:t>Mandated </a:t>
          </a:r>
          <a:r>
            <a:rPr lang="en-US" sz="2000" b="1" i="1" kern="1200" dirty="0">
              <a:solidFill>
                <a:schemeClr val="tx1"/>
              </a:solidFill>
            </a:rPr>
            <a:t>Medicare Physician Fee Schedule (MPFS) </a:t>
          </a:r>
          <a:r>
            <a:rPr lang="en-US" sz="2000" kern="1200" dirty="0">
              <a:solidFill>
                <a:schemeClr val="tx1"/>
              </a:solidFill>
            </a:rPr>
            <a:t>as standard for CPT payment</a:t>
          </a:r>
        </a:p>
        <a:p>
          <a:pPr marL="228600" lvl="1" indent="-228600" algn="l" defTabSz="889000">
            <a:lnSpc>
              <a:spcPct val="90000"/>
            </a:lnSpc>
            <a:spcBef>
              <a:spcPct val="0"/>
            </a:spcBef>
            <a:spcAft>
              <a:spcPts val="0"/>
            </a:spcAft>
            <a:buChar char="•"/>
          </a:pPr>
          <a:r>
            <a:rPr lang="en-US" sz="2000" kern="1200" dirty="0">
              <a:solidFill>
                <a:schemeClr val="tx1"/>
              </a:solidFill>
            </a:rPr>
            <a:t>Required </a:t>
          </a:r>
          <a:r>
            <a:rPr lang="en-US" sz="2000" b="1" i="1" kern="1200" dirty="0">
              <a:solidFill>
                <a:schemeClr val="tx1"/>
              </a:solidFill>
            </a:rPr>
            <a:t>budget neutrality</a:t>
          </a:r>
          <a:r>
            <a:rPr lang="en-US" sz="2000" kern="1200" dirty="0">
              <a:solidFill>
                <a:schemeClr val="tx1"/>
              </a:solidFill>
            </a:rPr>
            <a:t>; i.e., new/increased charge offset by reduction other charges</a:t>
          </a:r>
          <a:endParaRPr lang="en-US" sz="2000" kern="1200" dirty="0"/>
        </a:p>
      </dsp:txBody>
      <dsp:txXfrm rot="-5400000">
        <a:off x="1106403" y="1590408"/>
        <a:ext cx="9659428" cy="905302"/>
      </dsp:txXfrm>
    </dsp:sp>
    <dsp:sp modelId="{7687F8D6-A0DA-0848-93B9-4C4E92F374DF}">
      <dsp:nvSpPr>
        <dsp:cNvPr id="0" name=""/>
        <dsp:cNvSpPr/>
      </dsp:nvSpPr>
      <dsp:spPr>
        <a:xfrm rot="5400000">
          <a:off x="-218879" y="3129362"/>
          <a:ext cx="1636259" cy="1138177"/>
        </a:xfrm>
        <a:prstGeom prst="chevron">
          <a:avLst/>
        </a:prstGeom>
        <a:solidFill>
          <a:schemeClr val="accent4">
            <a:hueOff val="0"/>
            <a:satOff val="0"/>
            <a:lumOff val="0"/>
            <a:alphaOff val="0"/>
          </a:schemeClr>
        </a:solidFill>
        <a:ln w="12700" cap="rnd"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a:solidFill>
                <a:schemeClr val="tx1"/>
              </a:solidFill>
            </a:rPr>
            <a:t>1991</a:t>
          </a:r>
          <a:endParaRPr lang="en-US" sz="2900" kern="1200" dirty="0">
            <a:solidFill>
              <a:schemeClr val="tx1"/>
            </a:solidFill>
          </a:endParaRPr>
        </a:p>
      </dsp:txBody>
      <dsp:txXfrm rot="-5400000">
        <a:off x="30163" y="3449410"/>
        <a:ext cx="1138177" cy="498082"/>
      </dsp:txXfrm>
    </dsp:sp>
    <dsp:sp modelId="{3F7CA6F7-70D4-A74E-B13D-93B429ECE9D7}">
      <dsp:nvSpPr>
        <dsp:cNvPr id="0" name=""/>
        <dsp:cNvSpPr/>
      </dsp:nvSpPr>
      <dsp:spPr>
        <a:xfrm rot="5400000">
          <a:off x="5419773" y="-1373519"/>
          <a:ext cx="1081662" cy="9672421"/>
        </a:xfrm>
        <a:prstGeom prst="round2SameRect">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FontTx/>
            <a:buNone/>
          </a:pPr>
          <a:r>
            <a:rPr lang="en-US" sz="2400" b="1" i="1" kern="1200" dirty="0">
              <a:solidFill>
                <a:schemeClr val="tx1"/>
              </a:solidFill>
            </a:rPr>
            <a:t>RVS Update Committee (RUC) established by AMA to make recommendations and ensure physician voice in valuation of CPT codes</a:t>
          </a:r>
        </a:p>
      </dsp:txBody>
      <dsp:txXfrm rot="-5400000">
        <a:off x="1124394" y="2974662"/>
        <a:ext cx="9619619" cy="9760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8A940-946F-D446-BB96-3E9DFCF8C4E0}">
      <dsp:nvSpPr>
        <dsp:cNvPr id="0" name=""/>
        <dsp:cNvSpPr/>
      </dsp:nvSpPr>
      <dsp:spPr>
        <a:xfrm rot="5400000">
          <a:off x="-240626" y="231577"/>
          <a:ext cx="1543853" cy="1080697"/>
        </a:xfrm>
        <a:prstGeom prst="chevron">
          <a:avLst/>
        </a:prstGeom>
        <a:solidFill>
          <a:schemeClr val="accent2">
            <a:hueOff val="0"/>
            <a:satOff val="0"/>
            <a:lumOff val="0"/>
            <a:alphaOff val="0"/>
          </a:schemeClr>
        </a:solidFill>
        <a:ln w="12700" cap="rnd"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1992</a:t>
          </a:r>
        </a:p>
      </dsp:txBody>
      <dsp:txXfrm rot="-5400000">
        <a:off x="-9047" y="540348"/>
        <a:ext cx="1080697" cy="463156"/>
      </dsp:txXfrm>
    </dsp:sp>
    <dsp:sp modelId="{7D08F719-7ECC-6542-A2E4-3875289757DB}">
      <dsp:nvSpPr>
        <dsp:cNvPr id="0" name=""/>
        <dsp:cNvSpPr/>
      </dsp:nvSpPr>
      <dsp:spPr>
        <a:xfrm rot="5400000">
          <a:off x="5445890" y="-4361203"/>
          <a:ext cx="1003504" cy="9725912"/>
        </a:xfrm>
        <a:prstGeom prst="round2SameRect">
          <a:avLst/>
        </a:prstGeom>
        <a:noFill/>
        <a:ln w="12700" cap="rnd" cmpd="sng" algn="ctr">
          <a:solidFill>
            <a:schemeClr val="accent2"/>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100000"/>
            </a:lnSpc>
            <a:spcBef>
              <a:spcPct val="0"/>
            </a:spcBef>
            <a:spcAft>
              <a:spcPts val="0"/>
            </a:spcAft>
            <a:buFontTx/>
            <a:buNone/>
          </a:pPr>
          <a:r>
            <a:rPr lang="en-US" sz="2400" b="1" i="1" kern="1200" dirty="0">
              <a:solidFill>
                <a:schemeClr val="tx1"/>
              </a:solidFill>
            </a:rPr>
            <a:t>Harvard RBRVS adopted by CMS for all Medicare physician payment</a:t>
          </a:r>
        </a:p>
        <a:p>
          <a:pPr marL="457200" lvl="2" indent="-228600" algn="l" defTabSz="889000">
            <a:lnSpc>
              <a:spcPct val="100000"/>
            </a:lnSpc>
            <a:spcBef>
              <a:spcPct val="0"/>
            </a:spcBef>
            <a:spcAft>
              <a:spcPts val="0"/>
            </a:spcAft>
            <a:buFont typeface="Arial" panose="020B0604020202020204" pitchFamily="34" charset="0"/>
            <a:buChar char="•"/>
          </a:pPr>
          <a:r>
            <a:rPr lang="en-US" sz="2000" b="0" i="0" kern="1200" dirty="0">
              <a:solidFill>
                <a:schemeClr val="tx1"/>
              </a:solidFill>
            </a:rPr>
            <a:t>Harvard-valued CPT codes </a:t>
          </a:r>
        </a:p>
      </dsp:txBody>
      <dsp:txXfrm rot="-5400000">
        <a:off x="1084687" y="48987"/>
        <a:ext cx="9676925" cy="905530"/>
      </dsp:txXfrm>
    </dsp:sp>
    <dsp:sp modelId="{9DE60100-5A50-ED4C-A801-281E82B1C9E8}">
      <dsp:nvSpPr>
        <dsp:cNvPr id="0" name=""/>
        <dsp:cNvSpPr/>
      </dsp:nvSpPr>
      <dsp:spPr>
        <a:xfrm rot="5400000">
          <a:off x="-240626" y="1634479"/>
          <a:ext cx="1543853" cy="1080697"/>
        </a:xfrm>
        <a:prstGeom prst="chevron">
          <a:avLst/>
        </a:prstGeom>
        <a:solidFill>
          <a:schemeClr val="accent3">
            <a:hueOff val="0"/>
            <a:satOff val="0"/>
            <a:lumOff val="0"/>
            <a:alphaOff val="0"/>
          </a:schemeClr>
        </a:solidFill>
        <a:ln w="12700" cap="rnd" cmpd="sng" algn="ctr">
          <a:solidFill>
            <a:schemeClr val="accent3">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1998</a:t>
          </a:r>
        </a:p>
      </dsp:txBody>
      <dsp:txXfrm rot="-5400000">
        <a:off x="-9047" y="1943250"/>
        <a:ext cx="1080697" cy="463156"/>
      </dsp:txXfrm>
    </dsp:sp>
    <dsp:sp modelId="{7812A047-D6DC-274E-931B-1A009B5838B4}">
      <dsp:nvSpPr>
        <dsp:cNvPr id="0" name=""/>
        <dsp:cNvSpPr/>
      </dsp:nvSpPr>
      <dsp:spPr>
        <a:xfrm rot="5400000">
          <a:off x="5473888" y="-2952609"/>
          <a:ext cx="925421" cy="9766096"/>
        </a:xfrm>
        <a:prstGeom prst="round2SameRect">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ts val="0"/>
            </a:spcAft>
            <a:buFontTx/>
            <a:buNone/>
          </a:pPr>
          <a:r>
            <a:rPr lang="en-US" sz="2400" b="1" i="1" kern="1200" dirty="0">
              <a:solidFill>
                <a:schemeClr val="tx1"/>
              </a:solidFill>
            </a:rPr>
            <a:t>RUC Practice Expense Advisory Committee created</a:t>
          </a:r>
          <a:endParaRPr lang="en-US" sz="2400" kern="1200" dirty="0">
            <a:solidFill>
              <a:schemeClr val="tx1"/>
            </a:solidFill>
          </a:endParaRPr>
        </a:p>
        <a:p>
          <a:pPr marL="228600" lvl="1" indent="-228600" algn="l" defTabSz="889000">
            <a:lnSpc>
              <a:spcPct val="90000"/>
            </a:lnSpc>
            <a:spcBef>
              <a:spcPct val="0"/>
            </a:spcBef>
            <a:spcAft>
              <a:spcPts val="0"/>
            </a:spcAft>
            <a:buSzPct val="115000"/>
            <a:buFont typeface="Arial" panose="020B0604020202020204" pitchFamily="34" charset="0"/>
            <a:buChar char="•"/>
          </a:pPr>
          <a:r>
            <a:rPr lang="en-US" sz="2000" kern="1200" dirty="0">
              <a:solidFill>
                <a:schemeClr val="tx1"/>
              </a:solidFill>
            </a:rPr>
            <a:t>Review/update PE RVUs for direct costs: clinical staff, medical supplies and equipment</a:t>
          </a:r>
          <a:endParaRPr lang="en-US" sz="2000" b="1" i="1" kern="1200" dirty="0"/>
        </a:p>
        <a:p>
          <a:pPr marL="228600" lvl="1" indent="-228600" algn="l" defTabSz="889000">
            <a:lnSpc>
              <a:spcPct val="90000"/>
            </a:lnSpc>
            <a:spcBef>
              <a:spcPct val="0"/>
            </a:spcBef>
            <a:spcAft>
              <a:spcPts val="0"/>
            </a:spcAft>
            <a:buChar char="•"/>
          </a:pPr>
          <a:r>
            <a:rPr lang="en-US" sz="2000" kern="1200" dirty="0"/>
            <a:t>Continues as </a:t>
          </a:r>
          <a:r>
            <a:rPr lang="en-US" sz="2000" b="1" i="1" kern="1200" dirty="0"/>
            <a:t>RUC Practice Expense (PE) Subcommittee </a:t>
          </a:r>
        </a:p>
      </dsp:txBody>
      <dsp:txXfrm rot="-5400000">
        <a:off x="1053551" y="1512903"/>
        <a:ext cx="9720921" cy="835071"/>
      </dsp:txXfrm>
    </dsp:sp>
    <dsp:sp modelId="{7687F8D6-A0DA-0848-93B9-4C4E92F374DF}">
      <dsp:nvSpPr>
        <dsp:cNvPr id="0" name=""/>
        <dsp:cNvSpPr/>
      </dsp:nvSpPr>
      <dsp:spPr>
        <a:xfrm rot="5400000">
          <a:off x="-203787" y="2948205"/>
          <a:ext cx="1553625" cy="1080697"/>
        </a:xfrm>
        <a:prstGeom prst="chevron">
          <a:avLst/>
        </a:prstGeom>
        <a:solidFill>
          <a:schemeClr val="accent4">
            <a:hueOff val="0"/>
            <a:satOff val="0"/>
            <a:lumOff val="0"/>
            <a:alphaOff val="0"/>
          </a:schemeClr>
        </a:solidFill>
        <a:ln w="12700" cap="rnd"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2015</a:t>
          </a:r>
        </a:p>
      </dsp:txBody>
      <dsp:txXfrm rot="-5400000">
        <a:off x="32678" y="3252090"/>
        <a:ext cx="1080697" cy="472928"/>
      </dsp:txXfrm>
    </dsp:sp>
    <dsp:sp modelId="{3F7CA6F7-70D4-A74E-B13D-93B429ECE9D7}">
      <dsp:nvSpPr>
        <dsp:cNvPr id="0" name=""/>
        <dsp:cNvSpPr/>
      </dsp:nvSpPr>
      <dsp:spPr>
        <a:xfrm rot="5400000">
          <a:off x="5427315" y="-1615159"/>
          <a:ext cx="1018567" cy="9729901"/>
        </a:xfrm>
        <a:prstGeom prst="round2SameRect">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FontTx/>
            <a:buNone/>
          </a:pPr>
          <a:r>
            <a:rPr lang="en-US" sz="2400" b="1" i="1" kern="1200" dirty="0">
              <a:solidFill>
                <a:schemeClr val="tx1"/>
              </a:solidFill>
            </a:rPr>
            <a:t>Medicare Access and CHIP Reauthorization Act (MACRA)  </a:t>
          </a:r>
        </a:p>
        <a:p>
          <a:pPr marL="228600" lvl="1" indent="-228600" algn="l" defTabSz="889000">
            <a:lnSpc>
              <a:spcPct val="90000"/>
            </a:lnSpc>
            <a:spcBef>
              <a:spcPct val="0"/>
            </a:spcBef>
            <a:spcAft>
              <a:spcPct val="15000"/>
            </a:spcAft>
            <a:buFont typeface="Arial" panose="020B0604020202020204" pitchFamily="34" charset="0"/>
            <a:buChar char="•"/>
          </a:pPr>
          <a:r>
            <a:rPr lang="en-US" sz="2000" b="1" i="1" kern="1200" dirty="0">
              <a:solidFill>
                <a:schemeClr val="tx1"/>
              </a:solidFill>
            </a:rPr>
            <a:t>Current law governing physician payment</a:t>
          </a:r>
          <a:r>
            <a:rPr lang="en-US" sz="2000" b="0" i="0" kern="1200" dirty="0">
              <a:solidFill>
                <a:schemeClr val="tx1"/>
              </a:solidFill>
            </a:rPr>
            <a:t> </a:t>
          </a:r>
          <a:endParaRPr lang="en-US" sz="2000" kern="1200" dirty="0">
            <a:solidFill>
              <a:schemeClr val="tx1"/>
            </a:solidFill>
          </a:endParaRPr>
        </a:p>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solidFill>
                <a:schemeClr val="tx1"/>
              </a:solidFill>
            </a:rPr>
            <a:t>Quality Payment Program (QPP) bonus system launched in 2017 </a:t>
          </a:r>
        </a:p>
      </dsp:txBody>
      <dsp:txXfrm rot="-5400000">
        <a:off x="1071648" y="2790230"/>
        <a:ext cx="9680179" cy="9191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646AB-5CE4-794F-B549-F1DD7428422A}">
      <dsp:nvSpPr>
        <dsp:cNvPr id="0" name=""/>
        <dsp:cNvSpPr/>
      </dsp:nvSpPr>
      <dsp:spPr>
        <a:xfrm>
          <a:off x="7221400" y="2039064"/>
          <a:ext cx="3213856" cy="379904"/>
        </a:xfrm>
        <a:custGeom>
          <a:avLst/>
          <a:gdLst/>
          <a:ahLst/>
          <a:cxnLst/>
          <a:rect l="0" t="0" r="0" b="0"/>
          <a:pathLst>
            <a:path>
              <a:moveTo>
                <a:pt x="0" y="0"/>
              </a:moveTo>
              <a:lnTo>
                <a:pt x="0" y="258894"/>
              </a:lnTo>
              <a:lnTo>
                <a:pt x="3213856" y="258894"/>
              </a:lnTo>
              <a:lnTo>
                <a:pt x="3213856" y="379904"/>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EC54A9-B222-484F-9C6D-38AC299DADCA}">
      <dsp:nvSpPr>
        <dsp:cNvPr id="0" name=""/>
        <dsp:cNvSpPr/>
      </dsp:nvSpPr>
      <dsp:spPr>
        <a:xfrm>
          <a:off x="7221400" y="2039064"/>
          <a:ext cx="1456113" cy="379904"/>
        </a:xfrm>
        <a:custGeom>
          <a:avLst/>
          <a:gdLst/>
          <a:ahLst/>
          <a:cxnLst/>
          <a:rect l="0" t="0" r="0" b="0"/>
          <a:pathLst>
            <a:path>
              <a:moveTo>
                <a:pt x="0" y="0"/>
              </a:moveTo>
              <a:lnTo>
                <a:pt x="0" y="258894"/>
              </a:lnTo>
              <a:lnTo>
                <a:pt x="1456113" y="258894"/>
              </a:lnTo>
              <a:lnTo>
                <a:pt x="1456113" y="379904"/>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27FD38-F4E4-D243-B0EC-C04E18485694}">
      <dsp:nvSpPr>
        <dsp:cNvPr id="0" name=""/>
        <dsp:cNvSpPr/>
      </dsp:nvSpPr>
      <dsp:spPr>
        <a:xfrm>
          <a:off x="7060201" y="2039064"/>
          <a:ext cx="161199" cy="379904"/>
        </a:xfrm>
        <a:custGeom>
          <a:avLst/>
          <a:gdLst/>
          <a:ahLst/>
          <a:cxnLst/>
          <a:rect l="0" t="0" r="0" b="0"/>
          <a:pathLst>
            <a:path>
              <a:moveTo>
                <a:pt x="161199" y="0"/>
              </a:moveTo>
              <a:lnTo>
                <a:pt x="161199" y="258894"/>
              </a:lnTo>
              <a:lnTo>
                <a:pt x="0" y="258894"/>
              </a:lnTo>
              <a:lnTo>
                <a:pt x="0" y="379904"/>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EDC148-B42B-8142-89D4-B2A90D2AEBE1}">
      <dsp:nvSpPr>
        <dsp:cNvPr id="0" name=""/>
        <dsp:cNvSpPr/>
      </dsp:nvSpPr>
      <dsp:spPr>
        <a:xfrm>
          <a:off x="5463657" y="2039064"/>
          <a:ext cx="1757743" cy="379904"/>
        </a:xfrm>
        <a:custGeom>
          <a:avLst/>
          <a:gdLst/>
          <a:ahLst/>
          <a:cxnLst/>
          <a:rect l="0" t="0" r="0" b="0"/>
          <a:pathLst>
            <a:path>
              <a:moveTo>
                <a:pt x="1757743" y="0"/>
              </a:moveTo>
              <a:lnTo>
                <a:pt x="1757743" y="258894"/>
              </a:lnTo>
              <a:lnTo>
                <a:pt x="0" y="258894"/>
              </a:lnTo>
              <a:lnTo>
                <a:pt x="0" y="379904"/>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3777C3-1B78-004D-AB15-E9E50BC24F5C}">
      <dsp:nvSpPr>
        <dsp:cNvPr id="0" name=""/>
        <dsp:cNvSpPr/>
      </dsp:nvSpPr>
      <dsp:spPr>
        <a:xfrm>
          <a:off x="3867114" y="2039064"/>
          <a:ext cx="3354286" cy="379904"/>
        </a:xfrm>
        <a:custGeom>
          <a:avLst/>
          <a:gdLst/>
          <a:ahLst/>
          <a:cxnLst/>
          <a:rect l="0" t="0" r="0" b="0"/>
          <a:pathLst>
            <a:path>
              <a:moveTo>
                <a:pt x="3354286" y="0"/>
              </a:moveTo>
              <a:lnTo>
                <a:pt x="3354286" y="258894"/>
              </a:lnTo>
              <a:lnTo>
                <a:pt x="0" y="258894"/>
              </a:lnTo>
              <a:lnTo>
                <a:pt x="0" y="379904"/>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5D1C74-2A65-0343-A2A1-2ADA4F61A53B}">
      <dsp:nvSpPr>
        <dsp:cNvPr id="0" name=""/>
        <dsp:cNvSpPr/>
      </dsp:nvSpPr>
      <dsp:spPr>
        <a:xfrm>
          <a:off x="5101168" y="829682"/>
          <a:ext cx="2120232" cy="379904"/>
        </a:xfrm>
        <a:custGeom>
          <a:avLst/>
          <a:gdLst/>
          <a:ahLst/>
          <a:cxnLst/>
          <a:rect l="0" t="0" r="0" b="0"/>
          <a:pathLst>
            <a:path>
              <a:moveTo>
                <a:pt x="0" y="0"/>
              </a:moveTo>
              <a:lnTo>
                <a:pt x="0" y="258894"/>
              </a:lnTo>
              <a:lnTo>
                <a:pt x="2120232" y="258894"/>
              </a:lnTo>
              <a:lnTo>
                <a:pt x="2120232" y="379904"/>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B6E37D-E3E7-0344-8D05-323F1DE60344}">
      <dsp:nvSpPr>
        <dsp:cNvPr id="0" name=""/>
        <dsp:cNvSpPr/>
      </dsp:nvSpPr>
      <dsp:spPr>
        <a:xfrm>
          <a:off x="1827870" y="3248446"/>
          <a:ext cx="91440" cy="379904"/>
        </a:xfrm>
        <a:custGeom>
          <a:avLst/>
          <a:gdLst/>
          <a:ahLst/>
          <a:cxnLst/>
          <a:rect l="0" t="0" r="0" b="0"/>
          <a:pathLst>
            <a:path>
              <a:moveTo>
                <a:pt x="45720" y="0"/>
              </a:moveTo>
              <a:lnTo>
                <a:pt x="45720" y="379904"/>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4B6A4D-2499-8F42-9858-C2B053412976}">
      <dsp:nvSpPr>
        <dsp:cNvPr id="0" name=""/>
        <dsp:cNvSpPr/>
      </dsp:nvSpPr>
      <dsp:spPr>
        <a:xfrm>
          <a:off x="1434209" y="2039064"/>
          <a:ext cx="439380" cy="379904"/>
        </a:xfrm>
        <a:custGeom>
          <a:avLst/>
          <a:gdLst/>
          <a:ahLst/>
          <a:cxnLst/>
          <a:rect l="0" t="0" r="0" b="0"/>
          <a:pathLst>
            <a:path>
              <a:moveTo>
                <a:pt x="0" y="0"/>
              </a:moveTo>
              <a:lnTo>
                <a:pt x="0" y="258894"/>
              </a:lnTo>
              <a:lnTo>
                <a:pt x="439380" y="258894"/>
              </a:lnTo>
              <a:lnTo>
                <a:pt x="439380" y="379904"/>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58C7F9-6E9F-9747-BA0A-B3B0189016B3}">
      <dsp:nvSpPr>
        <dsp:cNvPr id="0" name=""/>
        <dsp:cNvSpPr/>
      </dsp:nvSpPr>
      <dsp:spPr>
        <a:xfrm>
          <a:off x="1434209" y="829682"/>
          <a:ext cx="3666958" cy="379904"/>
        </a:xfrm>
        <a:custGeom>
          <a:avLst/>
          <a:gdLst/>
          <a:ahLst/>
          <a:cxnLst/>
          <a:rect l="0" t="0" r="0" b="0"/>
          <a:pathLst>
            <a:path>
              <a:moveTo>
                <a:pt x="3666958" y="0"/>
              </a:moveTo>
              <a:lnTo>
                <a:pt x="3666958" y="258894"/>
              </a:lnTo>
              <a:lnTo>
                <a:pt x="0" y="258894"/>
              </a:lnTo>
              <a:lnTo>
                <a:pt x="0" y="379904"/>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79B75C-4E70-BC48-96F0-86D4EA4EEA14}">
      <dsp:nvSpPr>
        <dsp:cNvPr id="0" name=""/>
        <dsp:cNvSpPr/>
      </dsp:nvSpPr>
      <dsp:spPr>
        <a:xfrm>
          <a:off x="3406579" y="205"/>
          <a:ext cx="3389177" cy="829476"/>
        </a:xfrm>
        <a:prstGeom prst="roundRect">
          <a:avLst>
            <a:gd name="adj" fmla="val 10000"/>
          </a:avLst>
        </a:prstGeom>
        <a:solidFill>
          <a:schemeClr val="accent3">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339A79-FE15-E745-A789-79A4C579BD6A}">
      <dsp:nvSpPr>
        <dsp:cNvPr id="0" name=""/>
        <dsp:cNvSpPr/>
      </dsp:nvSpPr>
      <dsp:spPr>
        <a:xfrm>
          <a:off x="3551720" y="138088"/>
          <a:ext cx="3389177" cy="829476"/>
        </a:xfrm>
        <a:prstGeom prst="roundRect">
          <a:avLst>
            <a:gd name="adj" fmla="val 10000"/>
          </a:avLst>
        </a:prstGeom>
        <a:solidFill>
          <a:schemeClr val="accent3">
            <a:lumMod val="75000"/>
            <a:alpha val="9000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i="0" kern="1200" dirty="0">
              <a:solidFill>
                <a:schemeClr val="tx1"/>
              </a:solidFill>
            </a:rPr>
            <a:t>Physician Payment</a:t>
          </a:r>
        </a:p>
      </dsp:txBody>
      <dsp:txXfrm>
        <a:off x="3576015" y="162383"/>
        <a:ext cx="3340587" cy="780886"/>
      </dsp:txXfrm>
    </dsp:sp>
    <dsp:sp modelId="{1AF6597D-2B16-4B4C-A67B-3B9B325679CE}">
      <dsp:nvSpPr>
        <dsp:cNvPr id="0" name=""/>
        <dsp:cNvSpPr/>
      </dsp:nvSpPr>
      <dsp:spPr>
        <a:xfrm>
          <a:off x="-145140" y="1209587"/>
          <a:ext cx="3158700" cy="829476"/>
        </a:xfrm>
        <a:prstGeom prst="roundRect">
          <a:avLst>
            <a:gd name="adj" fmla="val 10000"/>
          </a:avLst>
        </a:prstGeom>
        <a:solidFill>
          <a:schemeClr val="accent3">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B68E11-E932-6E42-879C-D2FF8E732F33}">
      <dsp:nvSpPr>
        <dsp:cNvPr id="0" name=""/>
        <dsp:cNvSpPr/>
      </dsp:nvSpPr>
      <dsp:spPr>
        <a:xfrm>
          <a:off x="0" y="1347470"/>
          <a:ext cx="3158700" cy="829476"/>
        </a:xfrm>
        <a:prstGeom prst="roundRect">
          <a:avLst>
            <a:gd name="adj" fmla="val 10000"/>
          </a:avLst>
        </a:prstGeom>
        <a:solidFill>
          <a:schemeClr val="accent3">
            <a:lumMod val="40000"/>
            <a:lumOff val="60000"/>
            <a:alpha val="9000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Fee for Service</a:t>
          </a:r>
        </a:p>
      </dsp:txBody>
      <dsp:txXfrm>
        <a:off x="24295" y="1371765"/>
        <a:ext cx="3110110" cy="780886"/>
      </dsp:txXfrm>
    </dsp:sp>
    <dsp:sp modelId="{68A41A9C-413D-B342-825A-3F6A04398006}">
      <dsp:nvSpPr>
        <dsp:cNvPr id="0" name=""/>
        <dsp:cNvSpPr/>
      </dsp:nvSpPr>
      <dsp:spPr>
        <a:xfrm>
          <a:off x="823479" y="2418969"/>
          <a:ext cx="2100222" cy="829476"/>
        </a:xfrm>
        <a:prstGeom prst="roundRect">
          <a:avLst>
            <a:gd name="adj" fmla="val 10000"/>
          </a:avLst>
        </a:prstGeom>
        <a:solidFill>
          <a:schemeClr val="accent3">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4F0E4E-32EE-B543-9A6A-4D4B60C0B408}">
      <dsp:nvSpPr>
        <dsp:cNvPr id="0" name=""/>
        <dsp:cNvSpPr/>
      </dsp:nvSpPr>
      <dsp:spPr>
        <a:xfrm>
          <a:off x="968619" y="2556852"/>
          <a:ext cx="2100222" cy="829476"/>
        </a:xfrm>
        <a:prstGeom prst="roundRect">
          <a:avLst>
            <a:gd name="adj" fmla="val 10000"/>
          </a:avLst>
        </a:prstGeom>
        <a:solidFill>
          <a:schemeClr val="accent3">
            <a:lumMod val="20000"/>
            <a:lumOff val="80000"/>
            <a:alpha val="9000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Charge Based (CPR)</a:t>
          </a:r>
        </a:p>
      </dsp:txBody>
      <dsp:txXfrm>
        <a:off x="992914" y="2581147"/>
        <a:ext cx="2051632" cy="780886"/>
      </dsp:txXfrm>
    </dsp:sp>
    <dsp:sp modelId="{0CC07AC6-C345-D74E-A754-9DE32FEC2D23}">
      <dsp:nvSpPr>
        <dsp:cNvPr id="0" name=""/>
        <dsp:cNvSpPr/>
      </dsp:nvSpPr>
      <dsp:spPr>
        <a:xfrm>
          <a:off x="1220459" y="3628351"/>
          <a:ext cx="1306262" cy="829476"/>
        </a:xfrm>
        <a:prstGeom prst="roundRect">
          <a:avLst>
            <a:gd name="adj" fmla="val 10000"/>
          </a:avLst>
        </a:prstGeom>
        <a:solidFill>
          <a:schemeClr val="accent3">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78A4C8-5460-AB4F-9E0D-FC9928A33EB8}">
      <dsp:nvSpPr>
        <dsp:cNvPr id="0" name=""/>
        <dsp:cNvSpPr/>
      </dsp:nvSpPr>
      <dsp:spPr>
        <a:xfrm>
          <a:off x="1365599" y="3766234"/>
          <a:ext cx="1306262" cy="829476"/>
        </a:xfrm>
        <a:prstGeom prst="roundRect">
          <a:avLst>
            <a:gd name="adj" fmla="val 10000"/>
          </a:avLst>
        </a:prstGeom>
        <a:solidFill>
          <a:schemeClr val="accent3">
            <a:lumMod val="20000"/>
            <a:lumOff val="80000"/>
            <a:alpha val="9000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RBRVS </a:t>
          </a:r>
          <a:r>
            <a:rPr lang="en-US" sz="2400" kern="1200" dirty="0"/>
            <a:t>1987</a:t>
          </a:r>
          <a:endParaRPr lang="en-US" sz="2800" kern="1200" dirty="0"/>
        </a:p>
      </dsp:txBody>
      <dsp:txXfrm>
        <a:off x="1389894" y="3790529"/>
        <a:ext cx="1257672" cy="780886"/>
      </dsp:txXfrm>
    </dsp:sp>
    <dsp:sp modelId="{E8101FCF-5B87-2D44-9FAE-8EBEC29A3D2E}">
      <dsp:nvSpPr>
        <dsp:cNvPr id="0" name=""/>
        <dsp:cNvSpPr/>
      </dsp:nvSpPr>
      <dsp:spPr>
        <a:xfrm>
          <a:off x="4534705" y="1209587"/>
          <a:ext cx="5373391" cy="829476"/>
        </a:xfrm>
        <a:prstGeom prst="roundRect">
          <a:avLst>
            <a:gd name="adj" fmla="val 10000"/>
          </a:avLst>
        </a:prstGeom>
        <a:solidFill>
          <a:schemeClr val="bg2">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AC6530-25D1-2A41-B45E-6AC9B2216E7F}">
      <dsp:nvSpPr>
        <dsp:cNvPr id="0" name=""/>
        <dsp:cNvSpPr/>
      </dsp:nvSpPr>
      <dsp:spPr>
        <a:xfrm>
          <a:off x="4679845" y="1347470"/>
          <a:ext cx="5373391" cy="829476"/>
        </a:xfrm>
        <a:prstGeom prst="roundRect">
          <a:avLst>
            <a:gd name="adj" fmla="val 10000"/>
          </a:avLst>
        </a:prstGeom>
        <a:solidFill>
          <a:schemeClr val="tx2">
            <a:lumMod val="40000"/>
            <a:lumOff val="60000"/>
            <a:alpha val="9000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Alternate Payment Models (APM) </a:t>
          </a:r>
          <a:r>
            <a:rPr lang="en-US" sz="2000" b="1" kern="1200" dirty="0"/>
            <a:t>Value-based Care (VBC) </a:t>
          </a:r>
          <a:r>
            <a:rPr lang="en-US" sz="2000" kern="1200" dirty="0"/>
            <a:t>starting 2005 w/MSSP</a:t>
          </a:r>
          <a:endParaRPr lang="en-US" sz="2800" kern="1200" dirty="0"/>
        </a:p>
      </dsp:txBody>
      <dsp:txXfrm>
        <a:off x="4704140" y="1371765"/>
        <a:ext cx="5324801" cy="780886"/>
      </dsp:txXfrm>
    </dsp:sp>
    <dsp:sp modelId="{A7A88880-E4FF-014C-9ED9-DD2A7B7155FB}">
      <dsp:nvSpPr>
        <dsp:cNvPr id="0" name=""/>
        <dsp:cNvSpPr/>
      </dsp:nvSpPr>
      <dsp:spPr>
        <a:xfrm>
          <a:off x="3213982" y="2418969"/>
          <a:ext cx="1306262" cy="829476"/>
        </a:xfrm>
        <a:prstGeom prst="roundRect">
          <a:avLst>
            <a:gd name="adj" fmla="val 10000"/>
          </a:avLst>
        </a:prstGeom>
        <a:solidFill>
          <a:schemeClr val="bg2">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8EA49E-46B2-3542-BF97-CC9335A149EA}">
      <dsp:nvSpPr>
        <dsp:cNvPr id="0" name=""/>
        <dsp:cNvSpPr/>
      </dsp:nvSpPr>
      <dsp:spPr>
        <a:xfrm>
          <a:off x="3359123" y="2556852"/>
          <a:ext cx="1306262" cy="829476"/>
        </a:xfrm>
        <a:prstGeom prst="roundRect">
          <a:avLst>
            <a:gd name="adj" fmla="val 10000"/>
          </a:avLst>
        </a:prstGeom>
        <a:solidFill>
          <a:schemeClr val="tx2">
            <a:lumMod val="20000"/>
            <a:lumOff val="80000"/>
            <a:alpha val="9000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ACO</a:t>
          </a:r>
        </a:p>
      </dsp:txBody>
      <dsp:txXfrm>
        <a:off x="3383418" y="2581147"/>
        <a:ext cx="1257672" cy="780886"/>
      </dsp:txXfrm>
    </dsp:sp>
    <dsp:sp modelId="{71E90860-C8DD-6243-B284-76C6C6074FD0}">
      <dsp:nvSpPr>
        <dsp:cNvPr id="0" name=""/>
        <dsp:cNvSpPr/>
      </dsp:nvSpPr>
      <dsp:spPr>
        <a:xfrm>
          <a:off x="4810526" y="2418969"/>
          <a:ext cx="1306262" cy="829476"/>
        </a:xfrm>
        <a:prstGeom prst="roundRect">
          <a:avLst>
            <a:gd name="adj" fmla="val 10000"/>
          </a:avLst>
        </a:prstGeom>
        <a:solidFill>
          <a:schemeClr val="bg2">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40A704-D5FB-B44A-8E27-1070D3BAFC15}">
      <dsp:nvSpPr>
        <dsp:cNvPr id="0" name=""/>
        <dsp:cNvSpPr/>
      </dsp:nvSpPr>
      <dsp:spPr>
        <a:xfrm>
          <a:off x="4955666" y="2556852"/>
          <a:ext cx="1306262" cy="829476"/>
        </a:xfrm>
        <a:prstGeom prst="roundRect">
          <a:avLst>
            <a:gd name="adj" fmla="val 10000"/>
          </a:avLst>
        </a:prstGeom>
        <a:solidFill>
          <a:schemeClr val="tx2">
            <a:lumMod val="20000"/>
            <a:lumOff val="80000"/>
            <a:alpha val="9000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Primary Care 1</a:t>
          </a:r>
          <a:r>
            <a:rPr lang="en-US" sz="2400" kern="1200" baseline="30000" dirty="0"/>
            <a:t>st</a:t>
          </a:r>
          <a:r>
            <a:rPr lang="en-US" sz="2400" kern="1200" dirty="0"/>
            <a:t> </a:t>
          </a:r>
        </a:p>
      </dsp:txBody>
      <dsp:txXfrm>
        <a:off x="4979961" y="2581147"/>
        <a:ext cx="1257672" cy="780886"/>
      </dsp:txXfrm>
    </dsp:sp>
    <dsp:sp modelId="{38278B52-205B-C744-853E-7E3BE2EDDBC4}">
      <dsp:nvSpPr>
        <dsp:cNvPr id="0" name=""/>
        <dsp:cNvSpPr/>
      </dsp:nvSpPr>
      <dsp:spPr>
        <a:xfrm>
          <a:off x="6407070" y="2418969"/>
          <a:ext cx="1306262" cy="829476"/>
        </a:xfrm>
        <a:prstGeom prst="roundRect">
          <a:avLst>
            <a:gd name="adj" fmla="val 10000"/>
          </a:avLst>
        </a:prstGeom>
        <a:solidFill>
          <a:schemeClr val="bg2">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312EFE-BCAE-0546-9F73-366EAF931DEE}">
      <dsp:nvSpPr>
        <dsp:cNvPr id="0" name=""/>
        <dsp:cNvSpPr/>
      </dsp:nvSpPr>
      <dsp:spPr>
        <a:xfrm>
          <a:off x="6552210" y="2556852"/>
          <a:ext cx="1306262" cy="829476"/>
        </a:xfrm>
        <a:prstGeom prst="roundRect">
          <a:avLst>
            <a:gd name="adj" fmla="val 10000"/>
          </a:avLst>
        </a:prstGeom>
        <a:solidFill>
          <a:schemeClr val="tx2">
            <a:lumMod val="20000"/>
            <a:lumOff val="80000"/>
            <a:alpha val="9000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P4P</a:t>
          </a:r>
        </a:p>
      </dsp:txBody>
      <dsp:txXfrm>
        <a:off x="6576505" y="2581147"/>
        <a:ext cx="1257672" cy="780886"/>
      </dsp:txXfrm>
    </dsp:sp>
    <dsp:sp modelId="{CEE13F10-D57E-DD40-A490-90700482ADFF}">
      <dsp:nvSpPr>
        <dsp:cNvPr id="0" name=""/>
        <dsp:cNvSpPr/>
      </dsp:nvSpPr>
      <dsp:spPr>
        <a:xfrm>
          <a:off x="8003613" y="2418969"/>
          <a:ext cx="1347802" cy="829476"/>
        </a:xfrm>
        <a:prstGeom prst="roundRect">
          <a:avLst>
            <a:gd name="adj" fmla="val 10000"/>
          </a:avLst>
        </a:prstGeom>
        <a:solidFill>
          <a:schemeClr val="bg2">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147D30-B2D2-4D40-BF2B-B4613CC63CAA}">
      <dsp:nvSpPr>
        <dsp:cNvPr id="0" name=""/>
        <dsp:cNvSpPr/>
      </dsp:nvSpPr>
      <dsp:spPr>
        <a:xfrm>
          <a:off x="8148754" y="2556852"/>
          <a:ext cx="1347802" cy="829476"/>
        </a:xfrm>
        <a:prstGeom prst="roundRect">
          <a:avLst>
            <a:gd name="adj" fmla="val 10000"/>
          </a:avLst>
        </a:prstGeom>
        <a:solidFill>
          <a:schemeClr val="tx2">
            <a:lumMod val="20000"/>
            <a:lumOff val="80000"/>
            <a:alpha val="9000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Bundled</a:t>
          </a:r>
        </a:p>
      </dsp:txBody>
      <dsp:txXfrm>
        <a:off x="8173049" y="2581147"/>
        <a:ext cx="1299212" cy="780886"/>
      </dsp:txXfrm>
    </dsp:sp>
    <dsp:sp modelId="{4AC74511-1A75-3F4B-87FA-9FF295F2F370}">
      <dsp:nvSpPr>
        <dsp:cNvPr id="0" name=""/>
        <dsp:cNvSpPr/>
      </dsp:nvSpPr>
      <dsp:spPr>
        <a:xfrm>
          <a:off x="9641696" y="2418969"/>
          <a:ext cx="1587122" cy="829476"/>
        </a:xfrm>
        <a:prstGeom prst="roundRect">
          <a:avLst>
            <a:gd name="adj" fmla="val 10000"/>
          </a:avLst>
        </a:prstGeom>
        <a:solidFill>
          <a:schemeClr val="bg2">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A46FBD-F98C-DD43-ADD5-AC3EB36E478D}">
      <dsp:nvSpPr>
        <dsp:cNvPr id="0" name=""/>
        <dsp:cNvSpPr/>
      </dsp:nvSpPr>
      <dsp:spPr>
        <a:xfrm>
          <a:off x="9786836" y="2556852"/>
          <a:ext cx="1587122" cy="829476"/>
        </a:xfrm>
        <a:prstGeom prst="roundRect">
          <a:avLst>
            <a:gd name="adj" fmla="val 10000"/>
          </a:avLst>
        </a:prstGeom>
        <a:solidFill>
          <a:schemeClr val="tx2">
            <a:lumMod val="20000"/>
            <a:lumOff val="80000"/>
            <a:alpha val="9000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Capitation</a:t>
          </a:r>
        </a:p>
      </dsp:txBody>
      <dsp:txXfrm>
        <a:off x="9811131" y="2581147"/>
        <a:ext cx="1538532" cy="7808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540984-A21C-C64F-B6B1-BACEA9139C2E}" type="datetimeFigureOut">
              <a:rPr lang="en-US" smtClean="0"/>
              <a:t>7/22/2026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FB4450-C0C3-0C45-9140-9B350DAFC53D}" type="slidenum">
              <a:rPr lang="en-US" smtClean="0"/>
              <a:t>‹#›</a:t>
            </a:fld>
            <a:endParaRPr lang="en-US"/>
          </a:p>
        </p:txBody>
      </p:sp>
    </p:spTree>
    <p:extLst>
      <p:ext uri="{BB962C8B-B14F-4D97-AF65-F5344CB8AC3E}">
        <p14:creationId xmlns:p14="http://schemas.microsoft.com/office/powerpoint/2010/main" val="343423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en.wikipedia.org/wiki/Medicare_(United_States)" TargetMode="External"/><Relationship Id="rId3" Type="http://schemas.openxmlformats.org/officeDocument/2006/relationships/hyperlink" Target="https://en.wikipedia.org/wiki/Act_of_Congress#Public_law,_private_law,_designation" TargetMode="External"/><Relationship Id="rId7" Type="http://schemas.openxmlformats.org/officeDocument/2006/relationships/hyperlink" Target="https://en.wikipedia.org/wiki/United_State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legislink.org/us/stat-79-286" TargetMode="External"/><Relationship Id="rId5" Type="http://schemas.openxmlformats.org/officeDocument/2006/relationships/hyperlink" Target="https://en.wikipedia.org/wiki/United_States_Statutes_at_Large" TargetMode="External"/><Relationship Id="rId10" Type="http://schemas.openxmlformats.org/officeDocument/2006/relationships/hyperlink" Target="https://en.wikipedia.org/wiki/Health_insurance" TargetMode="External"/><Relationship Id="rId4" Type="http://schemas.openxmlformats.org/officeDocument/2006/relationships/hyperlink" Target="https://uslaw.link/citation/us-law/public/89/97" TargetMode="External"/><Relationship Id="rId9" Type="http://schemas.openxmlformats.org/officeDocument/2006/relationships/hyperlink" Target="https://en.wikipedia.org/wiki/Medicaid"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have all seen and reenforced in NASEM report </a:t>
            </a:r>
            <a:r>
              <a:rPr lang="en-US" sz="1200" b="1" kern="1200" dirty="0">
                <a:solidFill>
                  <a:schemeClr val="tx1"/>
                </a:solidFill>
                <a:latin typeface="+mn-lt"/>
                <a:ea typeface="+mn-ea"/>
                <a:cs typeface="+mn-cs"/>
              </a:rPr>
              <a:t>Structural inequities in reimbursement and valuation limit pediatric recruitment and retention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Medicaid and the Workforce: Cite that Bob Vinci is covering this at this meeting as well, the trend is not reversing, peds fill rates are down again 8% (?10%) recently</a:t>
            </a:r>
            <a:endParaRPr lang="en-US" sz="1050" kern="1200" dirty="0">
              <a:solidFill>
                <a:schemeClr val="tx1"/>
              </a:solidFill>
              <a:latin typeface="+mn-lt"/>
              <a:ea typeface="+mn-ea"/>
              <a:cs typeface="+mn-cs"/>
            </a:endParaRPr>
          </a:p>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493C9B-E580-9244-8F90-05F0B706828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02773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9392-B772-8073-1A72-69E0759894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D7D85-9090-A0DE-06B4-5DEC2BEC03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08159A-676C-730C-9F38-0A63ECF6F50B}"/>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The </a:t>
            </a:r>
            <a:r>
              <a:rPr lang="en-US" b="1" i="0" dirty="0">
                <a:solidFill>
                  <a:srgbClr val="202122"/>
                </a:solidFill>
                <a:effectLst/>
                <a:latin typeface="Arial" panose="020B0604020202020204" pitchFamily="34" charset="0"/>
              </a:rPr>
              <a:t>Social Security Amendments of 1965</a:t>
            </a:r>
            <a:r>
              <a:rPr lang="en-US" b="0" i="0" dirty="0">
                <a:solidFill>
                  <a:srgbClr val="202122"/>
                </a:solidFill>
                <a:effectLst/>
                <a:latin typeface="Arial" panose="020B0604020202020204" pitchFamily="34" charset="0"/>
              </a:rPr>
              <a:t>, </a:t>
            </a:r>
            <a:r>
              <a:rPr lang="en-US" b="0" i="0" u="none" strike="noStrike" dirty="0">
                <a:effectLst/>
                <a:latin typeface="Arial" panose="020B0604020202020204" pitchFamily="34" charset="0"/>
                <a:hlinkClick r:id="rId3" tooltip="Act of Congress"/>
              </a:rPr>
              <a:t>Pub. L.</a:t>
            </a:r>
            <a:r>
              <a:rPr lang="en-US" b="0" i="0" dirty="0">
                <a:solidFill>
                  <a:srgbClr val="202122"/>
                </a:solidFill>
                <a:effectLst/>
                <a:latin typeface="Arial" panose="020B0604020202020204" pitchFamily="34" charset="0"/>
              </a:rPr>
              <a:t> </a:t>
            </a:r>
            <a:r>
              <a:rPr lang="en-US" b="0" i="0" u="none" strike="noStrike" dirty="0">
                <a:effectLst/>
                <a:latin typeface="Arial" panose="020B0604020202020204" pitchFamily="34" charset="0"/>
                <a:hlinkClick r:id="rId4"/>
              </a:rPr>
              <a:t>89–97</a:t>
            </a:r>
            <a:r>
              <a:rPr lang="en-US" b="0" i="0" dirty="0">
                <a:solidFill>
                  <a:srgbClr val="202122"/>
                </a:solidFill>
                <a:effectLst/>
                <a:latin typeface="Arial" panose="020B0604020202020204" pitchFamily="34" charset="0"/>
              </a:rPr>
              <a:t>, 79 </a:t>
            </a:r>
            <a:r>
              <a:rPr lang="en-US" b="0" i="0" u="none" strike="noStrike" dirty="0">
                <a:effectLst/>
                <a:latin typeface="Arial" panose="020B0604020202020204" pitchFamily="34" charset="0"/>
                <a:hlinkClick r:id="rId5" tooltip="United States Statutes at Large"/>
              </a:rPr>
              <a:t>Stat.</a:t>
            </a:r>
            <a:r>
              <a:rPr lang="en-US" b="0" i="0" dirty="0">
                <a:solidFill>
                  <a:srgbClr val="202122"/>
                </a:solidFill>
                <a:effectLst/>
                <a:latin typeface="Arial" panose="020B0604020202020204" pitchFamily="34" charset="0"/>
              </a:rPr>
              <a:t> </a:t>
            </a:r>
            <a:r>
              <a:rPr lang="en-US" b="0" i="0" u="none" strike="noStrike" dirty="0">
                <a:effectLst/>
                <a:latin typeface="Arial" panose="020B0604020202020204" pitchFamily="34" charset="0"/>
                <a:hlinkClick r:id="rId6"/>
              </a:rPr>
              <a:t>286</a:t>
            </a:r>
            <a:r>
              <a:rPr lang="en-US" b="0" i="0" dirty="0">
                <a:solidFill>
                  <a:srgbClr val="202122"/>
                </a:solidFill>
                <a:effectLst/>
                <a:latin typeface="Arial" panose="020B0604020202020204" pitchFamily="34" charset="0"/>
              </a:rPr>
              <a:t>, enacted July 30, 1965, was legislation in the </a:t>
            </a:r>
            <a:r>
              <a:rPr lang="en-US" b="0" i="0" u="none" strike="noStrike" dirty="0">
                <a:effectLst/>
                <a:latin typeface="Arial" panose="020B0604020202020204" pitchFamily="34" charset="0"/>
                <a:hlinkClick r:id="rId7" tooltip="United States"/>
              </a:rPr>
              <a:t>United States</a:t>
            </a:r>
            <a:r>
              <a:rPr lang="en-US" b="0" i="0" dirty="0">
                <a:solidFill>
                  <a:srgbClr val="202122"/>
                </a:solidFill>
                <a:effectLst/>
                <a:latin typeface="Arial" panose="020B0604020202020204" pitchFamily="34" charset="0"/>
              </a:rPr>
              <a:t> whose most important provisions resulted in creation of two programs: </a:t>
            </a:r>
            <a:r>
              <a:rPr lang="en-US" b="0" i="0" u="none" strike="noStrike" dirty="0">
                <a:effectLst/>
                <a:latin typeface="Arial" panose="020B0604020202020204" pitchFamily="34" charset="0"/>
                <a:hlinkClick r:id="rId8" tooltip="Medicare (United States)"/>
              </a:rPr>
              <a:t>Medicare</a:t>
            </a:r>
            <a:r>
              <a:rPr lang="en-US" b="0" i="0" dirty="0">
                <a:solidFill>
                  <a:srgbClr val="202122"/>
                </a:solidFill>
                <a:effectLst/>
                <a:latin typeface="Arial" panose="020B0604020202020204" pitchFamily="34" charset="0"/>
              </a:rPr>
              <a:t> and </a:t>
            </a:r>
            <a:r>
              <a:rPr lang="en-US" b="0" i="0" u="none" strike="noStrike" dirty="0">
                <a:effectLst/>
                <a:latin typeface="Arial" panose="020B0604020202020204" pitchFamily="34" charset="0"/>
                <a:hlinkClick r:id="rId9" tooltip="Medicaid"/>
              </a:rPr>
              <a:t>Medicaid</a:t>
            </a:r>
            <a:r>
              <a:rPr lang="en-US" b="0" i="0" dirty="0">
                <a:solidFill>
                  <a:srgbClr val="202122"/>
                </a:solidFill>
                <a:effectLst/>
                <a:latin typeface="Arial" panose="020B0604020202020204" pitchFamily="34" charset="0"/>
              </a:rPr>
              <a:t>. The legislation initially provided federal </a:t>
            </a:r>
            <a:r>
              <a:rPr lang="en-US" b="0" i="0" u="none" strike="noStrike" dirty="0">
                <a:effectLst/>
                <a:latin typeface="Arial" panose="020B0604020202020204" pitchFamily="34" charset="0"/>
                <a:hlinkClick r:id="rId10" tooltip="Health insurance"/>
              </a:rPr>
              <a:t>health insurance</a:t>
            </a:r>
            <a:r>
              <a:rPr lang="en-US" b="0" i="0" dirty="0">
                <a:solidFill>
                  <a:srgbClr val="202122"/>
                </a:solidFill>
                <a:effectLst/>
                <a:latin typeface="Arial" panose="020B0604020202020204" pitchFamily="34" charset="0"/>
              </a:rPr>
              <a:t> for the elderly (over 65)=Medicare and matching funds for states for low income families=Medicaid. </a:t>
            </a: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1966 First AMA CPT codes: Initially mostly developed for surgical procedures.  CPT editorial board formed.  </a:t>
            </a:r>
          </a:p>
          <a:p>
            <a:endParaRPr lang="en-US" b="0" i="0" dirty="0">
              <a:solidFill>
                <a:srgbClr val="202122"/>
              </a:solidFill>
              <a:effectLst/>
              <a:latin typeface="Arial" panose="020B0604020202020204" pitchFamily="34" charset="0"/>
            </a:endParaRPr>
          </a:p>
          <a:p>
            <a:pPr lvl="0"/>
            <a:r>
              <a:rPr lang="en-US" b="0" i="0" dirty="0">
                <a:solidFill>
                  <a:srgbClr val="202122"/>
                </a:solidFill>
                <a:effectLst/>
                <a:latin typeface="Arial" panose="020B0604020202020204" pitchFamily="34" charset="0"/>
              </a:rPr>
              <a:t>1970 CPT codes broadened: </a:t>
            </a:r>
            <a:r>
              <a:rPr lang="en-US" sz="1200" dirty="0">
                <a:solidFill>
                  <a:schemeClr val="tx1"/>
                </a:solidFill>
              </a:rPr>
              <a:t>Diagnostic and therapeutic services and procedures in </a:t>
            </a:r>
            <a:r>
              <a:rPr lang="en-US" sz="1200" b="1" i="1" dirty="0">
                <a:solidFill>
                  <a:schemeClr val="tx1"/>
                </a:solidFill>
              </a:rPr>
              <a:t>all medicine specialties</a:t>
            </a:r>
          </a:p>
          <a:p>
            <a:pPr lvl="0"/>
            <a:r>
              <a:rPr lang="en-US" sz="1200" dirty="0">
                <a:solidFill>
                  <a:schemeClr val="tx1"/>
                </a:solidFill>
              </a:rPr>
              <a:t>Introduced </a:t>
            </a:r>
            <a:r>
              <a:rPr lang="en-US" sz="1200" b="1" i="1" dirty="0">
                <a:solidFill>
                  <a:schemeClr val="tx1"/>
                </a:solidFill>
              </a:rPr>
              <a:t>5-digit numeric coding system </a:t>
            </a:r>
            <a:r>
              <a:rPr lang="en-US" sz="1200" dirty="0">
                <a:solidFill>
                  <a:schemeClr val="tx1"/>
                </a:solidFill>
              </a:rPr>
              <a:t>used today</a:t>
            </a:r>
            <a:endParaRPr lang="en-US" dirty="0"/>
          </a:p>
          <a:p>
            <a:endParaRPr lang="en-US" dirty="0"/>
          </a:p>
        </p:txBody>
      </p:sp>
      <p:sp>
        <p:nvSpPr>
          <p:cNvPr id="4" name="Slide Number Placeholder 3">
            <a:extLst>
              <a:ext uri="{FF2B5EF4-FFF2-40B4-BE49-F238E27FC236}">
                <a16:creationId xmlns:a16="http://schemas.microsoft.com/office/drawing/2014/main" id="{34763C80-DF35-22A8-82B5-B4604F6096A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7BBC4-AF38-364C-99F4-F6293E60757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48829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A1A39-09D0-D33A-604F-C50AB1CDA7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E133A7-ACFA-09BD-5A6A-788D64209F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215771-6A05-7E1C-B2DA-D1317689062E}"/>
              </a:ext>
            </a:extLst>
          </p:cNvPr>
          <p:cNvSpPr>
            <a:spLocks noGrp="1"/>
          </p:cNvSpPr>
          <p:nvPr>
            <p:ph type="body" idx="1"/>
          </p:nvPr>
        </p:nvSpPr>
        <p:spPr/>
        <p:txBody>
          <a:bodyPr/>
          <a:lstStyle/>
          <a:p>
            <a:r>
              <a:rPr lang="en-US" dirty="0"/>
              <a:t>HCFA =Health Care Finance Administration</a:t>
            </a:r>
          </a:p>
          <a:p>
            <a:endParaRPr lang="en-US" dirty="0"/>
          </a:p>
          <a:p>
            <a:pPr lvl="0">
              <a:buFontTx/>
              <a:buNone/>
            </a:pPr>
            <a:r>
              <a:rPr lang="en-US" b="1" i="1" dirty="0"/>
              <a:t>1986 </a:t>
            </a:r>
            <a:r>
              <a:rPr lang="en-US" sz="1200" b="1" i="1" dirty="0">
                <a:solidFill>
                  <a:schemeClr val="tx1"/>
                </a:solidFill>
              </a:rPr>
              <a:t>CPT/HCPCS required for Medicaid Management Information Systems</a:t>
            </a:r>
          </a:p>
          <a:p>
            <a:pPr lvl="0">
              <a:buFont typeface="Arial" panose="020B0604020202020204" pitchFamily="34" charset="0"/>
              <a:buChar char="•"/>
            </a:pPr>
            <a:r>
              <a:rPr lang="en-US" sz="1100" b="1" i="0" dirty="0">
                <a:solidFill>
                  <a:schemeClr val="tx1"/>
                </a:solidFill>
              </a:rPr>
              <a:t>Mandated use by all state Medicaid agencies </a:t>
            </a:r>
          </a:p>
          <a:p>
            <a:endParaRPr lang="en-US" dirty="0"/>
          </a:p>
          <a:p>
            <a:pPr lvl="0">
              <a:lnSpc>
                <a:spcPct val="100000"/>
              </a:lnSpc>
              <a:spcAft>
                <a:spcPts val="0"/>
              </a:spcAft>
            </a:pPr>
            <a:r>
              <a:rPr lang="en-US" sz="1200" b="1" i="1" dirty="0">
                <a:solidFill>
                  <a:schemeClr val="tx1"/>
                </a:solidFill>
              </a:rPr>
              <a:t>2000 Made national coding standard; response to HIPAA 1996 </a:t>
            </a:r>
            <a:r>
              <a:rPr lang="en-US" sz="1200" dirty="0">
                <a:solidFill>
                  <a:schemeClr val="tx1"/>
                </a:solidFill>
              </a:rPr>
              <a:t>need for electronic transactions of healthcare information</a:t>
            </a:r>
          </a:p>
          <a:p>
            <a:pPr lvl="0">
              <a:lnSpc>
                <a:spcPct val="100000"/>
              </a:lnSpc>
              <a:spcAft>
                <a:spcPts val="0"/>
              </a:spcAft>
            </a:pPr>
            <a:r>
              <a:rPr lang="en-US" sz="1200" dirty="0">
                <a:solidFill>
                  <a:schemeClr val="tx1"/>
                </a:solidFill>
              </a:rPr>
              <a:t>Includes physician services, PT, radiology, clin labs, hearing/vision, transport/ambulance.  Transportation included ambulance travel. </a:t>
            </a:r>
          </a:p>
          <a:p>
            <a:pPr lvl="0">
              <a:lnSpc>
                <a:spcPct val="100000"/>
              </a:lnSpc>
              <a:spcAft>
                <a:spcPts val="0"/>
              </a:spcAft>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HIPPA 1996 </a:t>
            </a:r>
            <a:r>
              <a:rPr lang="en-US" dirty="0"/>
              <a:t>=Health Insurance Portability and Accountability Act =Kennedy-Kassebaum Act: required DHHS to set up standards for electronic transaction of health care information, including code sets. </a:t>
            </a:r>
          </a:p>
          <a:p>
            <a:r>
              <a:rPr lang="en-US" dirty="0"/>
              <a:t> </a:t>
            </a:r>
          </a:p>
          <a:p>
            <a:pPr lvl="0">
              <a:lnSpc>
                <a:spcPct val="100000"/>
              </a:lnSpc>
              <a:spcAft>
                <a:spcPts val="0"/>
              </a:spcAft>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10D1391B-9D66-4127-B81B-FFFDFF39905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7BBC4-AF38-364C-99F4-F6293E60757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40171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EBEBB-0BE5-81BA-0BBC-25E127B811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0C577D-7BF6-749C-D72D-BC1E768467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56CFC5-AF92-23DD-86F7-61360B330796}"/>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042EEC01-F5E8-B0FF-B012-6C89B554BE2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7BBC4-AF38-364C-99F4-F6293E60757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5194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CPT Advisory Committee is made up of primarily </a:t>
            </a:r>
            <a:r>
              <a:rPr lang="en-US" b="0" i="0" dirty="0">
                <a:solidFill>
                  <a:srgbClr val="474747"/>
                </a:solidFill>
                <a:effectLst/>
                <a:latin typeface="Google Sans"/>
              </a:rPr>
              <a:t>physicians nominated by the national medical specialty societies represented in the AMA House of Delegates as well as the AMA Health Care Professionals Advisory Committee (HCPAC), organizations representing limited license practitioners and other allied health professionals.</a:t>
            </a:r>
          </a:p>
          <a:p>
            <a:endParaRPr lang="en-US" b="0" i="0" dirty="0">
              <a:solidFill>
                <a:srgbClr val="474747"/>
              </a:solidFill>
              <a:effectLst/>
              <a:latin typeface="Google Sans"/>
            </a:endParaRPr>
          </a:p>
          <a:p>
            <a:r>
              <a:rPr lang="en-US" b="0" i="0" dirty="0">
                <a:solidFill>
                  <a:srgbClr val="474747"/>
                </a:solidFill>
                <a:effectLst/>
                <a:latin typeface="Google Sans"/>
              </a:rPr>
              <a:t>David Kanter is neonatologist and senior vice president for coding at </a:t>
            </a:r>
            <a:r>
              <a:rPr lang="en-US" b="0" i="0" dirty="0" err="1">
                <a:solidFill>
                  <a:srgbClr val="474747"/>
                </a:solidFill>
                <a:effectLst/>
                <a:latin typeface="Google Sans"/>
              </a:rPr>
              <a:t>Pediatrix</a:t>
            </a:r>
            <a:r>
              <a:rPr lang="en-US" b="0" i="0" dirty="0">
                <a:solidFill>
                  <a:srgbClr val="474747"/>
                </a:solidFill>
                <a:effectLst/>
                <a:latin typeface="Google Sans"/>
              </a:rPr>
              <a:t> in Florida </a:t>
            </a:r>
          </a:p>
          <a:p>
            <a:r>
              <a:rPr lang="en-US" b="0" i="0" dirty="0">
                <a:solidFill>
                  <a:srgbClr val="474747"/>
                </a:solidFill>
                <a:effectLst/>
                <a:latin typeface="Google Sans"/>
              </a:rPr>
              <a:t>Renee Slade is academic primary care pediatrician at Rush University Med Center in Chicago; Katy Lalor is child neurologist at University of Alabama Birmingham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74747"/>
                </a:solidFill>
                <a:effectLst/>
                <a:latin typeface="Google Sans"/>
              </a:rPr>
              <a:t>CPT Panel member, AAP advisor and alternate are members of AAP Coding and Nomenclature Committee</a:t>
            </a:r>
          </a:p>
          <a:p>
            <a:endParaRPr lang="en-US" b="0" i="0" dirty="0">
              <a:solidFill>
                <a:srgbClr val="474747"/>
              </a:solidFill>
              <a:effectLst/>
              <a:latin typeface="Google Sans"/>
            </a:endParaRPr>
          </a:p>
        </p:txBody>
      </p:sp>
      <p:sp>
        <p:nvSpPr>
          <p:cNvPr id="4" name="Slide Number Placeholder 3"/>
          <p:cNvSpPr>
            <a:spLocks noGrp="1"/>
          </p:cNvSpPr>
          <p:nvPr>
            <p:ph type="sldNum" sz="quarter" idx="5"/>
          </p:nvPr>
        </p:nvSpPr>
        <p:spPr/>
        <p:txBody>
          <a:bodyPr/>
          <a:lstStyle/>
          <a:p>
            <a:fld id="{ABFB4450-C0C3-0C45-9140-9B350DAFC53D}" type="slidenum">
              <a:rPr lang="en-US" smtClean="0"/>
              <a:t>15</a:t>
            </a:fld>
            <a:endParaRPr lang="en-US"/>
          </a:p>
        </p:txBody>
      </p:sp>
    </p:spTree>
    <p:extLst>
      <p:ext uri="{BB962C8B-B14F-4D97-AF65-F5344CB8AC3E}">
        <p14:creationId xmlns:p14="http://schemas.microsoft.com/office/powerpoint/2010/main" val="1521528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FB4450-C0C3-0C45-9140-9B350DAFC53D}" type="slidenum">
              <a:rPr lang="en-US" smtClean="0"/>
              <a:t>16</a:t>
            </a:fld>
            <a:endParaRPr lang="en-US"/>
          </a:p>
        </p:txBody>
      </p:sp>
    </p:spTree>
    <p:extLst>
      <p:ext uri="{BB962C8B-B14F-4D97-AF65-F5344CB8AC3E}">
        <p14:creationId xmlns:p14="http://schemas.microsoft.com/office/powerpoint/2010/main" val="569694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FB4450-C0C3-0C45-9140-9B350DAFC53D}" type="slidenum">
              <a:rPr lang="en-US" smtClean="0"/>
              <a:t>17</a:t>
            </a:fld>
            <a:endParaRPr lang="en-US"/>
          </a:p>
        </p:txBody>
      </p:sp>
    </p:spTree>
    <p:extLst>
      <p:ext uri="{BB962C8B-B14F-4D97-AF65-F5344CB8AC3E}">
        <p14:creationId xmlns:p14="http://schemas.microsoft.com/office/powerpoint/2010/main" val="2730746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G2211: purpose—to capture inherent complexity of visits due to continuing longitudinal patient-provider relationship when provider is focal point for all needed health care services of provides ongoing care for a single serious or complex condition.  Not to be used for discrete, routine or time-limited conditions.  Use by primary care or specialist.  Document to support medical necessity of both E/M visit and use of G2211.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ABFB4450-C0C3-0C45-9140-9B350DAFC53D}" type="slidenum">
              <a:rPr lang="en-US" smtClean="0"/>
              <a:t>18</a:t>
            </a:fld>
            <a:endParaRPr lang="en-US"/>
          </a:p>
        </p:txBody>
      </p:sp>
    </p:spTree>
    <p:extLst>
      <p:ext uri="{BB962C8B-B14F-4D97-AF65-F5344CB8AC3E}">
        <p14:creationId xmlns:p14="http://schemas.microsoft.com/office/powerpoint/2010/main" val="1005425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4F2A9-00AE-DFDB-A7B3-06C90ACC22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464CE0-E29F-E6CB-7DB0-499DA2E6A1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DD83ED-483A-F611-2201-6F44263E978B}"/>
              </a:ext>
            </a:extLst>
          </p:cNvPr>
          <p:cNvSpPr>
            <a:spLocks noGrp="1"/>
          </p:cNvSpPr>
          <p:nvPr>
            <p:ph type="body" idx="1"/>
          </p:nvPr>
        </p:nvSpPr>
        <p:spPr/>
        <p:txBody>
          <a:bodyPr/>
          <a:lstStyle/>
          <a:p>
            <a:r>
              <a:rPr lang="en-US" dirty="0"/>
              <a:t>HCPAC=Health Care Professionals Advisory Committee; represents non-physician healthcare professionals (like PT, OT, Audiology, </a:t>
            </a:r>
            <a:r>
              <a:rPr lang="en-US" dirty="0" err="1"/>
              <a:t>etc</a:t>
            </a:r>
            <a:r>
              <a:rPr lang="en-US" dirty="0"/>
              <a:t>); 19 organization reps</a:t>
            </a:r>
          </a:p>
          <a:p>
            <a:endParaRPr lang="en-US" dirty="0"/>
          </a:p>
          <a:p>
            <a:r>
              <a:rPr lang="en-US" dirty="0"/>
              <a:t>VCC =Vaccine Coding Caucus</a:t>
            </a:r>
          </a:p>
          <a:p>
            <a:r>
              <a:rPr lang="en-US" dirty="0"/>
              <a:t>MPAG =Molecular Pathology Advisory Group</a:t>
            </a:r>
          </a:p>
          <a:p>
            <a:r>
              <a:rPr lang="en-US" dirty="0"/>
              <a:t>PLA-TAG =Proprietary Laboratory Analysis Technical Advisory Group</a:t>
            </a:r>
          </a:p>
          <a:p>
            <a:r>
              <a:rPr lang="en-US" dirty="0"/>
              <a:t>PCC =Pathology Coding Caucus</a:t>
            </a:r>
          </a:p>
          <a:p>
            <a:r>
              <a:rPr lang="en-US" dirty="0"/>
              <a:t>Other =workgroup appointed by panel for this code app</a:t>
            </a:r>
          </a:p>
          <a:p>
            <a:endParaRPr lang="en-US" dirty="0"/>
          </a:p>
          <a:p>
            <a:r>
              <a:rPr lang="en-US" dirty="0"/>
              <a:t>APSA =American Pediatric Surgical Association</a:t>
            </a:r>
          </a:p>
          <a:p>
            <a:endParaRPr lang="en-US" dirty="0"/>
          </a:p>
          <a:p>
            <a:endParaRPr lang="en-US" dirty="0"/>
          </a:p>
        </p:txBody>
      </p:sp>
      <p:sp>
        <p:nvSpPr>
          <p:cNvPr id="4" name="Slide Number Placeholder 3">
            <a:extLst>
              <a:ext uri="{FF2B5EF4-FFF2-40B4-BE49-F238E27FC236}">
                <a16:creationId xmlns:a16="http://schemas.microsoft.com/office/drawing/2014/main" id="{28D61D91-7EC4-9D69-37D7-E1F6F3BDF9BE}"/>
              </a:ext>
            </a:extLst>
          </p:cNvPr>
          <p:cNvSpPr>
            <a:spLocks noGrp="1"/>
          </p:cNvSpPr>
          <p:nvPr>
            <p:ph type="sldNum" sz="quarter" idx="5"/>
          </p:nvPr>
        </p:nvSpPr>
        <p:spPr/>
        <p:txBody>
          <a:bodyPr/>
          <a:lstStyle/>
          <a:p>
            <a:fld id="{ABFB4450-C0C3-0C45-9140-9B350DAFC53D}" type="slidenum">
              <a:rPr lang="en-US" smtClean="0"/>
              <a:t>19</a:t>
            </a:fld>
            <a:endParaRPr lang="en-US"/>
          </a:p>
        </p:txBody>
      </p:sp>
    </p:spTree>
    <p:extLst>
      <p:ext uri="{BB962C8B-B14F-4D97-AF65-F5344CB8AC3E}">
        <p14:creationId xmlns:p14="http://schemas.microsoft.com/office/powerpoint/2010/main" val="870185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FB4450-C0C3-0C45-9140-9B350DAFC53D}" type="slidenum">
              <a:rPr lang="en-US" smtClean="0"/>
              <a:t>20</a:t>
            </a:fld>
            <a:endParaRPr lang="en-US"/>
          </a:p>
        </p:txBody>
      </p:sp>
    </p:spTree>
    <p:extLst>
      <p:ext uri="{BB962C8B-B14F-4D97-AF65-F5344CB8AC3E}">
        <p14:creationId xmlns:p14="http://schemas.microsoft.com/office/powerpoint/2010/main" val="3066017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FB4450-C0C3-0C45-9140-9B350DAFC53D}" type="slidenum">
              <a:rPr lang="en-US" smtClean="0"/>
              <a:t>21</a:t>
            </a:fld>
            <a:endParaRPr lang="en-US"/>
          </a:p>
        </p:txBody>
      </p:sp>
    </p:spTree>
    <p:extLst>
      <p:ext uri="{BB962C8B-B14F-4D97-AF65-F5344CB8AC3E}">
        <p14:creationId xmlns:p14="http://schemas.microsoft.com/office/powerpoint/2010/main" val="1471191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 to explain these were the NASEM economic recs.   As we educated ourselves on what was being done and how to influence Rec 8-2 – recognized there was low hanging fruit around coding that we should take on first to have near term impact on department finances.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80C57-304C-4364-A17B-8F07F06C702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70317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CEB79-C990-5F0D-229F-8866B7A2FD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0BDA3C-49FE-0D37-8A81-6F22FF1353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F13147-FFF6-C073-2971-26E1CA80A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Exponential growth of Medicare physician payment 1975-1987</a:t>
            </a:r>
            <a:endParaRPr lang="en-US" sz="1200" b="1" i="1" dirty="0">
              <a:solidFill>
                <a:schemeClr val="tx1"/>
              </a:solidFill>
            </a:endParaRPr>
          </a:p>
          <a:p>
            <a:pPr lvl="0">
              <a:spcAft>
                <a:spcPts val="0"/>
              </a:spcAft>
            </a:pPr>
            <a:r>
              <a:rPr lang="en-US" sz="1200" dirty="0">
                <a:solidFill>
                  <a:schemeClr val="tx1"/>
                </a:solidFill>
              </a:rPr>
              <a:t>Increase 15% per year; 50% from increased volume, 50% from higher CPR fees</a:t>
            </a:r>
          </a:p>
          <a:p>
            <a:pPr lvl="0">
              <a:spcAft>
                <a:spcPts val="0"/>
              </a:spcAft>
            </a:pPr>
            <a:r>
              <a:rPr lang="en-US" sz="1200" dirty="0">
                <a:solidFill>
                  <a:schemeClr val="tx1"/>
                </a:solidFill>
              </a:rPr>
              <a:t>Procedure fees higher than E/M services, specialist fees higher than primary care</a:t>
            </a:r>
          </a:p>
          <a:p>
            <a:r>
              <a:rPr lang="en-US" dirty="0"/>
              <a:t> </a:t>
            </a:r>
          </a:p>
          <a:p>
            <a:r>
              <a:rPr lang="en-US" dirty="0"/>
              <a:t>COBRA =Consolidated Omnibus Budget Reconciliation Act 1985 mandated HHS develop RBRVS and report to Congress by Jul 1, 1987 (ref: AMA development RVS online history)</a:t>
            </a:r>
          </a:p>
          <a:p>
            <a:r>
              <a:rPr lang="en-US" dirty="0"/>
              <a:t>AMA was allowed to provide technical support, but not fulfill the contract due to concerns for bias/anti-trust</a:t>
            </a:r>
          </a:p>
          <a:p>
            <a:endParaRPr lang="en-US" dirty="0"/>
          </a:p>
          <a:p>
            <a:endParaRPr lang="en-US" dirty="0"/>
          </a:p>
        </p:txBody>
      </p:sp>
      <p:sp>
        <p:nvSpPr>
          <p:cNvPr id="4" name="Slide Number Placeholder 3">
            <a:extLst>
              <a:ext uri="{FF2B5EF4-FFF2-40B4-BE49-F238E27FC236}">
                <a16:creationId xmlns:a16="http://schemas.microsoft.com/office/drawing/2014/main" id="{BE28B528-CD89-CA01-48F4-6857FB4D92C3}"/>
              </a:ext>
            </a:extLst>
          </p:cNvPr>
          <p:cNvSpPr>
            <a:spLocks noGrp="1"/>
          </p:cNvSpPr>
          <p:nvPr>
            <p:ph type="sldNum" sz="quarter" idx="5"/>
          </p:nvPr>
        </p:nvSpPr>
        <p:spPr/>
        <p:txBody>
          <a:bodyPr/>
          <a:lstStyle/>
          <a:p>
            <a:fld id="{ABFB4450-C0C3-0C45-9140-9B350DAFC53D}" type="slidenum">
              <a:rPr lang="en-US" smtClean="0"/>
              <a:t>22</a:t>
            </a:fld>
            <a:endParaRPr lang="en-US"/>
          </a:p>
        </p:txBody>
      </p:sp>
    </p:spTree>
    <p:extLst>
      <p:ext uri="{BB962C8B-B14F-4D97-AF65-F5344CB8AC3E}">
        <p14:creationId xmlns:p14="http://schemas.microsoft.com/office/powerpoint/2010/main" val="1441954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Tx/>
              <a:buNone/>
            </a:pPr>
            <a:r>
              <a:rPr lang="en-US" sz="1400" b="1" i="1" dirty="0">
                <a:solidFill>
                  <a:schemeClr val="tx1"/>
                </a:solidFill>
              </a:rPr>
              <a:t>Harvard School of Public Health study 1985-1992 </a:t>
            </a:r>
            <a:r>
              <a:rPr lang="en-US" sz="1200" dirty="0">
                <a:solidFill>
                  <a:schemeClr val="tx1"/>
                </a:solidFill>
              </a:rPr>
              <a:t>(William C. Hsiao, PhD, lead)</a:t>
            </a:r>
            <a:endParaRPr lang="en-US" sz="1400" dirty="0">
              <a:solidFill>
                <a:schemeClr val="tx1"/>
              </a:solidFill>
            </a:endParaRPr>
          </a:p>
          <a:p>
            <a:pPr lvl="0">
              <a:buFont typeface="Arial" panose="020B0604020202020204" pitchFamily="34" charset="0"/>
              <a:buChar char="•"/>
            </a:pPr>
            <a:r>
              <a:rPr lang="en-US" sz="1200" b="1" i="1" dirty="0">
                <a:solidFill>
                  <a:schemeClr val="tx1"/>
                </a:solidFill>
              </a:rPr>
              <a:t>Mandate by Congress (COBRA, PL 99-272) </a:t>
            </a:r>
            <a:r>
              <a:rPr lang="en-US" sz="1200" dirty="0">
                <a:solidFill>
                  <a:schemeClr val="tx1"/>
                </a:solidFill>
              </a:rPr>
              <a:t>for HHS to </a:t>
            </a:r>
            <a:r>
              <a:rPr lang="en-US" sz="1200" b="1" i="1" dirty="0">
                <a:solidFill>
                  <a:schemeClr val="tx1"/>
                </a:solidFill>
              </a:rPr>
              <a:t>develop new physician payment</a:t>
            </a:r>
          </a:p>
          <a:p>
            <a:pPr lvl="0">
              <a:buFont typeface="Arial" panose="020B0604020202020204" pitchFamily="34" charset="0"/>
              <a:buChar char="•"/>
            </a:pPr>
            <a:r>
              <a:rPr lang="en-US" sz="1200" dirty="0">
                <a:solidFill>
                  <a:schemeClr val="tx1"/>
                </a:solidFill>
              </a:rPr>
              <a:t>Harvard study </a:t>
            </a:r>
            <a:r>
              <a:rPr lang="en-US" sz="1200" b="1" i="1" dirty="0">
                <a:solidFill>
                  <a:schemeClr val="tx1"/>
                </a:solidFill>
              </a:rPr>
              <a:t>contracted by HCFA</a:t>
            </a:r>
            <a:r>
              <a:rPr lang="en-US" sz="1200" dirty="0">
                <a:solidFill>
                  <a:schemeClr val="tx1"/>
                </a:solidFill>
              </a:rPr>
              <a:t>; technical support AMA; </a:t>
            </a:r>
            <a:r>
              <a:rPr lang="en-US" sz="1200" b="1" i="1" dirty="0">
                <a:solidFill>
                  <a:schemeClr val="tx1"/>
                </a:solidFill>
              </a:rPr>
              <a:t>report to Congress by 1987 </a:t>
            </a:r>
          </a:p>
          <a:p>
            <a:pPr lvl="0">
              <a:buFont typeface="Arial" panose="020B0604020202020204" pitchFamily="34" charset="0"/>
              <a:buChar char="•"/>
            </a:pPr>
            <a:r>
              <a:rPr lang="en-US" sz="1200" dirty="0">
                <a:solidFill>
                  <a:schemeClr val="tx1"/>
                </a:solidFill>
              </a:rPr>
              <a:t>Goal: define physician work in a </a:t>
            </a:r>
            <a:r>
              <a:rPr lang="en-US" sz="1200" b="1" i="1" dirty="0">
                <a:solidFill>
                  <a:schemeClr val="tx1"/>
                </a:solidFill>
              </a:rPr>
              <a:t>resource-based payment system to decrease disparities</a:t>
            </a:r>
          </a:p>
          <a:p>
            <a:endParaRPr lang="en-US" dirty="0"/>
          </a:p>
          <a:p>
            <a:endParaRPr lang="en-US" dirty="0"/>
          </a:p>
        </p:txBody>
      </p:sp>
      <p:sp>
        <p:nvSpPr>
          <p:cNvPr id="4" name="Slide Number Placeholder 3"/>
          <p:cNvSpPr>
            <a:spLocks noGrp="1"/>
          </p:cNvSpPr>
          <p:nvPr>
            <p:ph type="sldNum" sz="quarter" idx="5"/>
          </p:nvPr>
        </p:nvSpPr>
        <p:spPr/>
        <p:txBody>
          <a:bodyPr/>
          <a:lstStyle/>
          <a:p>
            <a:fld id="{ABFB4450-C0C3-0C45-9140-9B350DAFC53D}" type="slidenum">
              <a:rPr lang="en-US" smtClean="0"/>
              <a:t>23</a:t>
            </a:fld>
            <a:endParaRPr lang="en-US"/>
          </a:p>
        </p:txBody>
      </p:sp>
    </p:spTree>
    <p:extLst>
      <p:ext uri="{BB962C8B-B14F-4D97-AF65-F5344CB8AC3E}">
        <p14:creationId xmlns:p14="http://schemas.microsoft.com/office/powerpoint/2010/main" val="2875269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5AE83-9E69-DA06-E07B-85760C1A27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9E0AB3-8E80-BC64-E224-782B4AE3A7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68A9CB-1B63-AE30-0140-A2A923253E75}"/>
              </a:ext>
            </a:extLst>
          </p:cNvPr>
          <p:cNvSpPr>
            <a:spLocks noGrp="1"/>
          </p:cNvSpPr>
          <p:nvPr>
            <p:ph type="body" idx="1"/>
          </p:nvPr>
        </p:nvSpPr>
        <p:spPr/>
        <p:txBody>
          <a:bodyPr/>
          <a:lstStyle/>
          <a:p>
            <a:r>
              <a:rPr lang="en-US" dirty="0"/>
              <a:t>Indirect costs for non-facility only include office lease, building maintenance, furniture, utilities, computers, office staff, etc.  </a:t>
            </a:r>
          </a:p>
        </p:txBody>
      </p:sp>
      <p:sp>
        <p:nvSpPr>
          <p:cNvPr id="4" name="Slide Number Placeholder 3">
            <a:extLst>
              <a:ext uri="{FF2B5EF4-FFF2-40B4-BE49-F238E27FC236}">
                <a16:creationId xmlns:a16="http://schemas.microsoft.com/office/drawing/2014/main" id="{787627F9-84A6-F17E-B67E-72441AFFEDE1}"/>
              </a:ext>
            </a:extLst>
          </p:cNvPr>
          <p:cNvSpPr>
            <a:spLocks noGrp="1"/>
          </p:cNvSpPr>
          <p:nvPr>
            <p:ph type="sldNum" sz="quarter" idx="5"/>
          </p:nvPr>
        </p:nvSpPr>
        <p:spPr/>
        <p:txBody>
          <a:bodyPr/>
          <a:lstStyle/>
          <a:p>
            <a:fld id="{ABFB4450-C0C3-0C45-9140-9B350DAFC53D}" type="slidenum">
              <a:rPr lang="en-US" smtClean="0"/>
              <a:t>24</a:t>
            </a:fld>
            <a:endParaRPr lang="en-US"/>
          </a:p>
        </p:txBody>
      </p:sp>
    </p:spTree>
    <p:extLst>
      <p:ext uri="{BB962C8B-B14F-4D97-AF65-F5344CB8AC3E}">
        <p14:creationId xmlns:p14="http://schemas.microsoft.com/office/powerpoint/2010/main" val="2402943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39E82-F265-74AB-B252-09EF95D57D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4039E2-9D0F-861B-9C2D-70D618DA7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B854A9-B0A2-07DA-ACD7-8700F957580C}"/>
              </a:ext>
            </a:extLst>
          </p:cNvPr>
          <p:cNvSpPr>
            <a:spLocks noGrp="1"/>
          </p:cNvSpPr>
          <p:nvPr>
            <p:ph type="body" idx="1"/>
          </p:nvPr>
        </p:nvSpPr>
        <p:spPr/>
        <p:txBody>
          <a:bodyPr/>
          <a:lstStyle/>
          <a:p>
            <a:pPr lvl="0">
              <a:lnSpc>
                <a:spcPct val="100000"/>
              </a:lnSpc>
              <a:spcAft>
                <a:spcPts val="0"/>
              </a:spcAft>
              <a:buFontTx/>
              <a:buNone/>
            </a:pPr>
            <a:r>
              <a:rPr lang="en-US" dirty="0"/>
              <a:t>1986 </a:t>
            </a:r>
            <a:r>
              <a:rPr lang="en-US" sz="1400" dirty="0">
                <a:solidFill>
                  <a:schemeClr val="tx1"/>
                </a:solidFill>
              </a:rPr>
              <a:t>Physician Payment Review Commission (PPRC) </a:t>
            </a:r>
          </a:p>
          <a:p>
            <a:pPr lvl="0">
              <a:lnSpc>
                <a:spcPct val="100000"/>
              </a:lnSpc>
              <a:spcAft>
                <a:spcPts val="0"/>
              </a:spcAft>
              <a:buFont typeface="Arial" panose="020B0604020202020204" pitchFamily="34" charset="0"/>
              <a:buChar char="•"/>
            </a:pPr>
            <a:r>
              <a:rPr lang="en-US" sz="1200" dirty="0">
                <a:solidFill>
                  <a:schemeClr val="tx1"/>
                </a:solidFill>
              </a:rPr>
              <a:t>Created in response to COBRA 1985 to review options for physician payment reform</a:t>
            </a:r>
          </a:p>
          <a:p>
            <a:pPr lvl="0">
              <a:lnSpc>
                <a:spcPct val="100000"/>
              </a:lnSpc>
              <a:spcAft>
                <a:spcPts val="0"/>
              </a:spcAft>
              <a:buFont typeface="Arial" panose="020B0604020202020204" pitchFamily="34" charset="0"/>
              <a:buChar char="•"/>
            </a:pPr>
            <a:r>
              <a:rPr lang="en-US" sz="1200" b="1" dirty="0">
                <a:solidFill>
                  <a:schemeClr val="tx1"/>
                </a:solidFill>
              </a:rPr>
              <a:t>Endorsed Harvard RBRVS as basis Medicare payment schedule </a:t>
            </a:r>
            <a:r>
              <a:rPr lang="en-US" sz="1200" b="0" dirty="0">
                <a:solidFill>
                  <a:schemeClr val="tx1"/>
                </a:solidFill>
              </a:rPr>
              <a:t>(for report to Congress)</a:t>
            </a:r>
            <a:endParaRPr lang="en-US" sz="1200" dirty="0">
              <a:solidFill>
                <a:schemeClr val="tx1"/>
              </a:solidFill>
            </a:endParaRPr>
          </a:p>
          <a:p>
            <a:endParaRPr lang="en-US" dirty="0"/>
          </a:p>
          <a:p>
            <a:r>
              <a:rPr lang="en-US" sz="2800" b="1" dirty="0"/>
              <a:t>Harvard Study Reports</a:t>
            </a:r>
            <a:endParaRPr lang="en-US" sz="2800" dirty="0"/>
          </a:p>
          <a:p>
            <a:pPr lvl="1"/>
            <a:r>
              <a:rPr lang="en-US" sz="2600" b="1" i="1" dirty="0"/>
              <a:t>Phase I (JAMA, Oct 28, 1988): </a:t>
            </a:r>
            <a:r>
              <a:rPr lang="en-US" sz="2600" dirty="0"/>
              <a:t>developed RBRVS for 18 specialties (Pediatrics included) &amp; combined into single cross-specialty RBRVS (~400 services)</a:t>
            </a:r>
          </a:p>
          <a:p>
            <a:pPr lvl="2"/>
            <a:r>
              <a:rPr lang="en-US" sz="2400" dirty="0"/>
              <a:t>Based on national sample of practicing physicians (coordinated by AMA)</a:t>
            </a:r>
          </a:p>
          <a:p>
            <a:pPr lvl="2"/>
            <a:r>
              <a:rPr lang="en-US" sz="2400" b="1" i="1" dirty="0"/>
              <a:t>Adopted by AMA House of Delegates Dec 1988</a:t>
            </a:r>
          </a:p>
          <a:p>
            <a:pPr lvl="3"/>
            <a:r>
              <a:rPr lang="en-US" sz="2200" i="1" dirty="0"/>
              <a:t>Proviso: </a:t>
            </a:r>
            <a:r>
              <a:rPr lang="en-US" sz="2200" b="1" i="1" dirty="0"/>
              <a:t>”when sufficiently expanded, corrected, and refined,” </a:t>
            </a:r>
            <a:r>
              <a:rPr lang="en-US" sz="2200" b="1" dirty="0"/>
              <a:t>RBRVS is acceptable basis </a:t>
            </a:r>
            <a:endParaRPr lang="en-US" sz="2200" b="1" i="1" dirty="0"/>
          </a:p>
          <a:p>
            <a:pPr lvl="1"/>
            <a:r>
              <a:rPr lang="en-US" sz="2600" b="1" i="1" dirty="0"/>
              <a:t>Phase II (1989): </a:t>
            </a:r>
            <a:r>
              <a:rPr lang="en-US" sz="2600" dirty="0"/>
              <a:t>additional 15 specialties added</a:t>
            </a:r>
          </a:p>
          <a:p>
            <a:pPr lvl="1"/>
            <a:r>
              <a:rPr lang="en-US" sz="2600" b="1" i="1" dirty="0"/>
              <a:t>Phase III (1992): </a:t>
            </a:r>
            <a:r>
              <a:rPr lang="en-US" sz="2600" dirty="0"/>
              <a:t>expanded to all codes in CPT system </a:t>
            </a:r>
            <a:r>
              <a:rPr lang="en-US" sz="2200" dirty="0"/>
              <a:t>(not all ready to implement by Jan 1)</a:t>
            </a:r>
          </a:p>
          <a:p>
            <a:endParaRPr lang="en-US" dirty="0"/>
          </a:p>
          <a:p>
            <a:endParaRPr lang="en-US" dirty="0"/>
          </a:p>
          <a:p>
            <a:r>
              <a:rPr lang="en-US" dirty="0"/>
              <a:t>RUC established to ensure physicians have a voice in valuing CPT codes; rationale that physicians know the work and intensity involved.  </a:t>
            </a:r>
          </a:p>
          <a:p>
            <a:r>
              <a:rPr lang="en-US" dirty="0"/>
              <a:t>Values for physician work based on surveys done and presented by relevant national medical specialty societies like AAP</a:t>
            </a:r>
          </a:p>
          <a:p>
            <a:endParaRPr lang="en-US" dirty="0"/>
          </a:p>
          <a:p>
            <a:endParaRPr lang="en-US" dirty="0"/>
          </a:p>
        </p:txBody>
      </p:sp>
      <p:sp>
        <p:nvSpPr>
          <p:cNvPr id="4" name="Slide Number Placeholder 3">
            <a:extLst>
              <a:ext uri="{FF2B5EF4-FFF2-40B4-BE49-F238E27FC236}">
                <a16:creationId xmlns:a16="http://schemas.microsoft.com/office/drawing/2014/main" id="{6E657078-4BF5-E20C-B07D-BA72B402BE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7BBC4-AF38-364C-99F4-F6293E60757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29649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D5A67-3EB1-E840-E02C-EB49FBDD9B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7EDEDE-04E2-5752-D3DF-C6D39D53BF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F930D1-2F5B-B7AA-A685-2595C4BA4E2B}"/>
              </a:ext>
            </a:extLst>
          </p:cNvPr>
          <p:cNvSpPr>
            <a:spLocks noGrp="1"/>
          </p:cNvSpPr>
          <p:nvPr>
            <p:ph type="body" idx="1"/>
          </p:nvPr>
        </p:nvSpPr>
        <p:spPr/>
        <p:txBody>
          <a:bodyPr/>
          <a:lstStyle/>
          <a:p>
            <a:r>
              <a:rPr lang="en-US" sz="2800" b="1" dirty="0"/>
              <a:t>Harvard Study Reports</a:t>
            </a:r>
            <a:endParaRPr lang="en-US" sz="2800" dirty="0"/>
          </a:p>
          <a:p>
            <a:pPr lvl="1"/>
            <a:r>
              <a:rPr lang="en-US" sz="2600" b="1" i="1" dirty="0"/>
              <a:t>Phase III (1992): </a:t>
            </a:r>
            <a:r>
              <a:rPr lang="en-US" sz="2600" dirty="0"/>
              <a:t>expanded to all codes in CPT system </a:t>
            </a:r>
            <a:r>
              <a:rPr lang="en-US" sz="2200" dirty="0"/>
              <a:t>(not all ready to implement by Jan 1)</a:t>
            </a:r>
          </a:p>
          <a:p>
            <a:endParaRPr lang="en-US" dirty="0"/>
          </a:p>
          <a:p>
            <a:r>
              <a:rPr lang="en-US" b="1" i="1" dirty="0"/>
              <a:t>RBRVS adopted by CMS 1992</a:t>
            </a:r>
          </a:p>
          <a:p>
            <a:pPr lvl="0">
              <a:lnSpc>
                <a:spcPct val="100000"/>
              </a:lnSpc>
              <a:spcAft>
                <a:spcPts val="0"/>
              </a:spcAft>
              <a:buFont typeface="Arial" panose="020B0604020202020204" pitchFamily="34" charset="0"/>
              <a:buChar char="•"/>
            </a:pPr>
            <a:r>
              <a:rPr lang="en-US" sz="1200" dirty="0">
                <a:solidFill>
                  <a:schemeClr val="tx1"/>
                </a:solidFill>
              </a:rPr>
              <a:t>Still need to refine Harvard-valued CPT codes; </a:t>
            </a:r>
            <a:r>
              <a:rPr lang="en-US" sz="1200" b="1" i="1" dirty="0">
                <a:solidFill>
                  <a:schemeClr val="tx1"/>
                </a:solidFill>
              </a:rPr>
              <a:t>considered RUC recommendations </a:t>
            </a:r>
          </a:p>
          <a:p>
            <a:pPr lvl="0">
              <a:lnSpc>
                <a:spcPct val="100000"/>
              </a:lnSpc>
              <a:spcAft>
                <a:spcPts val="0"/>
              </a:spcAft>
              <a:buFont typeface="Arial" panose="020B0604020202020204" pitchFamily="34" charset="0"/>
              <a:buChar char="•"/>
            </a:pPr>
            <a:r>
              <a:rPr lang="en-US" sz="1200" dirty="0">
                <a:solidFill>
                  <a:schemeClr val="tx1"/>
                </a:solidFill>
              </a:rPr>
              <a:t>Carrier medical directors assigned work for ~800 codes with no Harvard study data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PEAC: </a:t>
            </a:r>
            <a:r>
              <a:rPr lang="en-US" sz="1200" b="1" i="1" dirty="0">
                <a:solidFill>
                  <a:schemeClr val="tx1"/>
                </a:solidFill>
              </a:rPr>
              <a:t>By March 2004, reviewed &amp; refined direct PE for over 6,500 CPT codes </a:t>
            </a:r>
            <a:endParaRPr lang="en-US" sz="1200" b="1" i="1" dirty="0"/>
          </a:p>
          <a:p>
            <a:endParaRPr lang="en-US" dirty="0"/>
          </a:p>
          <a:p>
            <a:r>
              <a:rPr lang="en-US" dirty="0"/>
              <a:t>CMS considered the recommendations of the RUC establishing precedent for RUC involvement in valuation of coding.  </a:t>
            </a:r>
          </a:p>
          <a:p>
            <a:endParaRPr lang="en-US" dirty="0"/>
          </a:p>
          <a:p>
            <a:r>
              <a:rPr lang="en-US" dirty="0"/>
              <a:t>Carrier medical directors are contracted by Medicare Administrative Contractors (MAC) to provide expert medical advise and guidance related to Medicare claims processing; also involved in developing and recommending national coverage and payment policies.  </a:t>
            </a:r>
          </a:p>
          <a:p>
            <a:endParaRPr lang="en-US" dirty="0"/>
          </a:p>
        </p:txBody>
      </p:sp>
      <p:sp>
        <p:nvSpPr>
          <p:cNvPr id="4" name="Slide Number Placeholder 3">
            <a:extLst>
              <a:ext uri="{FF2B5EF4-FFF2-40B4-BE49-F238E27FC236}">
                <a16:creationId xmlns:a16="http://schemas.microsoft.com/office/drawing/2014/main" id="{CCD11F12-A6EE-6AA4-7EFA-B7CFCD86093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7BBC4-AF38-364C-99F4-F6293E60757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7543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4B811-B050-282C-130C-040743E147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93AA34-8588-C0A0-4388-9DAEB35BB7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2F2035-8B0F-45E2-A0F0-DCC860951D98}"/>
              </a:ext>
            </a:extLst>
          </p:cNvPr>
          <p:cNvSpPr>
            <a:spLocks noGrp="1"/>
          </p:cNvSpPr>
          <p:nvPr>
            <p:ph type="body" idx="1"/>
          </p:nvPr>
        </p:nvSpPr>
        <p:spPr/>
        <p:txBody>
          <a:bodyPr/>
          <a:lstStyle/>
          <a:p>
            <a:r>
              <a:rPr lang="en-US" b="0" i="0" dirty="0">
                <a:solidFill>
                  <a:srgbClr val="474747"/>
                </a:solidFill>
                <a:effectLst/>
                <a:latin typeface="Google Sans"/>
              </a:rPr>
              <a:t>AMA Health Care Professionals Advisory Committee (HCPAC), organizations representing limited license practitioners and other allied health professionals.</a:t>
            </a:r>
          </a:p>
          <a:p>
            <a:endParaRPr lang="en-US" b="0" i="0" dirty="0">
              <a:solidFill>
                <a:srgbClr val="474747"/>
              </a:solidFill>
              <a:effectLst/>
              <a:latin typeface="Google Sans"/>
            </a:endParaRPr>
          </a:p>
          <a:p>
            <a:r>
              <a:rPr lang="en-US" b="0" i="0" dirty="0">
                <a:solidFill>
                  <a:srgbClr val="474747"/>
                </a:solidFill>
                <a:effectLst/>
                <a:latin typeface="Google Sans"/>
              </a:rPr>
              <a:t>Who takes care of children?  80% pediatrics, 16% family practice, 2% osteopathic medicine </a:t>
            </a:r>
          </a:p>
          <a:p>
            <a:endParaRPr lang="en-US" b="0" i="0" dirty="0">
              <a:solidFill>
                <a:srgbClr val="474747"/>
              </a:solidFill>
              <a:effectLst/>
              <a:latin typeface="Google Sans"/>
            </a:endParaRPr>
          </a:p>
          <a:p>
            <a:r>
              <a:rPr lang="en-US" b="0" i="0" dirty="0">
                <a:solidFill>
                  <a:srgbClr val="474747"/>
                </a:solidFill>
                <a:effectLst/>
                <a:latin typeface="Google Sans"/>
              </a:rPr>
              <a:t>Pediatrics has permanent representative from AAP, currently Margie Andreae, general pediatrician at Univ Michigan, Ann Arbor, and I am the alternate representative.</a:t>
            </a:r>
          </a:p>
          <a:p>
            <a:r>
              <a:rPr lang="en-US" b="0" i="0" dirty="0">
                <a:solidFill>
                  <a:srgbClr val="474747"/>
                </a:solidFill>
                <a:effectLst/>
                <a:latin typeface="Google Sans"/>
              </a:rPr>
              <a:t>Pediatrics also occupies rotating primary care seat alternating with Family Medicine, Internal medicine and Osteopathic Medicine</a:t>
            </a:r>
          </a:p>
          <a:p>
            <a:endParaRPr lang="en-US" b="0" i="0" dirty="0">
              <a:solidFill>
                <a:srgbClr val="474747"/>
              </a:solidFill>
              <a:effectLst/>
              <a:latin typeface="Google Sans"/>
            </a:endParaRPr>
          </a:p>
          <a:p>
            <a:r>
              <a:rPr lang="en-US" b="0" i="0" dirty="0">
                <a:solidFill>
                  <a:srgbClr val="474747"/>
                </a:solidFill>
                <a:effectLst/>
                <a:latin typeface="Google Sans"/>
              </a:rPr>
              <a:t>Current AAP advisor is with Suzanne Berman, primary care pediatrician in practice in rural Tennessee with alternate Steven Krug, ped emergency med physician from Chicago </a:t>
            </a:r>
          </a:p>
          <a:p>
            <a:r>
              <a:rPr lang="en-US" b="0" i="0" dirty="0">
                <a:solidFill>
                  <a:srgbClr val="474747"/>
                </a:solidFill>
                <a:effectLst/>
                <a:latin typeface="Google Sans"/>
              </a:rPr>
              <a:t>  </a:t>
            </a:r>
          </a:p>
        </p:txBody>
      </p:sp>
      <p:sp>
        <p:nvSpPr>
          <p:cNvPr id="4" name="Slide Number Placeholder 3">
            <a:extLst>
              <a:ext uri="{FF2B5EF4-FFF2-40B4-BE49-F238E27FC236}">
                <a16:creationId xmlns:a16="http://schemas.microsoft.com/office/drawing/2014/main" id="{F6C5EA88-5885-9496-38B3-A2066AE5857C}"/>
              </a:ext>
            </a:extLst>
          </p:cNvPr>
          <p:cNvSpPr>
            <a:spLocks noGrp="1"/>
          </p:cNvSpPr>
          <p:nvPr>
            <p:ph type="sldNum" sz="quarter" idx="5"/>
          </p:nvPr>
        </p:nvSpPr>
        <p:spPr/>
        <p:txBody>
          <a:bodyPr/>
          <a:lstStyle/>
          <a:p>
            <a:fld id="{ABFB4450-C0C3-0C45-9140-9B350DAFC53D}" type="slidenum">
              <a:rPr lang="en-US" smtClean="0"/>
              <a:t>27</a:t>
            </a:fld>
            <a:endParaRPr lang="en-US"/>
          </a:p>
        </p:txBody>
      </p:sp>
    </p:spTree>
    <p:extLst>
      <p:ext uri="{BB962C8B-B14F-4D97-AF65-F5344CB8AC3E}">
        <p14:creationId xmlns:p14="http://schemas.microsoft.com/office/powerpoint/2010/main" val="564035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1BFDF-DEB4-96F2-3094-7E2905B2B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88A273-74AB-B843-54BA-96CC75E5E5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4DBD61-7333-D82D-1F31-DAE04FAC57C8}"/>
              </a:ext>
            </a:extLst>
          </p:cNvPr>
          <p:cNvSpPr>
            <a:spLocks noGrp="1"/>
          </p:cNvSpPr>
          <p:nvPr>
            <p:ph type="body" idx="1"/>
          </p:nvPr>
        </p:nvSpPr>
        <p:spPr/>
        <p:txBody>
          <a:bodyPr/>
          <a:lstStyle/>
          <a:p>
            <a:r>
              <a:rPr lang="en-US" dirty="0"/>
              <a:t>To maintain relativity, CPT codes are reviewed as families. For example, For example, outpatient E/M codes would be a family.  Also, the ESRD code family includes 20 codes, 16 of which are pediatric-age specific.  If the any of the codes were to be reviewed for new valuation, all 20 codes would have to be surveyed. New valuation is often lower than previous values making societies reluctant to add new pediatric-age specific codes than might lead to surveys with lower values for adult codes.  </a:t>
            </a:r>
          </a:p>
          <a:p>
            <a:endParaRPr lang="en-US" dirty="0"/>
          </a:p>
          <a:p>
            <a:r>
              <a:rPr lang="en-US" dirty="0"/>
              <a:t>CMS accepted 93% through 2013, but only 82% since 2014.  Blankenship JC, Arnold A, Tuohy ER et al, JAMA 2023:330</a:t>
            </a:r>
          </a:p>
        </p:txBody>
      </p:sp>
      <p:sp>
        <p:nvSpPr>
          <p:cNvPr id="4" name="Slide Number Placeholder 3">
            <a:extLst>
              <a:ext uri="{FF2B5EF4-FFF2-40B4-BE49-F238E27FC236}">
                <a16:creationId xmlns:a16="http://schemas.microsoft.com/office/drawing/2014/main" id="{AD57D334-538A-8C5A-8015-FFCD6188F692}"/>
              </a:ext>
            </a:extLst>
          </p:cNvPr>
          <p:cNvSpPr>
            <a:spLocks noGrp="1"/>
          </p:cNvSpPr>
          <p:nvPr>
            <p:ph type="sldNum" sz="quarter" idx="5"/>
          </p:nvPr>
        </p:nvSpPr>
        <p:spPr/>
        <p:txBody>
          <a:bodyPr/>
          <a:lstStyle/>
          <a:p>
            <a:fld id="{ABFB4450-C0C3-0C45-9140-9B350DAFC53D}" type="slidenum">
              <a:rPr lang="en-US" smtClean="0"/>
              <a:t>28</a:t>
            </a:fld>
            <a:endParaRPr lang="en-US"/>
          </a:p>
        </p:txBody>
      </p:sp>
    </p:spTree>
    <p:extLst>
      <p:ext uri="{BB962C8B-B14F-4D97-AF65-F5344CB8AC3E}">
        <p14:creationId xmlns:p14="http://schemas.microsoft.com/office/powerpoint/2010/main" val="2992110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RUC reviews high volume codes every 5 years.  New technology codes may be reviewed in 3 years. Codes thought to be misvalued may also be recommended for review.  </a:t>
            </a:r>
          </a:p>
          <a:p>
            <a:endParaRPr lang="en-US" dirty="0"/>
          </a:p>
          <a:p>
            <a:r>
              <a:rPr lang="en-US" dirty="0"/>
              <a:t>AAP uses COCN for specialty society RVS Committee, then surveys relevant subspecialties within AAP</a:t>
            </a:r>
          </a:p>
          <a:p>
            <a:endParaRPr lang="en-US" dirty="0"/>
          </a:p>
          <a:p>
            <a:r>
              <a:rPr lang="en-US" dirty="0"/>
              <a:t>Advisors can also invite content experts to help with presentation.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BFB4450-C0C3-0C45-9140-9B350DAFC53D}" type="slidenum">
              <a:rPr lang="en-US" smtClean="0"/>
              <a:t>29</a:t>
            </a:fld>
            <a:endParaRPr lang="en-US"/>
          </a:p>
        </p:txBody>
      </p:sp>
    </p:spTree>
    <p:extLst>
      <p:ext uri="{BB962C8B-B14F-4D97-AF65-F5344CB8AC3E}">
        <p14:creationId xmlns:p14="http://schemas.microsoft.com/office/powerpoint/2010/main" val="3651828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PLI =Professional Liability Insurance</a:t>
            </a:r>
          </a:p>
          <a:p>
            <a:r>
              <a:rPr lang="en-US" dirty="0"/>
              <a:t>MEI =Medicare Economic Index</a:t>
            </a:r>
          </a:p>
          <a:p>
            <a:endParaRPr lang="en-US" dirty="0"/>
          </a:p>
          <a:p>
            <a:r>
              <a:rPr lang="en-US" dirty="0"/>
              <a:t>Congress can raise or lower CF and has done so in most of the last 10 years. A bill to increase the CF to $34 and change failed in Dec 2024 and has not been brought up by the new Congress in 2025.  </a:t>
            </a:r>
          </a:p>
          <a:p>
            <a:endParaRPr lang="en-US" dirty="0"/>
          </a:p>
          <a:p>
            <a:r>
              <a:rPr lang="en-US" dirty="0"/>
              <a:t>Example GPCIs 2025: </a:t>
            </a:r>
          </a:p>
          <a:p>
            <a:r>
              <a:rPr lang="en-US" dirty="0"/>
              <a:t>Physician work:  Houston 1.014, Boston 1.043</a:t>
            </a:r>
          </a:p>
          <a:p>
            <a:r>
              <a:rPr lang="en-US" dirty="0"/>
              <a:t>Practice expense:  Houston 1.003, Boston 1.197</a:t>
            </a:r>
          </a:p>
          <a:p>
            <a:r>
              <a:rPr lang="en-US" dirty="0"/>
              <a:t>Malpractice: Houston 1.409, Boston 0.894</a:t>
            </a:r>
          </a:p>
          <a:p>
            <a:endParaRPr lang="en-US" dirty="0"/>
          </a:p>
        </p:txBody>
      </p:sp>
      <p:sp>
        <p:nvSpPr>
          <p:cNvPr id="4" name="Slide Number Placeholder 3"/>
          <p:cNvSpPr>
            <a:spLocks noGrp="1"/>
          </p:cNvSpPr>
          <p:nvPr>
            <p:ph type="sldNum" sz="quarter" idx="5"/>
          </p:nvPr>
        </p:nvSpPr>
        <p:spPr/>
        <p:txBody>
          <a:bodyPr/>
          <a:lstStyle/>
          <a:p>
            <a:fld id="{ABFB4450-C0C3-0C45-9140-9B350DAFC53D}" type="slidenum">
              <a:rPr lang="en-US" smtClean="0"/>
              <a:t>30</a:t>
            </a:fld>
            <a:endParaRPr lang="en-US"/>
          </a:p>
        </p:txBody>
      </p:sp>
    </p:spTree>
    <p:extLst>
      <p:ext uri="{BB962C8B-B14F-4D97-AF65-F5344CB8AC3E}">
        <p14:creationId xmlns:p14="http://schemas.microsoft.com/office/powerpoint/2010/main" val="2845221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FB4450-C0C3-0C45-9140-9B350DAFC53D}" type="slidenum">
              <a:rPr lang="en-US" smtClean="0"/>
              <a:t>31</a:t>
            </a:fld>
            <a:endParaRPr lang="en-US"/>
          </a:p>
        </p:txBody>
      </p:sp>
    </p:spTree>
    <p:extLst>
      <p:ext uri="{BB962C8B-B14F-4D97-AF65-F5344CB8AC3E}">
        <p14:creationId xmlns:p14="http://schemas.microsoft.com/office/powerpoint/2010/main" val="1536962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Steps 1–2 = workgroup-driven (inputs + outputs of this series)</a:t>
            </a:r>
          </a:p>
          <a:p>
            <a:r>
              <a:rPr lang="en-US" b="0" dirty="0"/>
              <a:t>Steps 3–4 = department-driven (actions/impacts you hope to catalyze)</a:t>
            </a:r>
          </a:p>
        </p:txBody>
      </p:sp>
      <p:sp>
        <p:nvSpPr>
          <p:cNvPr id="4" name="Slide Number Placeholder 3"/>
          <p:cNvSpPr>
            <a:spLocks noGrp="1"/>
          </p:cNvSpPr>
          <p:nvPr>
            <p:ph type="sldNum" sz="quarter" idx="5"/>
          </p:nvPr>
        </p:nvSpPr>
        <p:spPr/>
        <p:txBody>
          <a:bodyPr/>
          <a:lstStyle/>
          <a:p>
            <a:fld id="{ABFB4450-C0C3-0C45-9140-9B350DAFC53D}" type="slidenum">
              <a:rPr lang="en-US" smtClean="0"/>
              <a:t>5</a:t>
            </a:fld>
            <a:endParaRPr lang="en-US"/>
          </a:p>
        </p:txBody>
      </p:sp>
    </p:spTree>
    <p:extLst>
      <p:ext uri="{BB962C8B-B14F-4D97-AF65-F5344CB8AC3E}">
        <p14:creationId xmlns:p14="http://schemas.microsoft.com/office/powerpoint/2010/main" val="977333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2CC5B-76ED-F3D3-E5DD-F9F023F8F7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474D9D-B0B4-29F8-FD29-3510A6A12F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459B10-2EA0-5333-DE3E-AA3B39A99B86}"/>
              </a:ext>
            </a:extLst>
          </p:cNvPr>
          <p:cNvSpPr>
            <a:spLocks noGrp="1"/>
          </p:cNvSpPr>
          <p:nvPr>
            <p:ph type="body" idx="1"/>
          </p:nvPr>
        </p:nvSpPr>
        <p:spPr/>
        <p:txBody>
          <a:bodyPr/>
          <a:lstStyle/>
          <a:p>
            <a:r>
              <a:rPr lang="en-US" dirty="0"/>
              <a:t>MACRA: Medicare Access and CHIP Reauthorization Act of 2015</a:t>
            </a:r>
          </a:p>
          <a:p>
            <a:r>
              <a:rPr lang="en-US" dirty="0"/>
              <a:t>OBRA: Omnibus Budget Reconciliation Act of 1989; CMS must adjust physician fee schedule spending when projected costs reach $20 million threshold, typically by decreasing the conversion factor relative to the statutory update called for by MACRA.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2F3DAC6-85DC-A4D3-C778-11D401BB499F}"/>
              </a:ext>
            </a:extLst>
          </p:cNvPr>
          <p:cNvSpPr>
            <a:spLocks noGrp="1"/>
          </p:cNvSpPr>
          <p:nvPr>
            <p:ph type="sldNum" sz="quarter" idx="5"/>
          </p:nvPr>
        </p:nvSpPr>
        <p:spPr/>
        <p:txBody>
          <a:bodyPr/>
          <a:lstStyle/>
          <a:p>
            <a:fld id="{ABFB4450-C0C3-0C45-9140-9B350DAFC53D}" type="slidenum">
              <a:rPr lang="en-US" smtClean="0"/>
              <a:t>32</a:t>
            </a:fld>
            <a:endParaRPr lang="en-US"/>
          </a:p>
        </p:txBody>
      </p:sp>
    </p:spTree>
    <p:extLst>
      <p:ext uri="{BB962C8B-B14F-4D97-AF65-F5344CB8AC3E}">
        <p14:creationId xmlns:p14="http://schemas.microsoft.com/office/powerpoint/2010/main" val="11854260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CF75E-2E94-6D2E-6D32-C372A2A3BC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397D1A-7710-B771-B071-A65B26F6E6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AF64D6-AD01-CB38-8076-4D8D95B19518}"/>
              </a:ext>
            </a:extLst>
          </p:cNvPr>
          <p:cNvSpPr>
            <a:spLocks noGrp="1"/>
          </p:cNvSpPr>
          <p:nvPr>
            <p:ph type="body" idx="1"/>
          </p:nvPr>
        </p:nvSpPr>
        <p:spPr/>
        <p:txBody>
          <a:bodyPr/>
          <a:lstStyle/>
          <a:p>
            <a:r>
              <a:rPr lang="en-US" dirty="0"/>
              <a:t>67 million is 20% of US population.  </a:t>
            </a:r>
          </a:p>
        </p:txBody>
      </p:sp>
      <p:sp>
        <p:nvSpPr>
          <p:cNvPr id="4" name="Slide Number Placeholder 3">
            <a:extLst>
              <a:ext uri="{FF2B5EF4-FFF2-40B4-BE49-F238E27FC236}">
                <a16:creationId xmlns:a16="http://schemas.microsoft.com/office/drawing/2014/main" id="{69C725C3-F866-D0D1-3692-4B6738943A56}"/>
              </a:ext>
            </a:extLst>
          </p:cNvPr>
          <p:cNvSpPr>
            <a:spLocks noGrp="1"/>
          </p:cNvSpPr>
          <p:nvPr>
            <p:ph type="sldNum" sz="quarter" idx="5"/>
          </p:nvPr>
        </p:nvSpPr>
        <p:spPr/>
        <p:txBody>
          <a:bodyPr/>
          <a:lstStyle/>
          <a:p>
            <a:fld id="{ABFB4450-C0C3-0C45-9140-9B350DAFC53D}" type="slidenum">
              <a:rPr lang="en-US" smtClean="0"/>
              <a:t>33</a:t>
            </a:fld>
            <a:endParaRPr lang="en-US"/>
          </a:p>
        </p:txBody>
      </p:sp>
    </p:spTree>
    <p:extLst>
      <p:ext uri="{BB962C8B-B14F-4D97-AF65-F5344CB8AC3E}">
        <p14:creationId xmlns:p14="http://schemas.microsoft.com/office/powerpoint/2010/main" val="3686263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MPFS Addendum B contains RVUs for work, PE and malpractice for all services, including some services not paid under the fee schedule, like pediatric codes with no Medicare beneficiaries.  The pediatric codes need to be published to be recognized by other payers like state Medicaid and private payers.  </a:t>
            </a:r>
          </a:p>
          <a:p>
            <a:endParaRPr lang="en-US" dirty="0"/>
          </a:p>
          <a:p>
            <a:r>
              <a:rPr lang="en-US" dirty="0"/>
              <a:t>Top 15: Texas is not among top 15. </a:t>
            </a:r>
          </a:p>
          <a:p>
            <a:r>
              <a:rPr lang="en-US" dirty="0"/>
              <a:t>Alaska (AK) and Delaware (DE)  as well as North Carolina and Montana have a higher than Medicare provider payment rate to keep and attract providers. </a:t>
            </a:r>
          </a:p>
          <a:p>
            <a:endParaRPr lang="en-US" dirty="0"/>
          </a:p>
          <a:p>
            <a:r>
              <a:rPr lang="en-US" dirty="0"/>
              <a:t>Some hospitals that serve large numbers of low income and uninsured patients also receive supplemental federal payments through the Disproportionate Share Hospital (DSH) program. </a:t>
            </a:r>
          </a:p>
          <a:p>
            <a:endParaRPr lang="en-US" dirty="0"/>
          </a:p>
          <a:p>
            <a:r>
              <a:rPr lang="en-US" dirty="0"/>
              <a:t>Additional federal Medicaid subsidies may bring Medicaid rates close to Medicare rates.  </a:t>
            </a:r>
          </a:p>
          <a:p>
            <a:endParaRPr lang="en-US" dirty="0"/>
          </a:p>
          <a:p>
            <a:r>
              <a:rPr lang="en-US" dirty="0"/>
              <a:t>KFF=Kaiser Family Foundation</a:t>
            </a:r>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ABFB4450-C0C3-0C45-9140-9B350DAFC53D}" type="slidenum">
              <a:rPr lang="en-US" smtClean="0"/>
              <a:t>34</a:t>
            </a:fld>
            <a:endParaRPr lang="en-US"/>
          </a:p>
        </p:txBody>
      </p:sp>
    </p:spTree>
    <p:extLst>
      <p:ext uri="{BB962C8B-B14F-4D97-AF65-F5344CB8AC3E}">
        <p14:creationId xmlns:p14="http://schemas.microsoft.com/office/powerpoint/2010/main" val="41216554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Benefits of APM: improved quality, reduced cost, increased care coordination, encourages exploring new technology and methods to deliver care.  AAP COCHF is working on new policy paper entitled </a:t>
            </a:r>
            <a:r>
              <a:rPr lang="en-US" sz="1200" b="0" i="0" u="none" strike="noStrike" kern="1200" dirty="0">
                <a:solidFill>
                  <a:schemeClr val="tx1"/>
                </a:solidFill>
                <a:effectLst/>
                <a:latin typeface="+mn-lt"/>
                <a:ea typeface="+mn-ea"/>
                <a:cs typeface="+mn-cs"/>
              </a:rPr>
              <a:t>Principles to Guide Alternative Payment Models Involving Children and Adolescents. </a:t>
            </a:r>
            <a:endParaRPr lang="en-US" dirty="0"/>
          </a:p>
          <a:p>
            <a:endParaRPr lang="en-US" dirty="0"/>
          </a:p>
          <a:p>
            <a:r>
              <a:rPr lang="en-US" dirty="0"/>
              <a:t>MSSP =Medicare shared savings program</a:t>
            </a:r>
          </a:p>
          <a:p>
            <a:endParaRPr lang="en-US" dirty="0"/>
          </a:p>
          <a:p>
            <a:r>
              <a:rPr lang="en-US" dirty="0"/>
              <a:t>ACO =Accountable Care Organization:  groups of physicians and other providers who take responsibility for the care of a defined population, like ped kidney disease</a:t>
            </a:r>
          </a:p>
          <a:p>
            <a:r>
              <a:rPr lang="en-US" dirty="0"/>
              <a:t>CMS </a:t>
            </a:r>
            <a:r>
              <a:rPr lang="en-US" dirty="0" err="1"/>
              <a:t>InCK</a:t>
            </a:r>
            <a:r>
              <a:rPr lang="en-US" dirty="0"/>
              <a:t> Model since 2019 for Medicaid and CHIP beneficiaries 0-20yo with </a:t>
            </a:r>
            <a:r>
              <a:rPr lang="en-US"/>
              <a:t>behavioral </a:t>
            </a:r>
            <a:r>
              <a:rPr lang="en-US" sz="1200" kern="1200">
                <a:solidFill>
                  <a:schemeClr val="tx1"/>
                </a:solidFill>
                <a:effectLst/>
                <a:latin typeface="+mn-lt"/>
                <a:ea typeface="+mn-ea"/>
                <a:cs typeface="+mn-cs"/>
              </a:rPr>
              <a:t>and/or complex health needs, who are at greater risk of receiving fragmented care</a:t>
            </a:r>
            <a:r>
              <a:rPr lang="en-US">
                <a:effectLst/>
              </a:rPr>
              <a:t> and avoidable hospitalizations </a:t>
            </a:r>
            <a:r>
              <a:rPr lang="en-US"/>
              <a:t>: </a:t>
            </a:r>
            <a:r>
              <a:rPr lang="en-US" dirty="0"/>
              <a:t>7 participants, including Lurie, Duke, Montefiore, Nationwide; integrated care for children with quality metrics with incentive payments and shared savings.  </a:t>
            </a:r>
          </a:p>
          <a:p>
            <a:endParaRPr lang="en-US" dirty="0"/>
          </a:p>
          <a:p>
            <a:r>
              <a:rPr lang="en-US" dirty="0"/>
              <a:t>Primary Care 1</a:t>
            </a:r>
            <a:r>
              <a:rPr lang="en-US" baseline="30000" dirty="0"/>
              <a:t>st</a:t>
            </a:r>
            <a:r>
              <a:rPr lang="en-US" dirty="0"/>
              <a:t>: increased payments to PCP to support advanced care delivery</a:t>
            </a:r>
          </a:p>
          <a:p>
            <a:endParaRPr lang="en-US" dirty="0"/>
          </a:p>
          <a:p>
            <a:r>
              <a:rPr lang="en-US" dirty="0"/>
              <a:t>P4P =Pay for Performance: payments to specific performance metrics such as quality or efficiency </a:t>
            </a:r>
          </a:p>
          <a:p>
            <a:endParaRPr lang="en-US" dirty="0"/>
          </a:p>
          <a:p>
            <a:r>
              <a:rPr lang="en-US" dirty="0"/>
              <a:t>Bundled: single payment for an entire episode of care rather than individual services</a:t>
            </a:r>
          </a:p>
          <a:p>
            <a:endParaRPr lang="en-US" dirty="0"/>
          </a:p>
          <a:p>
            <a:r>
              <a:rPr lang="en-US" dirty="0"/>
              <a:t>Capitation: fixed payment per patient per month, regardless of the amount of services provided. Ped nephrologists have been providing a month’s worth of services for pediatric ESRD dialysis care at Medicare monthly capitation rates since 1995.  </a:t>
            </a:r>
          </a:p>
          <a:p>
            <a:endParaRPr lang="en-US" dirty="0"/>
          </a:p>
          <a:p>
            <a:r>
              <a:rPr lang="en-US" dirty="0"/>
              <a:t>Goal for Medicare beneficiaries:  80% in VBC Medicare Advantage Plan by 2030</a:t>
            </a:r>
          </a:p>
          <a:p>
            <a:endParaRPr lang="en-US" dirty="0"/>
          </a:p>
        </p:txBody>
      </p:sp>
      <p:sp>
        <p:nvSpPr>
          <p:cNvPr id="4" name="Slide Number Placeholder 3"/>
          <p:cNvSpPr>
            <a:spLocks noGrp="1"/>
          </p:cNvSpPr>
          <p:nvPr>
            <p:ph type="sldNum" sz="quarter" idx="5"/>
          </p:nvPr>
        </p:nvSpPr>
        <p:spPr/>
        <p:txBody>
          <a:bodyPr/>
          <a:lstStyle/>
          <a:p>
            <a:fld id="{ABFB4450-C0C3-0C45-9140-9B350DAFC53D}" type="slidenum">
              <a:rPr lang="en-US" smtClean="0"/>
              <a:t>35</a:t>
            </a:fld>
            <a:endParaRPr lang="en-US"/>
          </a:p>
        </p:txBody>
      </p:sp>
    </p:spTree>
    <p:extLst>
      <p:ext uri="{BB962C8B-B14F-4D97-AF65-F5344CB8AC3E}">
        <p14:creationId xmlns:p14="http://schemas.microsoft.com/office/powerpoint/2010/main" val="36119278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70550-B26F-34B3-43D2-F0F2CC2FCE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C3B0FC-6FD3-27D2-BD34-EFE878824D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1BCF94-1987-DB4F-BC09-05048AC562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D527F8-89F6-9544-6A0C-A8AA7BCA61CD}"/>
              </a:ext>
            </a:extLst>
          </p:cNvPr>
          <p:cNvSpPr>
            <a:spLocks noGrp="1"/>
          </p:cNvSpPr>
          <p:nvPr>
            <p:ph type="sldNum" sz="quarter" idx="5"/>
          </p:nvPr>
        </p:nvSpPr>
        <p:spPr/>
        <p:txBody>
          <a:bodyPr/>
          <a:lstStyle/>
          <a:p>
            <a:fld id="{ABFB4450-C0C3-0C45-9140-9B350DAFC53D}" type="slidenum">
              <a:rPr lang="en-US" smtClean="0"/>
              <a:t>36</a:t>
            </a:fld>
            <a:endParaRPr lang="en-US"/>
          </a:p>
        </p:txBody>
      </p:sp>
    </p:spTree>
    <p:extLst>
      <p:ext uri="{BB962C8B-B14F-4D97-AF65-F5344CB8AC3E}">
        <p14:creationId xmlns:p14="http://schemas.microsoft.com/office/powerpoint/2010/main" val="25267911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FB4450-C0C3-0C45-9140-9B350DAFC53D}" type="slidenum">
              <a:rPr lang="en-US" smtClean="0"/>
              <a:t>37</a:t>
            </a:fld>
            <a:endParaRPr lang="en-US"/>
          </a:p>
        </p:txBody>
      </p:sp>
    </p:spTree>
    <p:extLst>
      <p:ext uri="{BB962C8B-B14F-4D97-AF65-F5344CB8AC3E}">
        <p14:creationId xmlns:p14="http://schemas.microsoft.com/office/powerpoint/2010/main" val="14361028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C7535-FE49-4C34-05E4-AA63BD7286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69F528-94AD-99C9-40B2-7CABD1443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C04648-81AA-AD3B-8186-F422672F97E5}"/>
              </a:ext>
            </a:extLst>
          </p:cNvPr>
          <p:cNvSpPr>
            <a:spLocks noGrp="1"/>
          </p:cNvSpPr>
          <p:nvPr>
            <p:ph type="body" idx="1"/>
          </p:nvPr>
        </p:nvSpPr>
        <p:spPr/>
        <p:txBody>
          <a:bodyPr/>
          <a:lstStyle/>
          <a:p>
            <a:r>
              <a:rPr lang="en-US" dirty="0"/>
              <a:t>Dollar expenditures are not in pediatrics favor, so we must point out the long-term benefit of healthy children becoming healthy adults </a:t>
            </a:r>
          </a:p>
        </p:txBody>
      </p:sp>
      <p:sp>
        <p:nvSpPr>
          <p:cNvPr id="4" name="Slide Number Placeholder 3">
            <a:extLst>
              <a:ext uri="{FF2B5EF4-FFF2-40B4-BE49-F238E27FC236}">
                <a16:creationId xmlns:a16="http://schemas.microsoft.com/office/drawing/2014/main" id="{219CE471-172A-0ECE-9156-D962FDC4F399}"/>
              </a:ext>
            </a:extLst>
          </p:cNvPr>
          <p:cNvSpPr>
            <a:spLocks noGrp="1"/>
          </p:cNvSpPr>
          <p:nvPr>
            <p:ph type="sldNum" sz="quarter" idx="5"/>
          </p:nvPr>
        </p:nvSpPr>
        <p:spPr/>
        <p:txBody>
          <a:bodyPr/>
          <a:lstStyle/>
          <a:p>
            <a:fld id="{ABFB4450-C0C3-0C45-9140-9B350DAFC53D}" type="slidenum">
              <a:rPr lang="en-US" smtClean="0"/>
              <a:t>39</a:t>
            </a:fld>
            <a:endParaRPr lang="en-US"/>
          </a:p>
        </p:txBody>
      </p:sp>
    </p:spTree>
    <p:extLst>
      <p:ext uri="{BB962C8B-B14F-4D97-AF65-F5344CB8AC3E}">
        <p14:creationId xmlns:p14="http://schemas.microsoft.com/office/powerpoint/2010/main" val="30503761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p>
        </p:txBody>
      </p:sp>
      <p:sp>
        <p:nvSpPr>
          <p:cNvPr id="4" name="Slide Number Placeholder 3"/>
          <p:cNvSpPr>
            <a:spLocks noGrp="1"/>
          </p:cNvSpPr>
          <p:nvPr>
            <p:ph type="sldNum" sz="quarter" idx="5"/>
          </p:nvPr>
        </p:nvSpPr>
        <p:spPr/>
        <p:txBody>
          <a:bodyPr/>
          <a:lstStyle/>
          <a:p>
            <a:fld id="{ABFB4450-C0C3-0C45-9140-9B350DAFC53D}" type="slidenum">
              <a:rPr lang="en-US" smtClean="0"/>
              <a:t>40</a:t>
            </a:fld>
            <a:endParaRPr lang="en-US"/>
          </a:p>
        </p:txBody>
      </p:sp>
    </p:spTree>
    <p:extLst>
      <p:ext uri="{BB962C8B-B14F-4D97-AF65-F5344CB8AC3E}">
        <p14:creationId xmlns:p14="http://schemas.microsoft.com/office/powerpoint/2010/main" val="15682206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advocating through collaboration with other societies.  </a:t>
            </a:r>
          </a:p>
        </p:txBody>
      </p:sp>
      <p:sp>
        <p:nvSpPr>
          <p:cNvPr id="4" name="Slide Number Placeholder 3"/>
          <p:cNvSpPr>
            <a:spLocks noGrp="1"/>
          </p:cNvSpPr>
          <p:nvPr>
            <p:ph type="sldNum" sz="quarter" idx="5"/>
          </p:nvPr>
        </p:nvSpPr>
        <p:spPr/>
        <p:txBody>
          <a:bodyPr/>
          <a:lstStyle/>
          <a:p>
            <a:fld id="{ABFB4450-C0C3-0C45-9140-9B350DAFC53D}" type="slidenum">
              <a:rPr lang="en-US" smtClean="0"/>
              <a:t>41</a:t>
            </a:fld>
            <a:endParaRPr lang="en-US"/>
          </a:p>
        </p:txBody>
      </p:sp>
    </p:spTree>
    <p:extLst>
      <p:ext uri="{BB962C8B-B14F-4D97-AF65-F5344CB8AC3E}">
        <p14:creationId xmlns:p14="http://schemas.microsoft.com/office/powerpoint/2010/main" val="21497462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D3C1EC-C723-42C8-AC3E-CE63AF4CA454}" type="slidenum">
              <a:rPr lang="en-US" smtClean="0"/>
              <a:pPr>
                <a:defRPr/>
              </a:pPr>
              <a:t>42</a:t>
            </a:fld>
            <a:endParaRPr lang="en-US"/>
          </a:p>
        </p:txBody>
      </p:sp>
    </p:spTree>
    <p:extLst>
      <p:ext uri="{BB962C8B-B14F-4D97-AF65-F5344CB8AC3E}">
        <p14:creationId xmlns:p14="http://schemas.microsoft.com/office/powerpoint/2010/main" val="2125822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49D3F-3716-3DDA-54EF-C5379283F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23F15C-C999-F285-E1AC-39E0698B22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467300-CE5A-7DF7-8A54-769A39BBEF3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effectLst>
                  <a:outerShdw blurRad="38100" dist="38100" dir="2700000" algn="tl">
                    <a:srgbClr val="000000">
                      <a:alpha val="43137"/>
                    </a:srgbClr>
                  </a:outerShdw>
                </a:effectLst>
                <a:latin typeface="Calibri"/>
              </a:rPr>
              <a:t>Kickoff of the </a:t>
            </a:r>
            <a:r>
              <a:rPr kumimoji="0" lang="en-U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Series: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Enhancing Coding Practices and Improving RVU Valuation</a:t>
            </a:r>
          </a:p>
          <a:p>
            <a:endParaRPr lang="en-US" dirty="0"/>
          </a:p>
        </p:txBody>
      </p:sp>
      <p:sp>
        <p:nvSpPr>
          <p:cNvPr id="4" name="Slide Number Placeholder 3">
            <a:extLst>
              <a:ext uri="{FF2B5EF4-FFF2-40B4-BE49-F238E27FC236}">
                <a16:creationId xmlns:a16="http://schemas.microsoft.com/office/drawing/2014/main" id="{B36322AE-9197-3DF6-9FE2-B4E10E4DE7CC}"/>
              </a:ext>
            </a:extLst>
          </p:cNvPr>
          <p:cNvSpPr>
            <a:spLocks noGrp="1"/>
          </p:cNvSpPr>
          <p:nvPr>
            <p:ph type="sldNum" sz="quarter" idx="5"/>
          </p:nvPr>
        </p:nvSpPr>
        <p:spPr/>
        <p:txBody>
          <a:bodyPr/>
          <a:lstStyle/>
          <a:p>
            <a:fld id="{ABFB4450-C0C3-0C45-9140-9B350DAFC53D}" type="slidenum">
              <a:rPr lang="en-US" smtClean="0"/>
              <a:t>6</a:t>
            </a:fld>
            <a:endParaRPr lang="en-US"/>
          </a:p>
        </p:txBody>
      </p:sp>
    </p:spTree>
    <p:extLst>
      <p:ext uri="{BB962C8B-B14F-4D97-AF65-F5344CB8AC3E}">
        <p14:creationId xmlns:p14="http://schemas.microsoft.com/office/powerpoint/2010/main" val="21617121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61B97-6732-4714-A1E1-F5CC39F5B8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62645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7BBC4-AF38-364C-99F4-F6293E60757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12381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FB4450-C0C3-0C45-9140-9B350DAFC53D}" type="slidenum">
              <a:rPr lang="en-US" smtClean="0"/>
              <a:t>8</a:t>
            </a:fld>
            <a:endParaRPr lang="en-US"/>
          </a:p>
        </p:txBody>
      </p:sp>
    </p:spTree>
    <p:extLst>
      <p:ext uri="{BB962C8B-B14F-4D97-AF65-F5344CB8AC3E}">
        <p14:creationId xmlns:p14="http://schemas.microsoft.com/office/powerpoint/2010/main" val="3560278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9432F-2A39-8DD4-640F-8E64464915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75C5CD-CF2F-714E-3B14-140124C5B5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AD74CD-9242-87A2-421E-BD63619179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662EDD-65CC-728E-CD7C-34AA7562EEE4}"/>
              </a:ext>
            </a:extLst>
          </p:cNvPr>
          <p:cNvSpPr>
            <a:spLocks noGrp="1"/>
          </p:cNvSpPr>
          <p:nvPr>
            <p:ph type="sldNum" sz="quarter" idx="5"/>
          </p:nvPr>
        </p:nvSpPr>
        <p:spPr/>
        <p:txBody>
          <a:bodyPr/>
          <a:lstStyle/>
          <a:p>
            <a:fld id="{ABFB4450-C0C3-0C45-9140-9B350DAFC53D}" type="slidenum">
              <a:rPr lang="en-US" smtClean="0"/>
              <a:t>9</a:t>
            </a:fld>
            <a:endParaRPr lang="en-US"/>
          </a:p>
        </p:txBody>
      </p:sp>
    </p:spTree>
    <p:extLst>
      <p:ext uri="{BB962C8B-B14F-4D97-AF65-F5344CB8AC3E}">
        <p14:creationId xmlns:p14="http://schemas.microsoft.com/office/powerpoint/2010/main" val="1612852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FB4450-C0C3-0C45-9140-9B350DAFC53D}" type="slidenum">
              <a:rPr lang="en-US" smtClean="0"/>
              <a:t>10</a:t>
            </a:fld>
            <a:endParaRPr lang="en-US"/>
          </a:p>
        </p:txBody>
      </p:sp>
    </p:spTree>
    <p:extLst>
      <p:ext uri="{BB962C8B-B14F-4D97-AF65-F5344CB8AC3E}">
        <p14:creationId xmlns:p14="http://schemas.microsoft.com/office/powerpoint/2010/main" val="3454273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85117-E65D-95D2-F4E0-3D142761D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1504D7-2C2B-A51A-3F2B-7CEA942E39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BE6811-62EE-3445-DB72-116AF8B538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C9DB8B-529A-1709-7785-D48889873ED9}"/>
              </a:ext>
            </a:extLst>
          </p:cNvPr>
          <p:cNvSpPr>
            <a:spLocks noGrp="1"/>
          </p:cNvSpPr>
          <p:nvPr>
            <p:ph type="sldNum" sz="quarter" idx="5"/>
          </p:nvPr>
        </p:nvSpPr>
        <p:spPr/>
        <p:txBody>
          <a:bodyPr/>
          <a:lstStyle/>
          <a:p>
            <a:fld id="{ABFB4450-C0C3-0C45-9140-9B350DAFC53D}" type="slidenum">
              <a:rPr lang="en-US" smtClean="0"/>
              <a:t>11</a:t>
            </a:fld>
            <a:endParaRPr lang="en-US"/>
          </a:p>
        </p:txBody>
      </p:sp>
    </p:spTree>
    <p:extLst>
      <p:ext uri="{BB962C8B-B14F-4D97-AF65-F5344CB8AC3E}">
        <p14:creationId xmlns:p14="http://schemas.microsoft.com/office/powerpoint/2010/main" val="4070447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597454" y="3085765"/>
            <a:ext cx="10986811"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774922" y="990600"/>
            <a:ext cx="10653003"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774922" y="2495445"/>
            <a:ext cx="10653003"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BEB539C-A8A9-4B9F-9F0F-7823CE3B6D00}" type="datetimeFigureOut">
              <a:rPr lang="en-US" smtClean="0"/>
              <a:t>7/22/2026</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A3877D0-1E2C-4535-90EE-FD4FAA918F3B}" type="slidenum">
              <a:rPr lang="en-US" smtClean="0"/>
              <a:t>‹#›</a:t>
            </a:fld>
            <a:endParaRPr lang="en-US"/>
          </a:p>
        </p:txBody>
      </p:sp>
    </p:spTree>
    <p:extLst>
      <p:ext uri="{BB962C8B-B14F-4D97-AF65-F5344CB8AC3E}">
        <p14:creationId xmlns:p14="http://schemas.microsoft.com/office/powerpoint/2010/main" val="988368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597457" y="599726"/>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EB539C-A8A9-4B9F-9F0F-7823CE3B6D00}" type="datetimeFigureOut">
              <a:rPr lang="en-US" smtClean="0"/>
              <a:t>7/22/2026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877D0-1E2C-4535-90EE-FD4FAA918F3B}" type="slidenum">
              <a:rPr lang="en-US" smtClean="0"/>
              <a:t>‹#›</a:t>
            </a:fld>
            <a:endParaRPr lang="en-US"/>
          </a:p>
        </p:txBody>
      </p:sp>
    </p:spTree>
    <p:extLst>
      <p:ext uri="{BB962C8B-B14F-4D97-AF65-F5344CB8AC3E}">
        <p14:creationId xmlns:p14="http://schemas.microsoft.com/office/powerpoint/2010/main" val="3179273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7431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5"/>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5"/>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263563" cy="365125"/>
          </a:xfrm>
        </p:spPr>
        <p:txBody>
          <a:bodyPr/>
          <a:lstStyle>
            <a:lvl1pPr>
              <a:defRPr>
                <a:solidFill>
                  <a:schemeClr val="accent1">
                    <a:lumMod val="75000"/>
                    <a:lumOff val="25000"/>
                  </a:schemeClr>
                </a:solidFill>
              </a:defRPr>
            </a:lvl1pPr>
          </a:lstStyle>
          <a:p>
            <a:fld id="{BBEB539C-A8A9-4B9F-9F0F-7823CE3B6D00}" type="datetimeFigureOut">
              <a:rPr lang="en-US" smtClean="0"/>
              <a:t>7/22/2026</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A3877D0-1E2C-4535-90EE-FD4FAA918F3B}" type="slidenum">
              <a:rPr lang="en-US" smtClean="0"/>
              <a:t>‹#›</a:t>
            </a:fld>
            <a:endParaRPr lang="en-US"/>
          </a:p>
        </p:txBody>
      </p:sp>
    </p:spTree>
    <p:extLst>
      <p:ext uri="{BB962C8B-B14F-4D97-AF65-F5344CB8AC3E}">
        <p14:creationId xmlns:p14="http://schemas.microsoft.com/office/powerpoint/2010/main" val="2460443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ig Title Slide">
    <p:bg>
      <p:bgPr>
        <a:solidFill>
          <a:srgbClr val="B5DCE9">
            <a:alpha val="10160"/>
          </a:srgbClr>
        </a:soli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1903796" y="3036395"/>
            <a:ext cx="8384408" cy="1031457"/>
          </a:xfrm>
          <a:ln>
            <a:noFill/>
          </a:ln>
        </p:spPr>
        <p:txBody>
          <a:bodyPr vert="horz" tIns="0" rIns="18288" bIns="0" anchor="b">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4800" b="1">
                <a:ln>
                  <a:noFill/>
                </a:ln>
                <a:solidFill>
                  <a:srgbClr val="2444A1"/>
                </a:solidFill>
                <a:effectLst>
                  <a:outerShdw blurRad="50800" dist="38100" dir="2700000" algn="tl" rotWithShape="0">
                    <a:srgbClr val="2444A1">
                      <a:alpha val="15000"/>
                    </a:srgbClr>
                  </a:outerShdw>
                </a:effectLst>
                <a:latin typeface="+mj-lt"/>
                <a:ea typeface="+mj-ea"/>
                <a:cs typeface="+mj-cs"/>
              </a:defRPr>
            </a:lvl1pPr>
          </a:lstStyle>
          <a:p>
            <a:r>
              <a:rPr kumimoji="0" lang="en-US" dirty="0"/>
              <a:t>Front/ Main Title Slide</a:t>
            </a:r>
          </a:p>
        </p:txBody>
      </p:sp>
      <p:sp>
        <p:nvSpPr>
          <p:cNvPr id="17" name="Subtitle 16"/>
          <p:cNvSpPr>
            <a:spLocks noGrp="1"/>
          </p:cNvSpPr>
          <p:nvPr>
            <p:ph type="subTitle" idx="1"/>
          </p:nvPr>
        </p:nvSpPr>
        <p:spPr>
          <a:xfrm>
            <a:off x="1891785" y="4148688"/>
            <a:ext cx="8408429" cy="1752600"/>
          </a:xfrm>
        </p:spPr>
        <p:txBody>
          <a:bodyPr lIns="0" rIns="18288"/>
          <a:lstStyle>
            <a:lvl1pPr marL="0" marR="45720" indent="0" algn="ctr">
              <a:buNone/>
              <a:defRPr>
                <a:solidFill>
                  <a:srgbClr val="1C75BC"/>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pic>
        <p:nvPicPr>
          <p:cNvPr id="2" name="Picture 1">
            <a:extLst>
              <a:ext uri="{FF2B5EF4-FFF2-40B4-BE49-F238E27FC236}">
                <a16:creationId xmlns:a16="http://schemas.microsoft.com/office/drawing/2014/main" id="{81A519FB-0D38-D076-BEFD-98914F9A0EAF}"/>
              </a:ext>
            </a:extLst>
          </p:cNvPr>
          <p:cNvPicPr>
            <a:picLocks noChangeAspect="1"/>
          </p:cNvPicPr>
          <p:nvPr userDrawn="1"/>
        </p:nvPicPr>
        <p:blipFill>
          <a:blip r:embed="rId2"/>
          <a:stretch>
            <a:fillRect/>
          </a:stretch>
        </p:blipFill>
        <p:spPr>
          <a:xfrm>
            <a:off x="5050194" y="812617"/>
            <a:ext cx="2091610" cy="2150530"/>
          </a:xfrm>
          <a:prstGeom prst="rect">
            <a:avLst/>
          </a:prstGeom>
        </p:spPr>
      </p:pic>
      <p:grpSp>
        <p:nvGrpSpPr>
          <p:cNvPr id="3" name="Group 2">
            <a:extLst>
              <a:ext uri="{FF2B5EF4-FFF2-40B4-BE49-F238E27FC236}">
                <a16:creationId xmlns:a16="http://schemas.microsoft.com/office/drawing/2014/main" id="{C1BF13F6-C352-BC94-7527-452AFCC24756}"/>
              </a:ext>
            </a:extLst>
          </p:cNvPr>
          <p:cNvGrpSpPr/>
          <p:nvPr userDrawn="1"/>
        </p:nvGrpSpPr>
        <p:grpSpPr>
          <a:xfrm rot="10800000">
            <a:off x="-2458668" y="5931520"/>
            <a:ext cx="14682808" cy="1055601"/>
            <a:chOff x="-19045" y="216550"/>
            <a:chExt cx="9180548" cy="649224"/>
          </a:xfrm>
        </p:grpSpPr>
        <p:sp>
          <p:nvSpPr>
            <p:cNvPr id="4" name="Freeform 3">
              <a:extLst>
                <a:ext uri="{FF2B5EF4-FFF2-40B4-BE49-F238E27FC236}">
                  <a16:creationId xmlns:a16="http://schemas.microsoft.com/office/drawing/2014/main" id="{9F19EF83-A7CD-AF83-8ED6-F6A345661118}"/>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5" name="Freeform 4">
              <a:extLst>
                <a:ext uri="{FF2B5EF4-FFF2-40B4-BE49-F238E27FC236}">
                  <a16:creationId xmlns:a16="http://schemas.microsoft.com/office/drawing/2014/main" id="{EDA02987-E173-9F0C-DC16-3B0AC20A2248}"/>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grpSp>
      <p:sp>
        <p:nvSpPr>
          <p:cNvPr id="6" name="Freeform 5">
            <a:extLst>
              <a:ext uri="{FF2B5EF4-FFF2-40B4-BE49-F238E27FC236}">
                <a16:creationId xmlns:a16="http://schemas.microsoft.com/office/drawing/2014/main" id="{DAD5E8FD-CD11-49F9-9DE3-FF3649F4F443}"/>
              </a:ext>
            </a:extLst>
          </p:cNvPr>
          <p:cNvSpPr>
            <a:spLocks/>
          </p:cNvSpPr>
          <p:nvPr userDrawn="1"/>
        </p:nvSpPr>
        <p:spPr bwMode="auto">
          <a:xfrm rot="10800000">
            <a:off x="-1547731" y="5685768"/>
            <a:ext cx="13799873" cy="11722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1C75BC"/>
              </a:gs>
              <a:gs pos="86000">
                <a:srgbClr val="BCDAE7"/>
              </a:gs>
              <a:gs pos="100000">
                <a:srgbClr val="DFE7F6"/>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2">
                  <a:lumMod val="50000"/>
                </a:schemeClr>
              </a:solidFill>
              <a:latin typeface="+mn-lt"/>
              <a:ea typeface="+mn-ea"/>
              <a:cs typeface="+mn-cs"/>
            </a:endParaRPr>
          </a:p>
        </p:txBody>
      </p:sp>
      <p:sp>
        <p:nvSpPr>
          <p:cNvPr id="7" name="Freeform 6">
            <a:extLst>
              <a:ext uri="{FF2B5EF4-FFF2-40B4-BE49-F238E27FC236}">
                <a16:creationId xmlns:a16="http://schemas.microsoft.com/office/drawing/2014/main" id="{E6658897-0510-2284-DC65-9C7E32A128EC}"/>
              </a:ext>
            </a:extLst>
          </p:cNvPr>
          <p:cNvSpPr>
            <a:spLocks/>
          </p:cNvSpPr>
          <p:nvPr userDrawn="1"/>
        </p:nvSpPr>
        <p:spPr bwMode="auto">
          <a:xfrm rot="10800000">
            <a:off x="-296255" y="6176286"/>
            <a:ext cx="6562846" cy="681714"/>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flip="none" rotWithShape="1">
            <a:gsLst>
              <a:gs pos="51000">
                <a:schemeClr val="accent3">
                  <a:shade val="50000"/>
                  <a:satMod val="130000"/>
                </a:schemeClr>
              </a:gs>
              <a:gs pos="100000">
                <a:srgbClr val="1C75BC"/>
              </a:gs>
            </a:gsLst>
            <a:lin ang="8100000" scaled="1"/>
            <a:tileRect/>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grpSp>
        <p:nvGrpSpPr>
          <p:cNvPr id="8" name="Group 7">
            <a:extLst>
              <a:ext uri="{FF2B5EF4-FFF2-40B4-BE49-F238E27FC236}">
                <a16:creationId xmlns:a16="http://schemas.microsoft.com/office/drawing/2014/main" id="{D85E1255-1472-4CA0-ABC5-5734739A6B95}"/>
              </a:ext>
            </a:extLst>
          </p:cNvPr>
          <p:cNvGrpSpPr/>
          <p:nvPr userDrawn="1"/>
        </p:nvGrpSpPr>
        <p:grpSpPr>
          <a:xfrm>
            <a:off x="-1074813" y="4443"/>
            <a:ext cx="14682808" cy="1055601"/>
            <a:chOff x="-19045" y="216550"/>
            <a:chExt cx="9180548" cy="649224"/>
          </a:xfrm>
        </p:grpSpPr>
        <p:sp>
          <p:nvSpPr>
            <p:cNvPr id="10" name="Freeform 9">
              <a:extLst>
                <a:ext uri="{FF2B5EF4-FFF2-40B4-BE49-F238E27FC236}">
                  <a16:creationId xmlns:a16="http://schemas.microsoft.com/office/drawing/2014/main" id="{F87827AF-C918-F49B-5AD0-47D56680787F}"/>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Freeform 10">
              <a:extLst>
                <a:ext uri="{FF2B5EF4-FFF2-40B4-BE49-F238E27FC236}">
                  <a16:creationId xmlns:a16="http://schemas.microsoft.com/office/drawing/2014/main" id="{0733C99E-09FA-0841-4601-481ABDCE42F3}"/>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grpSp>
      <p:sp>
        <p:nvSpPr>
          <p:cNvPr id="12" name="Freeform 11">
            <a:extLst>
              <a:ext uri="{FF2B5EF4-FFF2-40B4-BE49-F238E27FC236}">
                <a16:creationId xmlns:a16="http://schemas.microsoft.com/office/drawing/2014/main" id="{4236E22B-A77D-3078-5E3C-E96EA5CC337A}"/>
              </a:ext>
            </a:extLst>
          </p:cNvPr>
          <p:cNvSpPr>
            <a:spLocks/>
          </p:cNvSpPr>
          <p:nvPr userDrawn="1"/>
        </p:nvSpPr>
        <p:spPr bwMode="auto">
          <a:xfrm>
            <a:off x="-39360" y="0"/>
            <a:ext cx="13739730" cy="11722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1C75BC"/>
              </a:gs>
              <a:gs pos="86000">
                <a:srgbClr val="BCDAE7"/>
              </a:gs>
              <a:gs pos="100000">
                <a:srgbClr val="DFE7F6"/>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2">
                  <a:lumMod val="50000"/>
                </a:schemeClr>
              </a:solidFill>
              <a:latin typeface="+mn-lt"/>
              <a:ea typeface="+mn-ea"/>
              <a:cs typeface="+mn-cs"/>
            </a:endParaRPr>
          </a:p>
        </p:txBody>
      </p:sp>
      <p:sp>
        <p:nvSpPr>
          <p:cNvPr id="13" name="Freeform 12">
            <a:extLst>
              <a:ext uri="{FF2B5EF4-FFF2-40B4-BE49-F238E27FC236}">
                <a16:creationId xmlns:a16="http://schemas.microsoft.com/office/drawing/2014/main" id="{5B22D685-8EA4-B065-FFEC-419DA92FE537}"/>
              </a:ext>
            </a:extLst>
          </p:cNvPr>
          <p:cNvSpPr>
            <a:spLocks/>
          </p:cNvSpPr>
          <p:nvPr userDrawn="1"/>
        </p:nvSpPr>
        <p:spPr bwMode="auto">
          <a:xfrm>
            <a:off x="5629154" y="-3"/>
            <a:ext cx="6562846" cy="681714"/>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flip="none" rotWithShape="1">
            <a:gsLst>
              <a:gs pos="51000">
                <a:schemeClr val="accent3">
                  <a:shade val="50000"/>
                  <a:satMod val="130000"/>
                </a:schemeClr>
              </a:gs>
              <a:gs pos="100000">
                <a:srgbClr val="1C75BC"/>
              </a:gs>
            </a:gsLst>
            <a:lin ang="8100000" scaled="1"/>
            <a:tileRect/>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14" name="TextBox 13">
            <a:extLst>
              <a:ext uri="{FF2B5EF4-FFF2-40B4-BE49-F238E27FC236}">
                <a16:creationId xmlns:a16="http://schemas.microsoft.com/office/drawing/2014/main" id="{AEBFCBEC-7F23-220C-802A-7C505F7C77A8}"/>
              </a:ext>
            </a:extLst>
          </p:cNvPr>
          <p:cNvSpPr txBox="1"/>
          <p:nvPr userDrawn="1"/>
        </p:nvSpPr>
        <p:spPr>
          <a:xfrm>
            <a:off x="1315453" y="6410366"/>
            <a:ext cx="2261936" cy="338554"/>
          </a:xfrm>
          <a:prstGeom prst="rect">
            <a:avLst/>
          </a:prstGeom>
          <a:noFill/>
        </p:spPr>
        <p:txBody>
          <a:bodyPr wrap="square">
            <a:spAutoFit/>
          </a:bodyPr>
          <a:lstStyle/>
          <a:p>
            <a:pPr algn="ctr"/>
            <a:r>
              <a:rPr kumimoji="0" lang="en-US" sz="1600" b="1" i="0" u="none" strike="noStrike" kern="1200" cap="none" spc="0" normalizeH="0" baseline="0" noProof="0" dirty="0" err="1">
                <a:ln>
                  <a:noFill/>
                </a:ln>
                <a:solidFill>
                  <a:schemeClr val="bg1"/>
                </a:solidFill>
                <a:effectLst/>
                <a:uLnTx/>
                <a:uFillTx/>
                <a:latin typeface="Calibri" panose="020F0502020204030204" pitchFamily="34" charset="0"/>
                <a:ea typeface="Arial" charset="0"/>
                <a:cs typeface="Calibri" panose="020F0502020204030204" pitchFamily="34" charset="0"/>
              </a:rPr>
              <a:t>amspdc.org</a:t>
            </a:r>
            <a:r>
              <a:rPr kumimoji="0" lang="en-US" sz="1600" b="1" i="0" u="none" strike="noStrike" kern="1200" cap="none" spc="0" normalizeH="0" baseline="0" noProof="0" dirty="0">
                <a:ln>
                  <a:noFill/>
                </a:ln>
                <a:solidFill>
                  <a:schemeClr val="bg1"/>
                </a:solidFill>
                <a:effectLst/>
                <a:uLnTx/>
                <a:uFillTx/>
                <a:latin typeface="Calibri" panose="020F0502020204030204" pitchFamily="34" charset="0"/>
                <a:ea typeface="Arial" charset="0"/>
                <a:cs typeface="Calibri" panose="020F0502020204030204" pitchFamily="34" charset="0"/>
              </a:rPr>
              <a:t>/workforce </a:t>
            </a:r>
            <a:endParaRPr lang="en-US" sz="1600" dirty="0"/>
          </a:p>
        </p:txBody>
      </p:sp>
      <p:sp>
        <p:nvSpPr>
          <p:cNvPr id="15" name="TextBox 14">
            <a:extLst>
              <a:ext uri="{FF2B5EF4-FFF2-40B4-BE49-F238E27FC236}">
                <a16:creationId xmlns:a16="http://schemas.microsoft.com/office/drawing/2014/main" id="{B95A1E1D-47CB-3C3C-006F-E32A07E69027}"/>
              </a:ext>
            </a:extLst>
          </p:cNvPr>
          <p:cNvSpPr txBox="1"/>
          <p:nvPr userDrawn="1"/>
        </p:nvSpPr>
        <p:spPr>
          <a:xfrm>
            <a:off x="10666393" y="6384977"/>
            <a:ext cx="1443790"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@AMSPDC  #PWI</a:t>
            </a:r>
          </a:p>
        </p:txBody>
      </p:sp>
      <p:pic>
        <p:nvPicPr>
          <p:cNvPr id="16" name="Picture 15" descr="A white x in a black background&#10;&#10;AI-generated content may be incorrect.">
            <a:extLst>
              <a:ext uri="{FF2B5EF4-FFF2-40B4-BE49-F238E27FC236}">
                <a16:creationId xmlns:a16="http://schemas.microsoft.com/office/drawing/2014/main" id="{ABE88F01-05F9-E2C3-E4F5-9B74BF580C67}"/>
              </a:ext>
            </a:extLst>
          </p:cNvPr>
          <p:cNvPicPr>
            <a:picLocks noChangeAspect="1"/>
          </p:cNvPicPr>
          <p:nvPr userDrawn="1"/>
        </p:nvPicPr>
        <p:blipFill>
          <a:blip r:embed="rId3"/>
          <a:stretch>
            <a:fillRect/>
          </a:stretch>
        </p:blipFill>
        <p:spPr>
          <a:xfrm>
            <a:off x="10522015" y="6403251"/>
            <a:ext cx="248394" cy="249159"/>
          </a:xfrm>
          <a:prstGeom prst="rect">
            <a:avLst/>
          </a:prstGeom>
        </p:spPr>
      </p:pic>
    </p:spTree>
    <p:extLst>
      <p:ext uri="{BB962C8B-B14F-4D97-AF65-F5344CB8AC3E}">
        <p14:creationId xmlns:p14="http://schemas.microsoft.com/office/powerpoint/2010/main" val="2662574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contourClr>
                <a:schemeClr val="tx2"/>
              </a:contourClr>
            </a:sp3d>
          </a:bodyPr>
          <a:lstStyle>
            <a:lvl1pPr algn="r" rtl="0">
              <a:spcBef>
                <a:spcPct val="0"/>
              </a:spcBef>
              <a:buNone/>
              <a:defRPr sz="4800" b="1">
                <a:ln>
                  <a:noFill/>
                </a:ln>
                <a:solidFill>
                  <a:schemeClr val="accent3">
                    <a:tint val="90000"/>
                    <a:satMod val="120000"/>
                  </a:schemeClr>
                </a:solidFill>
                <a:effectLst>
                  <a:outerShdw blurRad="50800" dist="38100" dir="2700000" algn="tl" rotWithShape="0">
                    <a:srgbClr val="2444A1">
                      <a:alpha val="15000"/>
                    </a:srgbClr>
                  </a:outerShdw>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726966" y="3260068"/>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Tree>
    <p:extLst>
      <p:ext uri="{BB962C8B-B14F-4D97-AF65-F5344CB8AC3E}">
        <p14:creationId xmlns:p14="http://schemas.microsoft.com/office/powerpoint/2010/main" val="3155033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87780"/>
            <a:ext cx="10972800" cy="4803738"/>
          </a:xfrm>
          <a:noFill/>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Title 6"/>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750001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3A033A-B8A4-8982-A3D3-E9C47996AB77}"/>
              </a:ext>
            </a:extLst>
          </p:cNvPr>
          <p:cNvSpPr/>
          <p:nvPr userDrawn="1"/>
        </p:nvSpPr>
        <p:spPr>
          <a:xfrm>
            <a:off x="0" y="0"/>
            <a:ext cx="1233424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50874"/>
            <a:ext cx="10972800" cy="5740644"/>
          </a:xfrm>
          <a:noFill/>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 name="TextBox 1">
            <a:extLst>
              <a:ext uri="{FF2B5EF4-FFF2-40B4-BE49-F238E27FC236}">
                <a16:creationId xmlns:a16="http://schemas.microsoft.com/office/drawing/2014/main" id="{1ED0621B-C284-149D-B5E8-3D194C1214F4}"/>
              </a:ext>
            </a:extLst>
          </p:cNvPr>
          <p:cNvSpPr txBox="1"/>
          <p:nvPr userDrawn="1"/>
        </p:nvSpPr>
        <p:spPr>
          <a:xfrm>
            <a:off x="715357" y="6224754"/>
            <a:ext cx="1036372" cy="2308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444A1"/>
                </a:solidFill>
                <a:effectLst/>
                <a:uLnTx/>
                <a:uFillTx/>
                <a:latin typeface="Calibri" panose="020F0502020204030204" pitchFamily="34" charset="0"/>
                <a:ea typeface="+mn-ea"/>
                <a:cs typeface="Calibri" panose="020F0502020204030204" pitchFamily="34" charset="0"/>
              </a:rPr>
              <a:t>@AMSPDC  #PWI</a:t>
            </a:r>
          </a:p>
        </p:txBody>
      </p:sp>
      <p:pic>
        <p:nvPicPr>
          <p:cNvPr id="4" name="Picture 3">
            <a:extLst>
              <a:ext uri="{FF2B5EF4-FFF2-40B4-BE49-F238E27FC236}">
                <a16:creationId xmlns:a16="http://schemas.microsoft.com/office/drawing/2014/main" id="{DFEF547F-0230-9E6E-7043-E160B50C78AF}"/>
              </a:ext>
            </a:extLst>
          </p:cNvPr>
          <p:cNvPicPr>
            <a:picLocks noChangeAspect="1"/>
          </p:cNvPicPr>
          <p:nvPr userDrawn="1"/>
        </p:nvPicPr>
        <p:blipFill>
          <a:blip r:embed="rId2"/>
          <a:stretch>
            <a:fillRect/>
          </a:stretch>
        </p:blipFill>
        <p:spPr>
          <a:xfrm>
            <a:off x="10791024" y="5491429"/>
            <a:ext cx="1167296" cy="1200178"/>
          </a:xfrm>
          <a:prstGeom prst="rect">
            <a:avLst/>
          </a:prstGeom>
        </p:spPr>
      </p:pic>
      <p:pic>
        <p:nvPicPr>
          <p:cNvPr id="5" name="Picture 4" descr="A white x in a black background&#10;&#10;AI-generated content may be incorrect.">
            <a:extLst>
              <a:ext uri="{FF2B5EF4-FFF2-40B4-BE49-F238E27FC236}">
                <a16:creationId xmlns:a16="http://schemas.microsoft.com/office/drawing/2014/main" id="{3FE88F89-C422-486B-1C87-1ED14F804C05}"/>
              </a:ext>
            </a:extLst>
          </p:cNvPr>
          <p:cNvPicPr>
            <a:picLocks noChangeAspect="1"/>
          </p:cNvPicPr>
          <p:nvPr userDrawn="1"/>
        </p:nvPicPr>
        <p:blipFill>
          <a:blip r:embed="rId3"/>
          <a:stretch>
            <a:fillRect/>
          </a:stretch>
        </p:blipFill>
        <p:spPr>
          <a:xfrm>
            <a:off x="521245" y="6217639"/>
            <a:ext cx="248394" cy="249159"/>
          </a:xfrm>
          <a:prstGeom prst="rect">
            <a:avLst/>
          </a:prstGeom>
        </p:spPr>
      </p:pic>
      <p:sp>
        <p:nvSpPr>
          <p:cNvPr id="6" name="TextBox 5">
            <a:extLst>
              <a:ext uri="{FF2B5EF4-FFF2-40B4-BE49-F238E27FC236}">
                <a16:creationId xmlns:a16="http://schemas.microsoft.com/office/drawing/2014/main" id="{0B86C707-4B0D-D5B9-38A9-DE96628C9AA7}"/>
              </a:ext>
            </a:extLst>
          </p:cNvPr>
          <p:cNvSpPr txBox="1"/>
          <p:nvPr userDrawn="1"/>
        </p:nvSpPr>
        <p:spPr>
          <a:xfrm>
            <a:off x="103143" y="6428546"/>
            <a:ext cx="1655815" cy="276999"/>
          </a:xfrm>
          <a:prstGeom prst="rect">
            <a:avLst/>
          </a:prstGeom>
          <a:noFill/>
        </p:spPr>
        <p:txBody>
          <a:bodyPr wrap="square">
            <a:spAutoFit/>
          </a:bodyPr>
          <a:lstStyle/>
          <a:p>
            <a:r>
              <a:rPr kumimoji="0" lang="en-US" sz="1200" b="1" i="0" u="none" strike="noStrike" kern="1200" cap="none" spc="0" normalizeH="0" baseline="0" noProof="0" dirty="0" err="1">
                <a:ln>
                  <a:noFill/>
                </a:ln>
                <a:solidFill>
                  <a:srgbClr val="2444A1"/>
                </a:solidFill>
                <a:effectLst/>
                <a:uLnTx/>
                <a:uFillTx/>
                <a:latin typeface="Calibri" panose="020F0502020204030204" pitchFamily="34" charset="0"/>
                <a:ea typeface="Arial" charset="0"/>
                <a:cs typeface="Calibri" panose="020F0502020204030204" pitchFamily="34" charset="0"/>
              </a:rPr>
              <a:t>amspdc.org</a:t>
            </a:r>
            <a:r>
              <a:rPr kumimoji="0" lang="en-US" sz="1200" b="1" i="0" u="none" strike="noStrike" kern="1200" cap="none" spc="0" normalizeH="0" baseline="0" noProof="0" dirty="0">
                <a:ln>
                  <a:noFill/>
                </a:ln>
                <a:solidFill>
                  <a:srgbClr val="2444A1"/>
                </a:solidFill>
                <a:effectLst/>
                <a:uLnTx/>
                <a:uFillTx/>
                <a:latin typeface="Calibri" panose="020F0502020204030204" pitchFamily="34" charset="0"/>
                <a:ea typeface="Arial" charset="0"/>
                <a:cs typeface="Calibri" panose="020F0502020204030204" pitchFamily="34" charset="0"/>
              </a:rPr>
              <a:t>/workforce </a:t>
            </a:r>
            <a:endParaRPr lang="en-US" sz="1200" dirty="0">
              <a:ln>
                <a:noFill/>
              </a:ln>
              <a:solidFill>
                <a:srgbClr val="2444A1"/>
              </a:solidFill>
            </a:endParaRPr>
          </a:p>
        </p:txBody>
      </p:sp>
      <p:sp>
        <p:nvSpPr>
          <p:cNvPr id="7" name="Title 1">
            <a:extLst>
              <a:ext uri="{FF2B5EF4-FFF2-40B4-BE49-F238E27FC236}">
                <a16:creationId xmlns:a16="http://schemas.microsoft.com/office/drawing/2014/main" id="{499B6C2A-219B-3876-4772-F19323C35A39}"/>
              </a:ext>
            </a:extLst>
          </p:cNvPr>
          <p:cNvSpPr txBox="1">
            <a:spLocks/>
          </p:cNvSpPr>
          <p:nvPr userDrawn="1"/>
        </p:nvSpPr>
        <p:spPr>
          <a:xfrm>
            <a:off x="4897209" y="6276876"/>
            <a:ext cx="3025118" cy="52075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300" b="1" i="0" u="none" strike="noStrike" kern="1200" cap="none" spc="0" normalizeH="0" baseline="0" noProof="0" dirty="0">
                <a:ln>
                  <a:noFill/>
                </a:ln>
                <a:solidFill>
                  <a:srgbClr val="2444A1"/>
                </a:solidFill>
                <a:effectLst/>
                <a:uLnTx/>
                <a:uFillTx/>
                <a:latin typeface="Calibri" panose="020F0502020204030204" pitchFamily="34" charset="0"/>
                <a:ea typeface="Arial" charset="0"/>
                <a:cs typeface="Calibri" panose="020F0502020204030204" pitchFamily="34" charset="0"/>
              </a:rPr>
              <a:t>AMSPDC Pediatrics Workforce Initiative</a:t>
            </a:r>
            <a:br>
              <a:rPr kumimoji="0" lang="en-US" sz="1300" b="0" i="0" u="none" strike="noStrike" kern="1200" cap="none" spc="0" normalizeH="0" baseline="0" noProof="0" dirty="0">
                <a:ln>
                  <a:noFill/>
                </a:ln>
                <a:solidFill>
                  <a:srgbClr val="2444A1"/>
                </a:solidFill>
                <a:effectLst/>
                <a:uLnTx/>
                <a:uFillTx/>
                <a:latin typeface="Calibri" panose="020F0502020204030204" pitchFamily="34" charset="0"/>
                <a:ea typeface="Arial" charset="0"/>
                <a:cs typeface="Calibri" panose="020F0502020204030204" pitchFamily="34" charset="0"/>
              </a:rPr>
            </a:br>
            <a:endParaRPr kumimoji="0" lang="en-US" sz="1300" b="0" i="0" u="none" strike="noStrike" kern="1200" cap="none" spc="0" normalizeH="0" baseline="0" noProof="0" dirty="0">
              <a:ln>
                <a:noFill/>
              </a:ln>
              <a:solidFill>
                <a:srgbClr val="2444A1"/>
              </a:solidFill>
              <a:effectLst/>
              <a:uLnTx/>
              <a:uFillTx/>
              <a:latin typeface="Calibri" panose="020F0502020204030204" pitchFamily="34" charset="0"/>
              <a:ea typeface="Arial" charset="0"/>
              <a:cs typeface="Calibri" panose="020F0502020204030204" pitchFamily="34" charset="0"/>
            </a:endParaRPr>
          </a:p>
        </p:txBody>
      </p:sp>
    </p:spTree>
    <p:extLst>
      <p:ext uri="{BB962C8B-B14F-4D97-AF65-F5344CB8AC3E}">
        <p14:creationId xmlns:p14="http://schemas.microsoft.com/office/powerpoint/2010/main" val="260970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4800" b="1" cap="none" baseline="0" dirty="0">
                <a:ln w="635">
                  <a:noFill/>
                </a:ln>
                <a:solidFill>
                  <a:schemeClr val="accent4">
                    <a:tint val="90000"/>
                    <a:satMod val="125000"/>
                  </a:schemeClr>
                </a:solidFill>
                <a:effectLst>
                  <a:outerShdw blurRad="38100" dist="38100" dir="2700000" algn="tl">
                    <a:srgbClr val="000000">
                      <a:alpha val="43137"/>
                    </a:srgbClr>
                  </a:outerShdw>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102862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D435D-F8FA-1273-FD4D-F39F129D51C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8512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63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422400"/>
            <a:ext cx="5384800" cy="49325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22400"/>
            <a:ext cx="5384800" cy="49325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055754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
            <a:ext cx="10972800" cy="1143000"/>
          </a:xfrm>
        </p:spPr>
        <p:txBody>
          <a:bodyPr tIns="45720" anchor="b"/>
          <a:lstStyle>
            <a:lvl1pPr>
              <a:defRPr/>
            </a:lvl1pPr>
          </a:lstStyle>
          <a:p>
            <a:r>
              <a:rPr kumimoji="0" lang="en-US" dirty="0"/>
              <a:t>Click to edit Master title style</a:t>
            </a:r>
          </a:p>
        </p:txBody>
      </p:sp>
      <p:sp>
        <p:nvSpPr>
          <p:cNvPr id="3" name="Text Placeholder 2"/>
          <p:cNvSpPr>
            <a:spLocks noGrp="1"/>
          </p:cNvSpPr>
          <p:nvPr>
            <p:ph type="body" idx="1"/>
          </p:nvPr>
        </p:nvSpPr>
        <p:spPr>
          <a:xfrm>
            <a:off x="609600" y="13599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3644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222471"/>
            <a:ext cx="5386917" cy="4137849"/>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222471"/>
            <a:ext cx="5389033" cy="4137849"/>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19986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597457" y="599726"/>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74922" y="2228004"/>
            <a:ext cx="10653003" cy="3630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EB539C-A8A9-4B9F-9F0F-7823CE3B6D00}" type="datetimeFigureOut">
              <a:rPr lang="en-US" smtClean="0"/>
              <a:t>7/22/2026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877D0-1E2C-4535-90EE-FD4FAA918F3B}" type="slidenum">
              <a:rPr lang="en-US" smtClean="0"/>
              <a:t>‹#›</a:t>
            </a:fld>
            <a:endParaRPr lang="en-US"/>
          </a:p>
        </p:txBody>
      </p:sp>
    </p:spTree>
    <p:extLst>
      <p:ext uri="{BB962C8B-B14F-4D97-AF65-F5344CB8AC3E}">
        <p14:creationId xmlns:p14="http://schemas.microsoft.com/office/powerpoint/2010/main" val="3419683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9888"/>
            <a:ext cx="11074400" cy="1143000"/>
          </a:xfrm>
        </p:spPr>
        <p:txBody>
          <a:bodyPr vert="horz" tIns="45720"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4800" b="1">
                <a:ln>
                  <a:noFill/>
                </a:ln>
                <a:solidFill>
                  <a:schemeClr val="tx2"/>
                </a:solidFill>
                <a:effectLst>
                  <a:outerShdw blurRad="38100" dist="38100" dir="2700000" algn="tl">
                    <a:srgbClr val="000000">
                      <a:alpha val="43137"/>
                    </a:srgbClr>
                  </a:outerShdw>
                </a:effectLst>
                <a:latin typeface="+mj-lt"/>
                <a:ea typeface="+mj-ea"/>
                <a:cs typeface="+mj-cs"/>
              </a:defRPr>
            </a:lvl1pPr>
          </a:lstStyle>
          <a:p>
            <a:r>
              <a:rPr kumimoji="0" lang="en-US" dirty="0"/>
              <a:t>Click to edit Master title style</a:t>
            </a:r>
          </a:p>
        </p:txBody>
      </p:sp>
    </p:spTree>
    <p:extLst>
      <p:ext uri="{BB962C8B-B14F-4D97-AF65-F5344CB8AC3E}">
        <p14:creationId xmlns:p14="http://schemas.microsoft.com/office/powerpoint/2010/main" val="758458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037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1">
                <a:ln>
                  <a:noFill/>
                </a:ln>
                <a:solidFill>
                  <a:schemeClr val="tx2"/>
                </a:solidFill>
                <a:effectLst>
                  <a:outerShdw blurRad="38100" dist="38100" dir="2700000" algn="tl">
                    <a:srgbClr val="000000">
                      <a:alpha val="43137"/>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514352"/>
            <a:ext cx="6815667" cy="5734048"/>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255667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19093" y="999828"/>
            <a:ext cx="7010400" cy="4362423"/>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Tree>
    <p:extLst>
      <p:ext uri="{BB962C8B-B14F-4D97-AF65-F5344CB8AC3E}">
        <p14:creationId xmlns:p14="http://schemas.microsoft.com/office/powerpoint/2010/main" val="17157298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192506"/>
            <a:ext cx="10972800" cy="878546"/>
          </a:xfrm>
        </p:spPr>
        <p:txBody>
          <a:bodyPr>
            <a:normAutofit/>
          </a:bodyPr>
          <a:lstStyle>
            <a:lvl1pPr>
              <a:defRPr sz="4800"/>
            </a:lvl1pPr>
          </a:lstStyle>
          <a:p>
            <a:r>
              <a:rPr kumimoji="0" lang="en-US" dirty="0"/>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715602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770540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365760" y="448429"/>
            <a:ext cx="11460480" cy="563563"/>
          </a:xfrm>
        </p:spPr>
        <p:txBody>
          <a:bodyPr/>
          <a:lstStyle>
            <a:lvl1pPr>
              <a:defRPr/>
            </a:lvl1pPr>
          </a:lstStyle>
          <a:p>
            <a:r>
              <a:rPr lang="en-US" dirty="0"/>
              <a:t>Click to edit Master title style</a:t>
            </a:r>
          </a:p>
        </p:txBody>
      </p:sp>
      <p:sp>
        <p:nvSpPr>
          <p:cNvPr id="10" name="Content Placeholder 2"/>
          <p:cNvSpPr>
            <a:spLocks noGrp="1"/>
          </p:cNvSpPr>
          <p:nvPr>
            <p:ph idx="11"/>
          </p:nvPr>
        </p:nvSpPr>
        <p:spPr>
          <a:xfrm>
            <a:off x="365760" y="1397000"/>
            <a:ext cx="5608320" cy="4876800"/>
          </a:xfrm>
        </p:spPr>
        <p:txBody>
          <a:bodyPr/>
          <a:lstStyle>
            <a:lvl1pPr>
              <a:defRPr sz="2400"/>
            </a:lvl1pPr>
            <a:lvl2pPr>
              <a:spcBef>
                <a:spcPts val="533"/>
              </a:spcBef>
              <a:defRPr sz="2133"/>
            </a:lvl2pPr>
            <a:lvl3pPr>
              <a:spcBef>
                <a:spcPts val="533"/>
              </a:spcBef>
              <a:defRPr sz="1867"/>
            </a:lvl3pPr>
            <a:lvl4pPr>
              <a:spcBef>
                <a:spcPts val="533"/>
              </a:spcBef>
              <a:defRPr sz="1867"/>
            </a:lvl4pPr>
            <a:lvl5pPr>
              <a:spcBef>
                <a:spcPts val="533"/>
              </a:spcBef>
              <a:defRPr sz="1600"/>
            </a:lvl5pPr>
          </a:lstStyle>
          <a:p>
            <a:pPr lvl="0"/>
            <a:r>
              <a:rPr lang="en-US"/>
              <a:t>Click to edit Master text styles</a:t>
            </a:r>
          </a:p>
          <a:p>
            <a:pPr lvl="1"/>
            <a:r>
              <a:rPr lang="en-US"/>
              <a:t>Second level</a:t>
            </a:r>
          </a:p>
          <a:p>
            <a:pPr lvl="2"/>
            <a:r>
              <a:rPr lang="en-US"/>
              <a:t>Third level</a:t>
            </a:r>
          </a:p>
        </p:txBody>
      </p:sp>
      <p:sp>
        <p:nvSpPr>
          <p:cNvPr id="11" name="Content Placeholder 2"/>
          <p:cNvSpPr>
            <a:spLocks noGrp="1"/>
          </p:cNvSpPr>
          <p:nvPr>
            <p:ph idx="12"/>
          </p:nvPr>
        </p:nvSpPr>
        <p:spPr>
          <a:xfrm>
            <a:off x="6217920" y="1397000"/>
            <a:ext cx="5608320" cy="4876800"/>
          </a:xfrm>
        </p:spPr>
        <p:txBody>
          <a:bodyPr/>
          <a:lstStyle>
            <a:lvl1pPr>
              <a:defRPr sz="2400"/>
            </a:lvl1pPr>
            <a:lvl2pPr>
              <a:spcBef>
                <a:spcPts val="533"/>
              </a:spcBef>
              <a:defRPr sz="2133"/>
            </a:lvl2pPr>
            <a:lvl3pPr>
              <a:spcBef>
                <a:spcPts val="533"/>
              </a:spcBef>
              <a:defRPr sz="1867"/>
            </a:lvl3pPr>
            <a:lvl4pPr>
              <a:spcBef>
                <a:spcPts val="533"/>
              </a:spcBef>
              <a:defRPr sz="1867"/>
            </a:lvl4pPr>
            <a:lvl5pPr>
              <a:spcBef>
                <a:spcPts val="533"/>
              </a:spcBef>
              <a:defRPr sz="1600"/>
            </a:lvl5pPr>
          </a:lstStyle>
          <a:p>
            <a:pPr lvl="0"/>
            <a:r>
              <a:rPr lang="en-US"/>
              <a:t>Click to edit Master text styles</a:t>
            </a:r>
          </a:p>
          <a:p>
            <a:pPr lvl="1"/>
            <a:r>
              <a:rPr lang="en-US"/>
              <a:t>Second level</a:t>
            </a:r>
          </a:p>
          <a:p>
            <a:pPr lvl="2"/>
            <a:r>
              <a:rPr lang="en-US"/>
              <a:t>Third level</a:t>
            </a:r>
          </a:p>
        </p:txBody>
      </p:sp>
      <p:sp>
        <p:nvSpPr>
          <p:cNvPr id="8" name="Slide Number Placeholder 5"/>
          <p:cNvSpPr>
            <a:spLocks noGrp="1"/>
          </p:cNvSpPr>
          <p:nvPr>
            <p:ph type="sldNum" sz="quarter" idx="4"/>
          </p:nvPr>
        </p:nvSpPr>
        <p:spPr>
          <a:xfrm>
            <a:off x="10972800" y="6350152"/>
            <a:ext cx="853440" cy="228449"/>
          </a:xfrm>
          <a:prstGeom prst="rect">
            <a:avLst/>
          </a:prstGeom>
        </p:spPr>
        <p:txBody>
          <a:bodyPr vert="horz" wrap="none" lIns="0" tIns="0" rIns="0" bIns="0" rtlCol="0" anchor="b" anchorCtr="0"/>
          <a:lstStyle>
            <a:lvl1pPr algn="r">
              <a:defRPr sz="1333">
                <a:solidFill>
                  <a:schemeClr val="tx1"/>
                </a:solidFill>
                <a:latin typeface="Arial" pitchFamily="34" charset="0"/>
                <a:cs typeface="Arial" pitchFamily="34" charset="0"/>
              </a:defRPr>
            </a:lvl1pPr>
          </a:lstStyle>
          <a:p>
            <a:fld id="{5315D994-0852-4F75-99F1-5016CE36A879}" type="slidenum">
              <a:rPr lang="en-US" smtClean="0"/>
              <a:pPr/>
              <a:t>‹#›</a:t>
            </a:fld>
            <a:endParaRPr lang="en-US" dirty="0"/>
          </a:p>
        </p:txBody>
      </p:sp>
    </p:spTree>
    <p:extLst>
      <p:ext uri="{BB962C8B-B14F-4D97-AF65-F5344CB8AC3E}">
        <p14:creationId xmlns:p14="http://schemas.microsoft.com/office/powerpoint/2010/main" val="3568006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4800" b="1">
                <a:ln>
                  <a:noFill/>
                </a:ln>
                <a:solidFill>
                  <a:srgbClr val="2444A1"/>
                </a:solidFill>
                <a:effectLst>
                  <a:outerShdw blurRad="50800" dist="38100" dir="2700000" algn="tl" rotWithShape="0">
                    <a:srgbClr val="2444A1">
                      <a:alpha val="15000"/>
                    </a:srgbClr>
                  </a:outerShdw>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726966" y="3429000"/>
            <a:ext cx="10472928" cy="1583668"/>
          </a:xfrm>
        </p:spPr>
        <p:txBody>
          <a:bodyPr lIns="0" rIns="18288"/>
          <a:lstStyle>
            <a:lvl1pPr marL="0" marR="45720" indent="0" algn="ctr">
              <a:buNone/>
              <a:defRPr>
                <a:solidFill>
                  <a:srgbClr val="1C75BC"/>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Tree>
    <p:extLst>
      <p:ext uri="{BB962C8B-B14F-4D97-AF65-F5344CB8AC3E}">
        <p14:creationId xmlns:p14="http://schemas.microsoft.com/office/powerpoint/2010/main" val="33753371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Big Title Slide">
    <p:bg>
      <p:bgPr>
        <a:solidFill>
          <a:srgbClr val="1C75BC">
            <a:alpha val="4705"/>
          </a:srgbClr>
        </a:solid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861568" y="3429000"/>
            <a:ext cx="10468864" cy="820346"/>
          </a:xfrm>
          <a:ln>
            <a:noFill/>
          </a:ln>
        </p:spPr>
        <p:txBody>
          <a:bodyPr vert="horz" tIns="0" rIns="18288" bIns="0" anchor="b">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4800" b="1">
                <a:ln>
                  <a:noFill/>
                </a:ln>
                <a:solidFill>
                  <a:srgbClr val="2444A1"/>
                </a:solidFill>
                <a:effectLst>
                  <a:outerShdw blurRad="50800" dist="38100" dir="2700000" algn="tl" rotWithShape="0">
                    <a:srgbClr val="2444A1">
                      <a:alpha val="15000"/>
                    </a:srgbClr>
                  </a:outerShdw>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877334" y="4477946"/>
            <a:ext cx="10472928" cy="1583668"/>
          </a:xfrm>
        </p:spPr>
        <p:txBody>
          <a:bodyPr lIns="0" rIns="18288"/>
          <a:lstStyle>
            <a:lvl1pPr marL="0" marR="45720" indent="0" algn="ctr">
              <a:buNone/>
              <a:defRPr>
                <a:solidFill>
                  <a:srgbClr val="1C75BC"/>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pic>
        <p:nvPicPr>
          <p:cNvPr id="2" name="Picture 1">
            <a:extLst>
              <a:ext uri="{FF2B5EF4-FFF2-40B4-BE49-F238E27FC236}">
                <a16:creationId xmlns:a16="http://schemas.microsoft.com/office/drawing/2014/main" id="{DEEF4497-2D35-E2E0-A03F-96F3C931BC73}"/>
              </a:ext>
            </a:extLst>
          </p:cNvPr>
          <p:cNvPicPr>
            <a:picLocks noChangeAspect="1"/>
          </p:cNvPicPr>
          <p:nvPr userDrawn="1"/>
        </p:nvPicPr>
        <p:blipFill>
          <a:blip r:embed="rId2"/>
          <a:stretch>
            <a:fillRect/>
          </a:stretch>
        </p:blipFill>
        <p:spPr>
          <a:xfrm>
            <a:off x="4760642" y="434133"/>
            <a:ext cx="2670715" cy="2745947"/>
          </a:xfrm>
          <a:prstGeom prst="rect">
            <a:avLst/>
          </a:prstGeom>
        </p:spPr>
      </p:pic>
    </p:spTree>
    <p:extLst>
      <p:ext uri="{BB962C8B-B14F-4D97-AF65-F5344CB8AC3E}">
        <p14:creationId xmlns:p14="http://schemas.microsoft.com/office/powerpoint/2010/main" val="28126790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noFill/>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Title 6"/>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47115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603529" y="5141974"/>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74925" y="3036573"/>
            <a:ext cx="1065300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74925" y="4541417"/>
            <a:ext cx="1065300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BEB539C-A8A9-4B9F-9F0F-7823CE3B6D00}" type="datetimeFigureOut">
              <a:rPr lang="en-US" smtClean="0"/>
              <a:t>7/22/2026</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A3877D0-1E2C-4535-90EE-FD4FAA918F3B}" type="slidenum">
              <a:rPr lang="en-US" smtClean="0"/>
              <a:t>‹#›</a:t>
            </a:fld>
            <a:endParaRPr lang="en-US"/>
          </a:p>
        </p:txBody>
      </p:sp>
    </p:spTree>
    <p:extLst>
      <p:ext uri="{BB962C8B-B14F-4D97-AF65-F5344CB8AC3E}">
        <p14:creationId xmlns:p14="http://schemas.microsoft.com/office/powerpoint/2010/main" val="10904427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33137"/>
            <a:ext cx="10972800" cy="5815263"/>
          </a:xfrm>
          <a:noFill/>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128387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8F500-1243-F19F-0D59-911B1D50E9D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224411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4800" b="1" cap="none" baseline="0" dirty="0">
                <a:ln w="635">
                  <a:noFill/>
                </a:ln>
                <a:solidFill>
                  <a:srgbClr val="2444A1"/>
                </a:solidFill>
                <a:effectLst>
                  <a:outerShdw blurRad="38100" dist="38100" dir="2700000" algn="tl">
                    <a:srgbClr val="000000">
                      <a:alpha val="43137"/>
                    </a:srgbClr>
                  </a:outerShdw>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Tree>
    <p:extLst>
      <p:ext uri="{BB962C8B-B14F-4D97-AF65-F5344CB8AC3E}">
        <p14:creationId xmlns:p14="http://schemas.microsoft.com/office/powerpoint/2010/main" val="1523272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63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422400"/>
            <a:ext cx="5384800" cy="49325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22400"/>
            <a:ext cx="5384800" cy="49325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2995288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
            <a:ext cx="10972800" cy="1143000"/>
          </a:xfrm>
        </p:spPr>
        <p:txBody>
          <a:bodyPr tIns="45720" anchor="b"/>
          <a:lstStyle>
            <a:lvl1pPr>
              <a:defRPr/>
            </a:lvl1pPr>
          </a:lstStyle>
          <a:p>
            <a:r>
              <a:rPr kumimoji="0" lang="en-US" dirty="0"/>
              <a:t>Click to edit Master title style</a:t>
            </a:r>
          </a:p>
        </p:txBody>
      </p:sp>
      <p:sp>
        <p:nvSpPr>
          <p:cNvPr id="3" name="Text Placeholder 2"/>
          <p:cNvSpPr>
            <a:spLocks noGrp="1"/>
          </p:cNvSpPr>
          <p:nvPr>
            <p:ph type="body" idx="1"/>
          </p:nvPr>
        </p:nvSpPr>
        <p:spPr>
          <a:xfrm>
            <a:off x="609600" y="13599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3644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222471"/>
            <a:ext cx="5386917" cy="4137849"/>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222471"/>
            <a:ext cx="5389033" cy="4137849"/>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1543002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9888"/>
            <a:ext cx="11074400" cy="1143000"/>
          </a:xfrm>
        </p:spPr>
        <p:txBody>
          <a:bodyPr vert="horz" tIns="45720"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4800" b="1">
                <a:ln>
                  <a:noFill/>
                </a:ln>
                <a:solidFill>
                  <a:schemeClr val="tx2"/>
                </a:solidFill>
                <a:effectLst>
                  <a:outerShdw blurRad="38100" dist="38100" dir="2700000" algn="tl">
                    <a:srgbClr val="000000">
                      <a:alpha val="43137"/>
                    </a:srgbClr>
                  </a:outerShdw>
                </a:effectLst>
                <a:latin typeface="+mj-lt"/>
                <a:ea typeface="+mj-ea"/>
                <a:cs typeface="+mj-cs"/>
              </a:defRPr>
            </a:lvl1pPr>
          </a:lstStyle>
          <a:p>
            <a:r>
              <a:rPr kumimoji="0" lang="en-US" dirty="0"/>
              <a:t>Click to edit Master title style</a:t>
            </a:r>
          </a:p>
        </p:txBody>
      </p:sp>
    </p:spTree>
    <p:extLst>
      <p:ext uri="{BB962C8B-B14F-4D97-AF65-F5344CB8AC3E}">
        <p14:creationId xmlns:p14="http://schemas.microsoft.com/office/powerpoint/2010/main" val="27895343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26782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1">
                <a:ln>
                  <a:noFill/>
                </a:ln>
                <a:solidFill>
                  <a:schemeClr val="tx2"/>
                </a:solidFill>
                <a:effectLst>
                  <a:outerShdw blurRad="38100" dist="38100" dir="2700000" algn="tl">
                    <a:srgbClr val="000000">
                      <a:alpha val="43137"/>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514352"/>
            <a:ext cx="6815667" cy="5734048"/>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28868106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01499" y="1106884"/>
            <a:ext cx="7010400" cy="44349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3" name="Picture Placeholder 2"/>
          <p:cNvSpPr>
            <a:spLocks noGrp="1"/>
          </p:cNvSpPr>
          <p:nvPr>
            <p:ph type="pic" idx="1"/>
          </p:nvPr>
        </p:nvSpPr>
        <p:spPr>
          <a:xfrm rot="420000">
            <a:off x="4647724" y="1356835"/>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Tree>
    <p:extLst>
      <p:ext uri="{BB962C8B-B14F-4D97-AF65-F5344CB8AC3E}">
        <p14:creationId xmlns:p14="http://schemas.microsoft.com/office/powerpoint/2010/main" val="33072421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lvl1pPr>
          </a:lstStyle>
          <a:p>
            <a:r>
              <a:rPr kumimoji="0" lang="en-US" dirty="0"/>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344335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597457" y="599726"/>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74924" y="2228003"/>
            <a:ext cx="51993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709" y="2228004"/>
            <a:ext cx="5210216"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EB539C-A8A9-4B9F-9F0F-7823CE3B6D00}" type="datetimeFigureOut">
              <a:rPr lang="en-US" smtClean="0"/>
              <a:t>7/22/2026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3877D0-1E2C-4535-90EE-FD4FAA918F3B}" type="slidenum">
              <a:rPr lang="en-US" smtClean="0"/>
              <a:t>‹#›</a:t>
            </a:fld>
            <a:endParaRPr lang="en-US"/>
          </a:p>
        </p:txBody>
      </p:sp>
    </p:spTree>
    <p:extLst>
      <p:ext uri="{BB962C8B-B14F-4D97-AF65-F5344CB8AC3E}">
        <p14:creationId xmlns:p14="http://schemas.microsoft.com/office/powerpoint/2010/main" val="225889650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1790299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365760" y="833437"/>
            <a:ext cx="11460480" cy="563563"/>
          </a:xfrm>
        </p:spPr>
        <p:txBody>
          <a:bodyPr/>
          <a:lstStyle>
            <a:lvl1pPr>
              <a:defRPr/>
            </a:lvl1pPr>
          </a:lstStyle>
          <a:p>
            <a:r>
              <a:rPr lang="en-US" dirty="0"/>
              <a:t>Click to edit Master title style</a:t>
            </a:r>
          </a:p>
        </p:txBody>
      </p:sp>
      <p:sp>
        <p:nvSpPr>
          <p:cNvPr id="10" name="Content Placeholder 2"/>
          <p:cNvSpPr>
            <a:spLocks noGrp="1"/>
          </p:cNvSpPr>
          <p:nvPr>
            <p:ph idx="11"/>
          </p:nvPr>
        </p:nvSpPr>
        <p:spPr>
          <a:xfrm>
            <a:off x="365760" y="1397000"/>
            <a:ext cx="5608320" cy="4876800"/>
          </a:xfrm>
        </p:spPr>
        <p:txBody>
          <a:bodyPr/>
          <a:lstStyle>
            <a:lvl1pPr>
              <a:defRPr sz="2400"/>
            </a:lvl1pPr>
            <a:lvl2pPr>
              <a:spcBef>
                <a:spcPts val="533"/>
              </a:spcBef>
              <a:defRPr sz="2133"/>
            </a:lvl2pPr>
            <a:lvl3pPr>
              <a:spcBef>
                <a:spcPts val="533"/>
              </a:spcBef>
              <a:defRPr sz="1867"/>
            </a:lvl3pPr>
            <a:lvl4pPr>
              <a:spcBef>
                <a:spcPts val="533"/>
              </a:spcBef>
              <a:defRPr sz="1867"/>
            </a:lvl4pPr>
            <a:lvl5pPr>
              <a:spcBef>
                <a:spcPts val="533"/>
              </a:spcBef>
              <a:defRPr sz="1600"/>
            </a:lvl5pPr>
          </a:lstStyle>
          <a:p>
            <a:pPr lvl="0"/>
            <a:r>
              <a:rPr lang="en-US"/>
              <a:t>Click to edit Master text styles</a:t>
            </a:r>
          </a:p>
          <a:p>
            <a:pPr lvl="1"/>
            <a:r>
              <a:rPr lang="en-US"/>
              <a:t>Second level</a:t>
            </a:r>
          </a:p>
          <a:p>
            <a:pPr lvl="2"/>
            <a:r>
              <a:rPr lang="en-US"/>
              <a:t>Third level</a:t>
            </a:r>
          </a:p>
        </p:txBody>
      </p:sp>
      <p:sp>
        <p:nvSpPr>
          <p:cNvPr id="11" name="Content Placeholder 2"/>
          <p:cNvSpPr>
            <a:spLocks noGrp="1"/>
          </p:cNvSpPr>
          <p:nvPr>
            <p:ph idx="12"/>
          </p:nvPr>
        </p:nvSpPr>
        <p:spPr>
          <a:xfrm>
            <a:off x="6217920" y="1397000"/>
            <a:ext cx="5608320" cy="4876800"/>
          </a:xfrm>
        </p:spPr>
        <p:txBody>
          <a:bodyPr/>
          <a:lstStyle>
            <a:lvl1pPr>
              <a:defRPr sz="2400"/>
            </a:lvl1pPr>
            <a:lvl2pPr>
              <a:spcBef>
                <a:spcPts val="533"/>
              </a:spcBef>
              <a:defRPr sz="2133"/>
            </a:lvl2pPr>
            <a:lvl3pPr>
              <a:spcBef>
                <a:spcPts val="533"/>
              </a:spcBef>
              <a:defRPr sz="1867"/>
            </a:lvl3pPr>
            <a:lvl4pPr>
              <a:spcBef>
                <a:spcPts val="533"/>
              </a:spcBef>
              <a:defRPr sz="1867"/>
            </a:lvl4pPr>
            <a:lvl5pPr>
              <a:spcBef>
                <a:spcPts val="533"/>
              </a:spcBef>
              <a:defRPr sz="1600"/>
            </a:lvl5pPr>
          </a:lstStyle>
          <a:p>
            <a:pPr lvl="0"/>
            <a:r>
              <a:rPr lang="en-US"/>
              <a:t>Click to edit Master text styles</a:t>
            </a:r>
          </a:p>
          <a:p>
            <a:pPr lvl="1"/>
            <a:r>
              <a:rPr lang="en-US"/>
              <a:t>Second level</a:t>
            </a:r>
          </a:p>
          <a:p>
            <a:pPr lvl="2"/>
            <a:r>
              <a:rPr lang="en-US"/>
              <a:t>Third level</a:t>
            </a:r>
          </a:p>
        </p:txBody>
      </p:sp>
      <p:sp>
        <p:nvSpPr>
          <p:cNvPr id="8" name="Slide Number Placeholder 5"/>
          <p:cNvSpPr>
            <a:spLocks noGrp="1"/>
          </p:cNvSpPr>
          <p:nvPr>
            <p:ph type="sldNum" sz="quarter" idx="4"/>
          </p:nvPr>
        </p:nvSpPr>
        <p:spPr>
          <a:xfrm>
            <a:off x="10972800" y="6350152"/>
            <a:ext cx="853440" cy="228449"/>
          </a:xfrm>
          <a:prstGeom prst="rect">
            <a:avLst/>
          </a:prstGeom>
        </p:spPr>
        <p:txBody>
          <a:bodyPr vert="horz" wrap="none" lIns="0" tIns="0" rIns="0" bIns="0" rtlCol="0" anchor="b" anchorCtr="0"/>
          <a:lstStyle>
            <a:lvl1pPr algn="r">
              <a:defRPr sz="1333">
                <a:solidFill>
                  <a:schemeClr val="tx1"/>
                </a:solidFill>
                <a:latin typeface="Arial" pitchFamily="34" charset="0"/>
                <a:cs typeface="Arial" pitchFamily="34" charset="0"/>
              </a:defRPr>
            </a:lvl1pPr>
          </a:lstStyle>
          <a:p>
            <a:fld id="{5315D994-0852-4F75-99F1-5016CE36A879}" type="slidenum">
              <a:rPr lang="en-US" smtClean="0"/>
              <a:pPr/>
              <a:t>‹#›</a:t>
            </a:fld>
            <a:endParaRPr lang="en-US" dirty="0"/>
          </a:p>
        </p:txBody>
      </p:sp>
    </p:spTree>
    <p:extLst>
      <p:ext uri="{BB962C8B-B14F-4D97-AF65-F5344CB8AC3E}">
        <p14:creationId xmlns:p14="http://schemas.microsoft.com/office/powerpoint/2010/main" val="5445795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7/22/2026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06540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7/22/2026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218102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7/22/2026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894618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7/22/2026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296748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7/22/2026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99922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7/22/2026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342378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7/22/2026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123458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7/22/2026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2025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597457" y="599726"/>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82959" y="2228003"/>
            <a:ext cx="4791333"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4924" y="2926052"/>
            <a:ext cx="5199369"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25745" y="2228003"/>
            <a:ext cx="480218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21021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EB539C-A8A9-4B9F-9F0F-7823CE3B6D00}" type="datetimeFigureOut">
              <a:rPr lang="en-US" smtClean="0"/>
              <a:t>7/22/2026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3877D0-1E2C-4535-90EE-FD4FAA918F3B}" type="slidenum">
              <a:rPr lang="en-US" smtClean="0"/>
              <a:t>‹#›</a:t>
            </a:fld>
            <a:endParaRPr lang="en-US"/>
          </a:p>
        </p:txBody>
      </p:sp>
    </p:spTree>
    <p:extLst>
      <p:ext uri="{BB962C8B-B14F-4D97-AF65-F5344CB8AC3E}">
        <p14:creationId xmlns:p14="http://schemas.microsoft.com/office/powerpoint/2010/main" val="4286944185"/>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7/22/2026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740832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7/22/2026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044746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7/22/2026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8500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597457" y="599726"/>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EB539C-A8A9-4B9F-9F0F-7823CE3B6D00}" type="datetimeFigureOut">
              <a:rPr lang="en-US" smtClean="0"/>
              <a:t>7/22/2026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3877D0-1E2C-4535-90EE-FD4FAA918F3B}" type="slidenum">
              <a:rPr lang="en-US" smtClean="0"/>
              <a:t>‹#›</a:t>
            </a:fld>
            <a:endParaRPr lang="en-US"/>
          </a:p>
        </p:txBody>
      </p:sp>
    </p:spTree>
    <p:extLst>
      <p:ext uri="{BB962C8B-B14F-4D97-AF65-F5344CB8AC3E}">
        <p14:creationId xmlns:p14="http://schemas.microsoft.com/office/powerpoint/2010/main" val="3388017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EB539C-A8A9-4B9F-9F0F-7823CE3B6D00}" type="datetimeFigureOut">
              <a:rPr lang="en-US" smtClean="0"/>
              <a:t>7/22/2026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3877D0-1E2C-4535-90EE-FD4FAA918F3B}" type="slidenum">
              <a:rPr lang="en-US" smtClean="0"/>
              <a:t>‹#›</a:t>
            </a:fld>
            <a:endParaRPr lang="en-US"/>
          </a:p>
        </p:txBody>
      </p:sp>
    </p:spTree>
    <p:extLst>
      <p:ext uri="{BB962C8B-B14F-4D97-AF65-F5344CB8AC3E}">
        <p14:creationId xmlns:p14="http://schemas.microsoft.com/office/powerpoint/2010/main" val="3873466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603529" y="5141973"/>
            <a:ext cx="10984943"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75137" y="5262296"/>
            <a:ext cx="4715500"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595199" y="601200"/>
            <a:ext cx="109872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687103"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BEB539C-A8A9-4B9F-9F0F-7823CE3B6D00}" type="datetimeFigureOut">
              <a:rPr lang="en-US" smtClean="0"/>
              <a:t>7/22/2026</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A3877D0-1E2C-4535-90EE-FD4FAA918F3B}" type="slidenum">
              <a:rPr lang="en-US" smtClean="0"/>
              <a:t>‹#›</a:t>
            </a:fld>
            <a:endParaRPr lang="en-US"/>
          </a:p>
        </p:txBody>
      </p:sp>
    </p:spTree>
    <p:extLst>
      <p:ext uri="{BB962C8B-B14F-4D97-AF65-F5344CB8AC3E}">
        <p14:creationId xmlns:p14="http://schemas.microsoft.com/office/powerpoint/2010/main" val="126664667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922" y="4693389"/>
            <a:ext cx="10653003"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97458" y="599725"/>
            <a:ext cx="10984941"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774922" y="5260127"/>
            <a:ext cx="10653003"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EB539C-A8A9-4B9F-9F0F-7823CE3B6D00}" type="datetimeFigureOut">
              <a:rPr lang="en-US" smtClean="0"/>
              <a:t>7/22/2026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3877D0-1E2C-4535-90EE-FD4FAA918F3B}" type="slidenum">
              <a:rPr lang="en-US" smtClean="0"/>
              <a:t>‹#›</a:t>
            </a:fld>
            <a:endParaRPr lang="en-US"/>
          </a:p>
        </p:txBody>
      </p:sp>
    </p:spTree>
    <p:extLst>
      <p:ext uri="{BB962C8B-B14F-4D97-AF65-F5344CB8AC3E}">
        <p14:creationId xmlns:p14="http://schemas.microsoft.com/office/powerpoint/2010/main" val="1730032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emf"/><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3.png"/><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4922" y="687475"/>
            <a:ext cx="10653003"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74922" y="2228003"/>
            <a:ext cx="10653003" cy="3630794"/>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412436" y="5956137"/>
            <a:ext cx="2844800" cy="365125"/>
          </a:xfrm>
          <a:prstGeom prst="rect">
            <a:avLst/>
          </a:prstGeom>
        </p:spPr>
        <p:txBody>
          <a:bodyPr vert="horz" lIns="91440" tIns="45720" rIns="91440" bIns="45720" rtlCol="0" anchor="ctr"/>
          <a:lstStyle>
            <a:lvl1pPr algn="r">
              <a:defRPr sz="900">
                <a:solidFill>
                  <a:schemeClr val="accent2"/>
                </a:solidFill>
              </a:defRPr>
            </a:lvl1pPr>
          </a:lstStyle>
          <a:p>
            <a:fld id="{BBEB539C-A8A9-4B9F-9F0F-7823CE3B6D00}" type="datetimeFigureOut">
              <a:rPr lang="en-US" smtClean="0"/>
              <a:t>7/22/2026</a:t>
            </a:fld>
            <a:endParaRPr lang="en-US"/>
          </a:p>
        </p:txBody>
      </p:sp>
      <p:sp>
        <p:nvSpPr>
          <p:cNvPr id="5" name="Footer Placeholder 4"/>
          <p:cNvSpPr>
            <a:spLocks noGrp="1"/>
          </p:cNvSpPr>
          <p:nvPr>
            <p:ph type="ftr" sz="quarter" idx="3"/>
          </p:nvPr>
        </p:nvSpPr>
        <p:spPr>
          <a:xfrm>
            <a:off x="774924" y="5951811"/>
            <a:ext cx="6494113"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400635" y="5956137"/>
            <a:ext cx="1027291" cy="365125"/>
          </a:xfrm>
          <a:prstGeom prst="rect">
            <a:avLst/>
          </a:prstGeom>
        </p:spPr>
        <p:txBody>
          <a:bodyPr vert="horz" lIns="91440" tIns="45720" rIns="91440" bIns="45720" rtlCol="0" anchor="ctr"/>
          <a:lstStyle>
            <a:lvl1pPr algn="r">
              <a:defRPr sz="900">
                <a:solidFill>
                  <a:schemeClr val="accent2"/>
                </a:solidFill>
              </a:defRPr>
            </a:lvl1pPr>
          </a:lstStyle>
          <a:p>
            <a:fld id="{DA3877D0-1E2C-4535-90EE-FD4FAA918F3B}" type="slidenum">
              <a:rPr lang="en-US" smtClean="0"/>
              <a:t>‹#›</a:t>
            </a:fld>
            <a:endParaRPr lang="en-US"/>
          </a:p>
        </p:txBody>
      </p:sp>
      <p:sp>
        <p:nvSpPr>
          <p:cNvPr id="9" name="Rectangle 8"/>
          <p:cNvSpPr/>
          <p:nvPr/>
        </p:nvSpPr>
        <p:spPr>
          <a:xfrm>
            <a:off x="597456" y="441325"/>
            <a:ext cx="3626545"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7968001" y="441325"/>
            <a:ext cx="36144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4288801" y="441325"/>
            <a:ext cx="36144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508634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F239B7B-E91B-E76C-AE08-555187403EC8}"/>
              </a:ext>
            </a:extLst>
          </p:cNvPr>
          <p:cNvGrpSpPr/>
          <p:nvPr userDrawn="1"/>
        </p:nvGrpSpPr>
        <p:grpSpPr>
          <a:xfrm rot="10800000">
            <a:off x="-2471089" y="5961995"/>
            <a:ext cx="14682808" cy="1055601"/>
            <a:chOff x="-19045" y="216550"/>
            <a:chExt cx="9180548" cy="649224"/>
          </a:xfrm>
        </p:grpSpPr>
        <p:sp>
          <p:nvSpPr>
            <p:cNvPr id="14" name="Freeform 13">
              <a:extLst>
                <a:ext uri="{FF2B5EF4-FFF2-40B4-BE49-F238E27FC236}">
                  <a16:creationId xmlns:a16="http://schemas.microsoft.com/office/drawing/2014/main" id="{330E2628-B96D-0EFC-C183-67C6F1BEC3A6}"/>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5" name="Freeform 14">
              <a:extLst>
                <a:ext uri="{FF2B5EF4-FFF2-40B4-BE49-F238E27FC236}">
                  <a16:creationId xmlns:a16="http://schemas.microsoft.com/office/drawing/2014/main" id="{62B5EB9C-70E0-EC43-2234-FBE93E870182}"/>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grpSp>
      <p:sp>
        <p:nvSpPr>
          <p:cNvPr id="9" name="Title Placeholder 8"/>
          <p:cNvSpPr>
            <a:spLocks noGrp="1"/>
          </p:cNvSpPr>
          <p:nvPr>
            <p:ph type="title"/>
          </p:nvPr>
        </p:nvSpPr>
        <p:spPr>
          <a:xfrm>
            <a:off x="609600" y="56388"/>
            <a:ext cx="10972800" cy="1143000"/>
          </a:xfrm>
          <a:prstGeom prst="rect">
            <a:avLst/>
          </a:prstGeom>
          <a:effectLst/>
        </p:spPr>
        <p:txBody>
          <a:bodyPr vert="horz" lIns="0" rIns="0" bIns="0" anchor="b">
            <a:normAutofit/>
          </a:bodyPr>
          <a:lstStyle/>
          <a:p>
            <a:r>
              <a:rPr kumimoji="0" lang="en-US" dirty="0"/>
              <a:t>Click to edit Master title style</a:t>
            </a:r>
          </a:p>
        </p:txBody>
      </p:sp>
      <p:sp>
        <p:nvSpPr>
          <p:cNvPr id="30" name="Text Placeholder 29"/>
          <p:cNvSpPr>
            <a:spLocks noGrp="1"/>
          </p:cNvSpPr>
          <p:nvPr>
            <p:ph type="body" idx="1"/>
          </p:nvPr>
        </p:nvSpPr>
        <p:spPr>
          <a:xfrm>
            <a:off x="609600" y="1287780"/>
            <a:ext cx="10972800" cy="481525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Freeform 2">
            <a:extLst>
              <a:ext uri="{FF2B5EF4-FFF2-40B4-BE49-F238E27FC236}">
                <a16:creationId xmlns:a16="http://schemas.microsoft.com/office/drawing/2014/main" id="{A866DAA8-7749-B9DB-DDCB-6824CE73EF69}"/>
              </a:ext>
            </a:extLst>
          </p:cNvPr>
          <p:cNvSpPr>
            <a:spLocks/>
          </p:cNvSpPr>
          <p:nvPr userDrawn="1"/>
        </p:nvSpPr>
        <p:spPr bwMode="auto">
          <a:xfrm rot="10800000">
            <a:off x="-1499191" y="5685765"/>
            <a:ext cx="13739730" cy="11722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1C75BC"/>
              </a:gs>
              <a:gs pos="86000">
                <a:srgbClr val="BCDAE7"/>
              </a:gs>
              <a:gs pos="100000">
                <a:srgbClr val="DFE7F6"/>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2">
                  <a:lumMod val="50000"/>
                </a:schemeClr>
              </a:solidFill>
              <a:latin typeface="+mn-lt"/>
              <a:ea typeface="+mn-ea"/>
              <a:cs typeface="+mn-cs"/>
            </a:endParaRPr>
          </a:p>
        </p:txBody>
      </p:sp>
      <p:sp>
        <p:nvSpPr>
          <p:cNvPr id="4" name="Freeform 3">
            <a:extLst>
              <a:ext uri="{FF2B5EF4-FFF2-40B4-BE49-F238E27FC236}">
                <a16:creationId xmlns:a16="http://schemas.microsoft.com/office/drawing/2014/main" id="{F68B4447-BE27-8F79-F29E-06E8FD0FF5A9}"/>
              </a:ext>
            </a:extLst>
          </p:cNvPr>
          <p:cNvSpPr>
            <a:spLocks/>
          </p:cNvSpPr>
          <p:nvPr userDrawn="1"/>
        </p:nvSpPr>
        <p:spPr bwMode="auto">
          <a:xfrm rot="10800000">
            <a:off x="-247716" y="6176281"/>
            <a:ext cx="6562846" cy="681714"/>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flip="none" rotWithShape="1">
            <a:gsLst>
              <a:gs pos="51000">
                <a:schemeClr val="accent3">
                  <a:shade val="50000"/>
                  <a:satMod val="130000"/>
                </a:schemeClr>
              </a:gs>
              <a:gs pos="100000">
                <a:srgbClr val="1C75BC"/>
              </a:gs>
            </a:gsLst>
            <a:lin ang="8100000" scaled="1"/>
            <a:tileRect/>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5" name="TextBox 4">
            <a:extLst>
              <a:ext uri="{FF2B5EF4-FFF2-40B4-BE49-F238E27FC236}">
                <a16:creationId xmlns:a16="http://schemas.microsoft.com/office/drawing/2014/main" id="{5C05C712-EFB5-1D5F-0404-841C4A58A21E}"/>
              </a:ext>
            </a:extLst>
          </p:cNvPr>
          <p:cNvSpPr txBox="1"/>
          <p:nvPr userDrawn="1"/>
        </p:nvSpPr>
        <p:spPr>
          <a:xfrm>
            <a:off x="11098877" y="6281229"/>
            <a:ext cx="1036372" cy="2308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@AMSPDC  #PWI</a:t>
            </a:r>
          </a:p>
        </p:txBody>
      </p:sp>
      <p:pic>
        <p:nvPicPr>
          <p:cNvPr id="10" name="Picture 9">
            <a:extLst>
              <a:ext uri="{FF2B5EF4-FFF2-40B4-BE49-F238E27FC236}">
                <a16:creationId xmlns:a16="http://schemas.microsoft.com/office/drawing/2014/main" id="{4BFA323B-39F9-B40E-3A46-AD78FE7B0D45}"/>
              </a:ext>
            </a:extLst>
          </p:cNvPr>
          <p:cNvPicPr>
            <a:picLocks noChangeAspect="1"/>
          </p:cNvPicPr>
          <p:nvPr userDrawn="1"/>
        </p:nvPicPr>
        <p:blipFill>
          <a:blip r:embed="rId17"/>
          <a:stretch>
            <a:fillRect/>
          </a:stretch>
        </p:blipFill>
        <p:spPr>
          <a:xfrm>
            <a:off x="10846149" y="181356"/>
            <a:ext cx="1167296" cy="1200178"/>
          </a:xfrm>
          <a:prstGeom prst="rect">
            <a:avLst/>
          </a:prstGeom>
        </p:spPr>
      </p:pic>
      <p:pic>
        <p:nvPicPr>
          <p:cNvPr id="16" name="Picture 15" descr="A white x in a black background&#10;&#10;AI-generated content may be incorrect.">
            <a:extLst>
              <a:ext uri="{FF2B5EF4-FFF2-40B4-BE49-F238E27FC236}">
                <a16:creationId xmlns:a16="http://schemas.microsoft.com/office/drawing/2014/main" id="{23FB5348-6280-B492-7390-15F6FA8FAF88}"/>
              </a:ext>
            </a:extLst>
          </p:cNvPr>
          <p:cNvPicPr>
            <a:picLocks noChangeAspect="1"/>
          </p:cNvPicPr>
          <p:nvPr userDrawn="1"/>
        </p:nvPicPr>
        <p:blipFill>
          <a:blip r:embed="rId18"/>
          <a:stretch>
            <a:fillRect/>
          </a:stretch>
        </p:blipFill>
        <p:spPr>
          <a:xfrm>
            <a:off x="10904765" y="6274114"/>
            <a:ext cx="248394" cy="249159"/>
          </a:xfrm>
          <a:prstGeom prst="rect">
            <a:avLst/>
          </a:prstGeom>
        </p:spPr>
      </p:pic>
      <p:sp>
        <p:nvSpPr>
          <p:cNvPr id="8" name="TextBox 7">
            <a:extLst>
              <a:ext uri="{FF2B5EF4-FFF2-40B4-BE49-F238E27FC236}">
                <a16:creationId xmlns:a16="http://schemas.microsoft.com/office/drawing/2014/main" id="{E66C3A6B-BDA6-A8D3-6047-02C63BDB4615}"/>
              </a:ext>
            </a:extLst>
          </p:cNvPr>
          <p:cNvSpPr txBox="1"/>
          <p:nvPr userDrawn="1"/>
        </p:nvSpPr>
        <p:spPr>
          <a:xfrm>
            <a:off x="10486663" y="6485021"/>
            <a:ext cx="1655815" cy="276999"/>
          </a:xfrm>
          <a:prstGeom prst="rect">
            <a:avLst/>
          </a:prstGeom>
          <a:noFill/>
        </p:spPr>
        <p:txBody>
          <a:bodyPr wrap="square">
            <a:spAutoFit/>
          </a:bodyPr>
          <a:lstStyle/>
          <a:p>
            <a:r>
              <a:rPr kumimoji="0" lang="en-US" sz="1200" b="1" i="0" u="none" strike="noStrike" kern="1200" cap="none" spc="0" normalizeH="0" baseline="0" noProof="0" dirty="0" err="1">
                <a:ln>
                  <a:noFill/>
                </a:ln>
                <a:solidFill>
                  <a:schemeClr val="bg1"/>
                </a:solidFill>
                <a:effectLst/>
                <a:uLnTx/>
                <a:uFillTx/>
                <a:latin typeface="Calibri" panose="020F0502020204030204" pitchFamily="34" charset="0"/>
                <a:ea typeface="Arial" charset="0"/>
                <a:cs typeface="Calibri" panose="020F0502020204030204" pitchFamily="34" charset="0"/>
              </a:rPr>
              <a:t>amspdc.org</a:t>
            </a:r>
            <a:r>
              <a:rPr kumimoji="0" lang="en-US" sz="1200" b="1" i="0" u="none" strike="noStrike" kern="1200" cap="none" spc="0" normalizeH="0" baseline="0" noProof="0" dirty="0">
                <a:ln>
                  <a:noFill/>
                </a:ln>
                <a:solidFill>
                  <a:schemeClr val="bg1"/>
                </a:solidFill>
                <a:effectLst/>
                <a:uLnTx/>
                <a:uFillTx/>
                <a:latin typeface="Calibri" panose="020F0502020204030204" pitchFamily="34" charset="0"/>
                <a:ea typeface="Arial" charset="0"/>
                <a:cs typeface="Calibri" panose="020F0502020204030204" pitchFamily="34" charset="0"/>
              </a:rPr>
              <a:t>/workforce </a:t>
            </a:r>
            <a:endParaRPr lang="en-US" sz="1200" dirty="0"/>
          </a:p>
        </p:txBody>
      </p:sp>
      <p:sp>
        <p:nvSpPr>
          <p:cNvPr id="6" name="Title 1">
            <a:extLst>
              <a:ext uri="{FF2B5EF4-FFF2-40B4-BE49-F238E27FC236}">
                <a16:creationId xmlns:a16="http://schemas.microsoft.com/office/drawing/2014/main" id="{8C2D717F-5E14-A242-0453-DF3AC046B06B}"/>
              </a:ext>
            </a:extLst>
          </p:cNvPr>
          <p:cNvSpPr txBox="1">
            <a:spLocks/>
          </p:cNvSpPr>
          <p:nvPr userDrawn="1"/>
        </p:nvSpPr>
        <p:spPr>
          <a:xfrm>
            <a:off x="1050591" y="6411704"/>
            <a:ext cx="3025118" cy="52075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300" b="1" i="0" u="none" strike="noStrike" kern="1200" cap="none" spc="0" normalizeH="0" baseline="0" noProof="0" dirty="0">
                <a:ln>
                  <a:noFill/>
                </a:ln>
                <a:solidFill>
                  <a:schemeClr val="bg1"/>
                </a:solidFill>
                <a:effectLst/>
                <a:uLnTx/>
                <a:uFillTx/>
                <a:latin typeface="Calibri" panose="020F0502020204030204" pitchFamily="34" charset="0"/>
                <a:ea typeface="Arial" charset="0"/>
                <a:cs typeface="Calibri" panose="020F0502020204030204" pitchFamily="34" charset="0"/>
              </a:rPr>
              <a:t>AMSPDC Pediatrics Workforce Initiative</a:t>
            </a:r>
            <a:br>
              <a:rPr kumimoji="0" lang="en-US" sz="1300" b="0" i="0" u="none" strike="noStrike" kern="1200" cap="none" spc="0" normalizeH="0" baseline="0" noProof="0" dirty="0">
                <a:ln>
                  <a:noFill/>
                </a:ln>
                <a:solidFill>
                  <a:srgbClr val="2444A1"/>
                </a:solidFill>
                <a:effectLst/>
                <a:uLnTx/>
                <a:uFillTx/>
                <a:latin typeface="Calibri" panose="020F0502020204030204" pitchFamily="34" charset="0"/>
                <a:ea typeface="Arial" charset="0"/>
                <a:cs typeface="Calibri" panose="020F0502020204030204" pitchFamily="34" charset="0"/>
              </a:rPr>
            </a:br>
            <a:endParaRPr kumimoji="0" lang="en-US" sz="1300" b="0" i="0" u="none" strike="noStrike" kern="1200" cap="none" spc="0" normalizeH="0" baseline="0" noProof="0" dirty="0">
              <a:ln>
                <a:noFill/>
              </a:ln>
              <a:solidFill>
                <a:srgbClr val="2444A1"/>
              </a:solidFill>
              <a:effectLst/>
              <a:uLnTx/>
              <a:uFillTx/>
              <a:latin typeface="Calibri" panose="020F0502020204030204" pitchFamily="34" charset="0"/>
              <a:ea typeface="Arial" charset="0"/>
              <a:cs typeface="Calibri" panose="020F0502020204030204" pitchFamily="34" charset="0"/>
            </a:endParaRPr>
          </a:p>
        </p:txBody>
      </p:sp>
    </p:spTree>
    <p:extLst>
      <p:ext uri="{BB962C8B-B14F-4D97-AF65-F5344CB8AC3E}">
        <p14:creationId xmlns:p14="http://schemas.microsoft.com/office/powerpoint/2010/main" val="19121832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l" rtl="0" eaLnBrk="1" latinLnBrk="0" hangingPunct="1">
        <a:spcBef>
          <a:spcPct val="0"/>
        </a:spcBef>
        <a:buNone/>
        <a:defRPr kumimoji="0" sz="4800" b="1" kern="1200">
          <a:ln>
            <a:noFill/>
          </a:ln>
          <a:solidFill>
            <a:srgbClr val="2444A1"/>
          </a:solidFill>
          <a:effectLst>
            <a:outerShdw blurRad="50800" dist="38100" dir="2700000" algn="tl" rotWithShape="0">
              <a:prstClr val="black">
                <a:alpha val="20000"/>
              </a:prstClr>
            </a:outerShdw>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176464"/>
            <a:ext cx="10972800" cy="910630"/>
          </a:xfrm>
          <a:prstGeom prst="rect">
            <a:avLst/>
          </a:prstGeom>
          <a:effectLst/>
        </p:spPr>
        <p:txBody>
          <a:bodyPr vert="horz" lIns="0" rIns="0" bIns="0" anchor="b">
            <a:normAutofit/>
          </a:bodyPr>
          <a:lstStyle/>
          <a:p>
            <a:r>
              <a:rPr kumimoji="0" lang="en-US" dirty="0"/>
              <a:t>Click to edit Master title style</a:t>
            </a:r>
          </a:p>
        </p:txBody>
      </p:sp>
      <p:sp>
        <p:nvSpPr>
          <p:cNvPr id="30" name="Text Placeholder 29"/>
          <p:cNvSpPr>
            <a:spLocks noGrp="1"/>
          </p:cNvSpPr>
          <p:nvPr>
            <p:ph type="body" idx="1"/>
          </p:nvPr>
        </p:nvSpPr>
        <p:spPr>
          <a:xfrm>
            <a:off x="609600" y="1287780"/>
            <a:ext cx="10972800" cy="496062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grpSp>
        <p:nvGrpSpPr>
          <p:cNvPr id="2" name="Group 1"/>
          <p:cNvGrpSpPr/>
          <p:nvPr/>
        </p:nvGrpSpPr>
        <p:grpSpPr>
          <a:xfrm rot="10800000">
            <a:off x="-29015" y="6201044"/>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grpSp>
      <p:sp>
        <p:nvSpPr>
          <p:cNvPr id="3" name="Freeform 2">
            <a:extLst>
              <a:ext uri="{FF2B5EF4-FFF2-40B4-BE49-F238E27FC236}">
                <a16:creationId xmlns:a16="http://schemas.microsoft.com/office/drawing/2014/main" id="{A866DAA8-7749-B9DB-DDCB-6824CE73EF69}"/>
              </a:ext>
            </a:extLst>
          </p:cNvPr>
          <p:cNvSpPr>
            <a:spLocks/>
          </p:cNvSpPr>
          <p:nvPr userDrawn="1"/>
        </p:nvSpPr>
        <p:spPr bwMode="auto">
          <a:xfrm rot="10800000">
            <a:off x="-17067" y="6049434"/>
            <a:ext cx="12234467" cy="808565"/>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flip="none" rotWithShape="1">
            <a:gsLst>
              <a:gs pos="0">
                <a:srgbClr val="1C75BC"/>
              </a:gs>
              <a:gs pos="60000">
                <a:srgbClr val="BCDAE7"/>
              </a:gs>
              <a:gs pos="100000">
                <a:srgbClr val="DFE7F6"/>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2">
                  <a:lumMod val="50000"/>
                </a:schemeClr>
              </a:solidFill>
              <a:latin typeface="+mn-lt"/>
              <a:ea typeface="+mn-ea"/>
              <a:cs typeface="+mn-cs"/>
            </a:endParaRPr>
          </a:p>
        </p:txBody>
      </p:sp>
      <p:sp>
        <p:nvSpPr>
          <p:cNvPr id="4" name="Freeform 3">
            <a:extLst>
              <a:ext uri="{FF2B5EF4-FFF2-40B4-BE49-F238E27FC236}">
                <a16:creationId xmlns:a16="http://schemas.microsoft.com/office/drawing/2014/main" id="{F68B4447-BE27-8F79-F29E-06E8FD0FF5A9}"/>
              </a:ext>
            </a:extLst>
          </p:cNvPr>
          <p:cNvSpPr>
            <a:spLocks/>
          </p:cNvSpPr>
          <p:nvPr userDrawn="1"/>
        </p:nvSpPr>
        <p:spPr bwMode="auto">
          <a:xfrm rot="10800000">
            <a:off x="-233916" y="6343330"/>
            <a:ext cx="6651192" cy="514667"/>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solidFill>
            <a:srgbClr val="2444A1"/>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5" name="TextBox 4">
            <a:extLst>
              <a:ext uri="{FF2B5EF4-FFF2-40B4-BE49-F238E27FC236}">
                <a16:creationId xmlns:a16="http://schemas.microsoft.com/office/drawing/2014/main" id="{DED167E2-61A8-32D0-3383-EA65CB323B17}"/>
              </a:ext>
            </a:extLst>
          </p:cNvPr>
          <p:cNvSpPr txBox="1"/>
          <p:nvPr userDrawn="1"/>
        </p:nvSpPr>
        <p:spPr>
          <a:xfrm>
            <a:off x="1871127" y="6477462"/>
            <a:ext cx="1655815" cy="276999"/>
          </a:xfrm>
          <a:prstGeom prst="rect">
            <a:avLst/>
          </a:prstGeom>
          <a:noFill/>
        </p:spPr>
        <p:txBody>
          <a:bodyPr wrap="square">
            <a:spAutoFit/>
          </a:bodyPr>
          <a:lstStyle/>
          <a:p>
            <a:r>
              <a:rPr kumimoji="0" lang="en-US" sz="1200" b="1" i="0" u="none" strike="noStrike" kern="1200" cap="none" spc="0" normalizeH="0" baseline="0" noProof="0" dirty="0" err="1">
                <a:ln>
                  <a:noFill/>
                </a:ln>
                <a:solidFill>
                  <a:schemeClr val="bg1"/>
                </a:solidFill>
                <a:effectLst/>
                <a:uLnTx/>
                <a:uFillTx/>
                <a:latin typeface="Calibri" panose="020F0502020204030204" pitchFamily="34" charset="0"/>
                <a:ea typeface="Arial" charset="0"/>
                <a:cs typeface="Calibri" panose="020F0502020204030204" pitchFamily="34" charset="0"/>
              </a:rPr>
              <a:t>amspdc.org</a:t>
            </a:r>
            <a:r>
              <a:rPr kumimoji="0" lang="en-US" sz="1200" b="1" i="0" u="none" strike="noStrike" kern="1200" cap="none" spc="0" normalizeH="0" baseline="0" noProof="0" dirty="0">
                <a:ln>
                  <a:noFill/>
                </a:ln>
                <a:solidFill>
                  <a:schemeClr val="bg1"/>
                </a:solidFill>
                <a:effectLst/>
                <a:uLnTx/>
                <a:uFillTx/>
                <a:latin typeface="Calibri" panose="020F0502020204030204" pitchFamily="34" charset="0"/>
                <a:ea typeface="Arial" charset="0"/>
                <a:cs typeface="Calibri" panose="020F0502020204030204" pitchFamily="34" charset="0"/>
              </a:rPr>
              <a:t>/workforce </a:t>
            </a:r>
            <a:endParaRPr lang="en-US" sz="1200" dirty="0">
              <a:solidFill>
                <a:schemeClr val="bg1"/>
              </a:solidFill>
            </a:endParaRPr>
          </a:p>
        </p:txBody>
      </p:sp>
      <p:sp>
        <p:nvSpPr>
          <p:cNvPr id="6" name="TextBox 5">
            <a:extLst>
              <a:ext uri="{FF2B5EF4-FFF2-40B4-BE49-F238E27FC236}">
                <a16:creationId xmlns:a16="http://schemas.microsoft.com/office/drawing/2014/main" id="{DDF57A45-9E73-476E-9DE1-1B89D7064C4C}"/>
              </a:ext>
            </a:extLst>
          </p:cNvPr>
          <p:cNvSpPr txBox="1"/>
          <p:nvPr userDrawn="1"/>
        </p:nvSpPr>
        <p:spPr>
          <a:xfrm>
            <a:off x="11100616" y="6590494"/>
            <a:ext cx="1128101" cy="2308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@AMSPDC  #PWI</a:t>
            </a:r>
          </a:p>
        </p:txBody>
      </p:sp>
      <p:pic>
        <p:nvPicPr>
          <p:cNvPr id="7" name="Picture 6" descr="A white x in a black background&#10;&#10;AI-generated content may be incorrect.">
            <a:extLst>
              <a:ext uri="{FF2B5EF4-FFF2-40B4-BE49-F238E27FC236}">
                <a16:creationId xmlns:a16="http://schemas.microsoft.com/office/drawing/2014/main" id="{A55197E1-4CE4-85E2-EC8F-41A61BE1918C}"/>
              </a:ext>
            </a:extLst>
          </p:cNvPr>
          <p:cNvPicPr>
            <a:picLocks noChangeAspect="1"/>
          </p:cNvPicPr>
          <p:nvPr userDrawn="1"/>
        </p:nvPicPr>
        <p:blipFill>
          <a:blip r:embed="rId17"/>
          <a:stretch>
            <a:fillRect/>
          </a:stretch>
        </p:blipFill>
        <p:spPr>
          <a:xfrm>
            <a:off x="11622134" y="6344018"/>
            <a:ext cx="248394" cy="249159"/>
          </a:xfrm>
          <a:prstGeom prst="rect">
            <a:avLst/>
          </a:prstGeom>
        </p:spPr>
      </p:pic>
    </p:spTree>
    <p:extLst>
      <p:ext uri="{BB962C8B-B14F-4D97-AF65-F5344CB8AC3E}">
        <p14:creationId xmlns:p14="http://schemas.microsoft.com/office/powerpoint/2010/main" val="139123840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txStyles>
    <p:titleStyle>
      <a:lvl1pPr algn="l" rtl="0" eaLnBrk="1" latinLnBrk="0" hangingPunct="1">
        <a:spcBef>
          <a:spcPct val="0"/>
        </a:spcBef>
        <a:buNone/>
        <a:defRPr kumimoji="0" sz="4800" b="1" kern="1200">
          <a:ln>
            <a:noFill/>
          </a:ln>
          <a:solidFill>
            <a:srgbClr val="2444A1"/>
          </a:solidFill>
          <a:effectLst>
            <a:outerShdw blurRad="50800" dist="38100" dir="2700000" algn="tl" rotWithShape="0">
              <a:prstClr val="black">
                <a:alpha val="20000"/>
              </a:prstClr>
            </a:outerShdw>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7/22/2026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61804706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svgsilh.com/image/2028386.html"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svgsilh.com/image/2028386.html"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9.png"/><Relationship Id="rId4" Type="http://schemas.openxmlformats.org/officeDocument/2006/relationships/diagramLayout" Target="../diagrams/layout4.xml"/><Relationship Id="rId9" Type="http://schemas.openxmlformats.org/officeDocument/2006/relationships/hyperlink" Target="http://www.guidedidattichegratis.it/2017/07/i-quaderni-didattici-del-coding-utili.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openclipart.org/detail/26556"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pixabay.com/en/businessman-cartoons-training-607785/"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hyperlink" Target="https://svgsilh.com/image/1831088.html" TargetMode="External"/><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16.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hyperlink" Target="http://www.michellesmirror.com/2020_05_17_archive.html" TargetMode="External"/><Relationship Id="rId5" Type="http://schemas.openxmlformats.org/officeDocument/2006/relationships/diagramQuickStyle" Target="../diagrams/quickStyle5.xml"/><Relationship Id="rId10" Type="http://schemas.openxmlformats.org/officeDocument/2006/relationships/image" Target="../media/image15.png"/><Relationship Id="rId4" Type="http://schemas.openxmlformats.org/officeDocument/2006/relationships/diagramLayout" Target="../diagrams/layout5.xml"/><Relationship Id="rId9" Type="http://schemas.openxmlformats.org/officeDocument/2006/relationships/hyperlink" Target="https://svgsilh.com/image/2028386.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9.png"/><Relationship Id="rId4" Type="http://schemas.openxmlformats.org/officeDocument/2006/relationships/diagramLayout" Target="../diagrams/layout7.xml"/><Relationship Id="rId9" Type="http://schemas.openxmlformats.org/officeDocument/2006/relationships/hyperlink" Target="https://www.vecteezy.com/png/43068810-law-and-justice-cartoon-illustration-of-a-lawyer-standin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freepngimg.com/png/70879-banknote-painted-money-illustration-hand-banknotes-cartoon"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hyperlink" Target="https://www.publicdomainpictures.net/en/view-image.php?image=197678&amp;picture=crystal-bal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pixabay.com/en/businessman-cartoons-training-607785/"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pixabay.com/en/businessman-cartoons-training-607785/"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sv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2.gif"/></Relationships>
</file>

<file path=ppt/slides/_rels/slide3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www.thebluediamondgallery.com/handwriting/a/advocacy.html"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gif"/><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60079-CD9B-0B1C-0862-4FF5E02461C7}"/>
              </a:ext>
            </a:extLst>
          </p:cNvPr>
          <p:cNvSpPr>
            <a:spLocks noGrp="1"/>
          </p:cNvSpPr>
          <p:nvPr>
            <p:ph type="ctrTitle"/>
          </p:nvPr>
        </p:nvSpPr>
        <p:spPr>
          <a:xfrm>
            <a:off x="2104763" y="3448376"/>
            <a:ext cx="8384408" cy="1031457"/>
          </a:xfrm>
        </p:spPr>
        <p:txBody>
          <a:bodyPr>
            <a:normAutofit fontScale="90000"/>
          </a:bodyPr>
          <a:lstStyle/>
          <a:p>
            <a:r>
              <a:rPr lang="en-US" dirty="0"/>
              <a:t>Understanding CPT and RUC: Foundations of Coding and Valuation</a:t>
            </a:r>
          </a:p>
        </p:txBody>
      </p:sp>
      <p:sp>
        <p:nvSpPr>
          <p:cNvPr id="3" name="Subtitle 2">
            <a:extLst>
              <a:ext uri="{FF2B5EF4-FFF2-40B4-BE49-F238E27FC236}">
                <a16:creationId xmlns:a16="http://schemas.microsoft.com/office/drawing/2014/main" id="{AFD64DFB-8AF9-5700-F01D-B11273E62B78}"/>
              </a:ext>
            </a:extLst>
          </p:cNvPr>
          <p:cNvSpPr>
            <a:spLocks noGrp="1"/>
          </p:cNvSpPr>
          <p:nvPr>
            <p:ph type="subTitle" idx="1"/>
          </p:nvPr>
        </p:nvSpPr>
        <p:spPr>
          <a:xfrm>
            <a:off x="1891785" y="4811877"/>
            <a:ext cx="8408429" cy="1031457"/>
          </a:xfrm>
        </p:spPr>
        <p:txBody>
          <a:bodyPr/>
          <a:lstStyle/>
          <a:p>
            <a:r>
              <a:rPr lang="en-US" dirty="0">
                <a:solidFill>
                  <a:schemeClr val="tx1"/>
                </a:solidFill>
                <a:latin typeface="+mj-lt"/>
              </a:rPr>
              <a:t>AMSPDC Pediatrics Workforce Initiative </a:t>
            </a:r>
          </a:p>
          <a:p>
            <a:r>
              <a:rPr lang="en-US" dirty="0">
                <a:solidFill>
                  <a:schemeClr val="tx1"/>
                </a:solidFill>
                <a:latin typeface="+mj-lt"/>
              </a:rPr>
              <a:t>November 21, 2025</a:t>
            </a:r>
          </a:p>
        </p:txBody>
      </p:sp>
    </p:spTree>
    <p:extLst>
      <p:ext uri="{BB962C8B-B14F-4D97-AF65-F5344CB8AC3E}">
        <p14:creationId xmlns:p14="http://schemas.microsoft.com/office/powerpoint/2010/main" val="3685223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5092F-58F5-22D8-FD01-AA8C4062976D}"/>
            </a:ext>
          </a:extLst>
        </p:cNvPr>
        <p:cNvGrpSpPr/>
        <p:nvPr/>
      </p:nvGrpSpPr>
      <p:grpSpPr>
        <a:xfrm>
          <a:off x="0" y="0"/>
          <a:ext cx="0" cy="0"/>
          <a:chOff x="0" y="0"/>
          <a:chExt cx="0" cy="0"/>
        </a:xfrm>
      </p:grpSpPr>
      <p:pic>
        <p:nvPicPr>
          <p:cNvPr id="6" name="Graphic 5">
            <a:extLst>
              <a:ext uri="{FF2B5EF4-FFF2-40B4-BE49-F238E27FC236}">
                <a16:creationId xmlns:a16="http://schemas.microsoft.com/office/drawing/2014/main" id="{A859A7E1-4610-8DA7-6CC2-A12FAC897586}"/>
              </a:ext>
            </a:extLst>
          </p:cNvPr>
          <p:cNvPicPr>
            <a:picLocks noChangeAspect="1"/>
          </p:cNvPicPr>
          <p:nvPr/>
        </p:nvPicPr>
        <p:blipFill>
          <a:blip>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963928" y="1595111"/>
            <a:ext cx="5353745" cy="4427792"/>
          </a:xfrm>
          <a:prstGeom prst="rect">
            <a:avLst/>
          </a:prstGeom>
          <a:ln>
            <a:noFill/>
          </a:ln>
        </p:spPr>
      </p:pic>
      <p:sp>
        <p:nvSpPr>
          <p:cNvPr id="2" name="TextBox 1">
            <a:extLst>
              <a:ext uri="{FF2B5EF4-FFF2-40B4-BE49-F238E27FC236}">
                <a16:creationId xmlns:a16="http://schemas.microsoft.com/office/drawing/2014/main" id="{F59E0570-EE61-C1F1-100B-FB461D184672}"/>
              </a:ext>
            </a:extLst>
          </p:cNvPr>
          <p:cNvSpPr txBox="1"/>
          <p:nvPr/>
        </p:nvSpPr>
        <p:spPr>
          <a:xfrm>
            <a:off x="6911439" y="1053186"/>
            <a:ext cx="3814226" cy="4278094"/>
          </a:xfrm>
          <a:prstGeom prst="rect">
            <a:avLst/>
          </a:prstGeom>
          <a:solidFill>
            <a:schemeClr val="accent2">
              <a:lumMod val="40000"/>
              <a:lumOff val="60000"/>
            </a:schemeClr>
          </a:solidFill>
        </p:spPr>
        <p:txBody>
          <a:bodyPr wrap="square" rtlCol="0">
            <a:spAutoFit/>
          </a:bodyPr>
          <a:lstStyle/>
          <a:p>
            <a:pPr algn="ctr"/>
            <a:r>
              <a:rPr lang="en-US" sz="4000" b="1" dirty="0"/>
              <a:t>“You have to know the past to understand the present.”</a:t>
            </a:r>
          </a:p>
          <a:p>
            <a:endParaRPr lang="en-US" sz="2800" dirty="0"/>
          </a:p>
          <a:p>
            <a:pPr algn="ctr"/>
            <a:r>
              <a:rPr lang="en-US" sz="2800" i="1" dirty="0"/>
              <a:t>Carl Sagan scientist/astronomer</a:t>
            </a:r>
          </a:p>
          <a:p>
            <a:pPr algn="ctr"/>
            <a:r>
              <a:rPr lang="en-US" sz="2800" i="1" dirty="0"/>
              <a:t>1934-1996</a:t>
            </a:r>
          </a:p>
        </p:txBody>
      </p:sp>
      <p:grpSp>
        <p:nvGrpSpPr>
          <p:cNvPr id="7" name="Group 6">
            <a:extLst>
              <a:ext uri="{FF2B5EF4-FFF2-40B4-BE49-F238E27FC236}">
                <a16:creationId xmlns:a16="http://schemas.microsoft.com/office/drawing/2014/main" id="{D6B44B58-14C4-FC77-0BF9-F72A15B3198B}"/>
              </a:ext>
            </a:extLst>
          </p:cNvPr>
          <p:cNvGrpSpPr/>
          <p:nvPr/>
        </p:nvGrpSpPr>
        <p:grpSpPr>
          <a:xfrm>
            <a:off x="9366720" y="6217633"/>
            <a:ext cx="2839568" cy="651605"/>
            <a:chOff x="8858251" y="5952087"/>
            <a:chExt cx="2839568" cy="651605"/>
          </a:xfrm>
        </p:grpSpPr>
        <p:sp>
          <p:nvSpPr>
            <p:cNvPr id="8" name="TextBox 7">
              <a:extLst>
                <a:ext uri="{FF2B5EF4-FFF2-40B4-BE49-F238E27FC236}">
                  <a16:creationId xmlns:a16="http://schemas.microsoft.com/office/drawing/2014/main" id="{9CC4AD0A-605E-0D97-EC22-AD0739EEB688}"/>
                </a:ext>
              </a:extLst>
            </p:cNvPr>
            <p:cNvSpPr txBox="1"/>
            <p:nvPr/>
          </p:nvSpPr>
          <p:spPr>
            <a:xfrm>
              <a:off x="9472607" y="5957361"/>
              <a:ext cx="2225212" cy="646331"/>
            </a:xfrm>
            <a:prstGeom prst="rect">
              <a:avLst/>
            </a:prstGeom>
            <a:solidFill>
              <a:schemeClr val="accent3">
                <a:lumMod val="60000"/>
                <a:lumOff val="40000"/>
              </a:schemeClr>
            </a:solidFill>
          </p:spPr>
          <p:txBody>
            <a:bodyPr wrap="square" rtlCol="0">
              <a:spAutoFit/>
            </a:bodyPr>
            <a:lstStyle/>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AMSPDC Pediatrics </a:t>
              </a:r>
            </a:p>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Workforce Initiative</a:t>
              </a:r>
            </a:p>
          </p:txBody>
        </p:sp>
        <p:pic>
          <p:nvPicPr>
            <p:cNvPr id="9" name="Picture 2" descr="Association of Pediatric Program Directors">
              <a:extLst>
                <a:ext uri="{FF2B5EF4-FFF2-40B4-BE49-F238E27FC236}">
                  <a16:creationId xmlns:a16="http://schemas.microsoft.com/office/drawing/2014/main" id="{FFB9E522-CD4A-91B2-026A-8CB41A68D9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8251" y="5952087"/>
              <a:ext cx="631600" cy="6516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17860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9E176-AD32-A06A-DFDA-1CBE535E5E54}"/>
            </a:ext>
          </a:extLst>
        </p:cNvPr>
        <p:cNvGrpSpPr/>
        <p:nvPr/>
      </p:nvGrpSpPr>
      <p:grpSpPr>
        <a:xfrm>
          <a:off x="0" y="0"/>
          <a:ext cx="0" cy="0"/>
          <a:chOff x="0" y="0"/>
          <a:chExt cx="0" cy="0"/>
        </a:xfrm>
      </p:grpSpPr>
      <p:graphicFrame>
        <p:nvGraphicFramePr>
          <p:cNvPr id="16" name="Diagram 15">
            <a:extLst>
              <a:ext uri="{FF2B5EF4-FFF2-40B4-BE49-F238E27FC236}">
                <a16:creationId xmlns:a16="http://schemas.microsoft.com/office/drawing/2014/main" id="{867185BE-91EA-68F4-B34F-7B49DFC63956}"/>
              </a:ext>
            </a:extLst>
          </p:cNvPr>
          <p:cNvGraphicFramePr/>
          <p:nvPr>
            <p:extLst>
              <p:ext uri="{D42A27DB-BD31-4B8C-83A1-F6EECF244321}">
                <p14:modId xmlns:p14="http://schemas.microsoft.com/office/powerpoint/2010/main" val="3637680811"/>
              </p:ext>
            </p:extLst>
          </p:nvPr>
        </p:nvGraphicFramePr>
        <p:xfrm>
          <a:off x="399304" y="1932381"/>
          <a:ext cx="11668200" cy="4595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4975C5D-347E-9A21-9A35-0463D632D0D5}"/>
              </a:ext>
            </a:extLst>
          </p:cNvPr>
          <p:cNvSpPr>
            <a:spLocks noGrp="1"/>
          </p:cNvSpPr>
          <p:nvPr>
            <p:ph type="title"/>
          </p:nvPr>
        </p:nvSpPr>
        <p:spPr/>
        <p:txBody>
          <a:bodyPr>
            <a:normAutofit/>
          </a:bodyPr>
          <a:lstStyle/>
          <a:p>
            <a:r>
              <a:rPr lang="en-US" sz="4800" dirty="0"/>
              <a:t>Evolution of physician payment</a:t>
            </a:r>
          </a:p>
        </p:txBody>
      </p:sp>
      <p:pic>
        <p:nvPicPr>
          <p:cNvPr id="3" name="Graphic 2">
            <a:extLst>
              <a:ext uri="{FF2B5EF4-FFF2-40B4-BE49-F238E27FC236}">
                <a16:creationId xmlns:a16="http://schemas.microsoft.com/office/drawing/2014/main" id="{8B48AB32-790C-B34B-F321-6A100D9ACB7D}"/>
              </a:ext>
            </a:extLst>
          </p:cNvPr>
          <p:cNvPicPr>
            <a:picLocks noChangeAspect="1"/>
          </p:cNvPicPr>
          <p:nvPr/>
        </p:nvPicPr>
        <p:blipFill>
          <a:blip>
            <a:extLs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9957966" y="687476"/>
            <a:ext cx="1476805" cy="1221386"/>
          </a:xfrm>
          <a:prstGeom prst="rect">
            <a:avLst/>
          </a:prstGeom>
          <a:ln>
            <a:noFill/>
          </a:ln>
        </p:spPr>
      </p:pic>
    </p:spTree>
    <p:extLst>
      <p:ext uri="{BB962C8B-B14F-4D97-AF65-F5344CB8AC3E}">
        <p14:creationId xmlns:p14="http://schemas.microsoft.com/office/powerpoint/2010/main" val="85276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dgm id="{0D58C7F9-6E9F-9747-BA0A-B3B0189016B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graphicEl>
                                              <a:dgm id="{1AF6597D-2B16-4B4C-A67B-3B9B325679CE}"/>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graphicEl>
                                              <a:dgm id="{8CB68E11-E932-6E42-879C-D2FF8E732F3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graphicEl>
                                              <a:dgm id="{E84B6A4D-2499-8F42-9858-C2B053412976}"/>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graphicEl>
                                              <a:dgm id="{68A41A9C-413D-B342-825A-3F6A0439800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graphicEl>
                                              <a:dgm id="{524F0E4E-32EE-B543-9A6A-4D4B60C0B40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graphicEl>
                                              <a:dgm id="{91742F2F-D58A-D442-8B12-A90F9564654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graphicEl>
                                              <a:dgm id="{D79C0E45-4795-F64B-832B-69C981BF8824}"/>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graphicEl>
                                              <a:dgm id="{CC4F2D4E-B67E-544F-B66F-9DCB5AFFE1B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graphicEl>
                                              <a:dgm id="{2EB6E37D-E3E7-0344-8D05-323F1DE60344}"/>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graphicEl>
                                              <a:dgm id="{0CC07AC6-C345-D74E-A754-9DE32FEC2D23}"/>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graphicEl>
                                              <a:dgm id="{5A78A4C8-5460-AB4F-9E0D-FC9928A33EB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26A11-FF25-5A28-6399-543AF02929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C82BE6-708E-B511-0FC1-4EEDBD895182}"/>
              </a:ext>
            </a:extLst>
          </p:cNvPr>
          <p:cNvSpPr>
            <a:spLocks noGrp="1"/>
          </p:cNvSpPr>
          <p:nvPr>
            <p:ph type="title"/>
          </p:nvPr>
        </p:nvSpPr>
        <p:spPr>
          <a:xfrm>
            <a:off x="774922" y="675143"/>
            <a:ext cx="10653003" cy="1173226"/>
          </a:xfrm>
        </p:spPr>
        <p:txBody>
          <a:bodyPr>
            <a:noAutofit/>
          </a:bodyPr>
          <a:lstStyle/>
          <a:p>
            <a:r>
              <a:rPr lang="en-US" sz="4000" dirty="0">
                <a:latin typeface="Arial" panose="020B0604020202020204" pitchFamily="34" charset="0"/>
                <a:cs typeface="Arial" panose="020B0604020202020204" pitchFamily="34" charset="0"/>
              </a:rPr>
              <a:t>Evolution of Current Procedural Terminology® (CPT)</a:t>
            </a:r>
          </a:p>
        </p:txBody>
      </p:sp>
      <p:graphicFrame>
        <p:nvGraphicFramePr>
          <p:cNvPr id="4" name="Content Placeholder 3">
            <a:extLst>
              <a:ext uri="{FF2B5EF4-FFF2-40B4-BE49-F238E27FC236}">
                <a16:creationId xmlns:a16="http://schemas.microsoft.com/office/drawing/2014/main" id="{3A373A6F-1C6A-91ED-2AE5-650B8D4506BF}"/>
              </a:ext>
            </a:extLst>
          </p:cNvPr>
          <p:cNvGraphicFramePr>
            <a:graphicFrameLocks noGrp="1"/>
          </p:cNvGraphicFramePr>
          <p:nvPr>
            <p:ph idx="1"/>
            <p:extLst>
              <p:ext uri="{D42A27DB-BD31-4B8C-83A1-F6EECF244321}">
                <p14:modId xmlns:p14="http://schemas.microsoft.com/office/powerpoint/2010/main" val="4109922353"/>
              </p:ext>
            </p:extLst>
          </p:nvPr>
        </p:nvGraphicFramePr>
        <p:xfrm>
          <a:off x="774921" y="1995055"/>
          <a:ext cx="10653003" cy="4265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3D9044F1-9206-CDD2-6E67-E959F836013D}"/>
              </a:ext>
            </a:extLst>
          </p:cNvPr>
          <p:cNvGrpSpPr/>
          <p:nvPr/>
        </p:nvGrpSpPr>
        <p:grpSpPr>
          <a:xfrm rot="701606">
            <a:off x="8127229" y="1820830"/>
            <a:ext cx="2563032" cy="1133296"/>
            <a:chOff x="9452346" y="1964349"/>
            <a:chExt cx="2205724" cy="1133296"/>
          </a:xfrm>
        </p:grpSpPr>
        <p:sp>
          <p:nvSpPr>
            <p:cNvPr id="10" name="TextBox 9">
              <a:extLst>
                <a:ext uri="{FF2B5EF4-FFF2-40B4-BE49-F238E27FC236}">
                  <a16:creationId xmlns:a16="http://schemas.microsoft.com/office/drawing/2014/main" id="{1B6E383B-07E4-E344-B718-FBF2BF52BCF1}"/>
                </a:ext>
              </a:extLst>
            </p:cNvPr>
            <p:cNvSpPr txBox="1"/>
            <p:nvPr/>
          </p:nvSpPr>
          <p:spPr>
            <a:xfrm>
              <a:off x="9452346" y="1964349"/>
              <a:ext cx="1956133" cy="646331"/>
            </a:xfrm>
            <a:prstGeom prst="rect">
              <a:avLst/>
            </a:prstGeom>
            <a:solidFill>
              <a:schemeClr val="accent2">
                <a:lumMod val="60000"/>
                <a:lumOff val="40000"/>
              </a:schemeClr>
            </a:solidFill>
          </p:spPr>
          <p:txBody>
            <a:bodyPr wrap="square" rtlCol="0">
              <a:spAutoFit/>
            </a:bodyPr>
            <a:lstStyle/>
            <a:p>
              <a:pPr algn="ctr"/>
              <a:r>
                <a:rPr lang="en-US" sz="3600" i="1" dirty="0"/>
                <a:t>Medicare</a:t>
              </a:r>
            </a:p>
          </p:txBody>
        </p:sp>
        <p:sp>
          <p:nvSpPr>
            <p:cNvPr id="3" name="TextBox 2">
              <a:extLst>
                <a:ext uri="{FF2B5EF4-FFF2-40B4-BE49-F238E27FC236}">
                  <a16:creationId xmlns:a16="http://schemas.microsoft.com/office/drawing/2014/main" id="{F6E6D15D-1999-BD38-F968-5666A8B9E124}"/>
                </a:ext>
              </a:extLst>
            </p:cNvPr>
            <p:cNvSpPr txBox="1"/>
            <p:nvPr/>
          </p:nvSpPr>
          <p:spPr>
            <a:xfrm>
              <a:off x="10188624" y="2574425"/>
              <a:ext cx="1469446" cy="523220"/>
            </a:xfrm>
            <a:prstGeom prst="rect">
              <a:avLst/>
            </a:prstGeom>
            <a:solidFill>
              <a:schemeClr val="accent2">
                <a:lumMod val="20000"/>
                <a:lumOff val="80000"/>
              </a:schemeClr>
            </a:solidFill>
          </p:spPr>
          <p:txBody>
            <a:bodyPr wrap="square" rtlCol="0">
              <a:spAutoFit/>
            </a:bodyPr>
            <a:lstStyle/>
            <a:p>
              <a:pPr algn="ctr"/>
              <a:r>
                <a:rPr lang="en-US" sz="2800" i="1" dirty="0"/>
                <a:t>Medicaid</a:t>
              </a:r>
            </a:p>
          </p:txBody>
        </p:sp>
      </p:grpSp>
      <p:sp>
        <p:nvSpPr>
          <p:cNvPr id="6" name="TextBox 5">
            <a:extLst>
              <a:ext uri="{FF2B5EF4-FFF2-40B4-BE49-F238E27FC236}">
                <a16:creationId xmlns:a16="http://schemas.microsoft.com/office/drawing/2014/main" id="{C0AE00B5-5875-6956-004A-B6BB6AA48B9B}"/>
              </a:ext>
            </a:extLst>
          </p:cNvPr>
          <p:cNvSpPr txBox="1"/>
          <p:nvPr/>
        </p:nvSpPr>
        <p:spPr>
          <a:xfrm rot="20681755">
            <a:off x="7163171" y="5101998"/>
            <a:ext cx="4488729" cy="646331"/>
          </a:xfrm>
          <a:prstGeom prst="rect">
            <a:avLst/>
          </a:prstGeom>
          <a:solidFill>
            <a:srgbClr val="FFC000"/>
          </a:solidFill>
          <a:ln>
            <a:solidFill>
              <a:srgbClr val="FFC000"/>
            </a:solidFill>
          </a:ln>
        </p:spPr>
        <p:txBody>
          <a:bodyPr wrap="none" rtlCol="0">
            <a:spAutoFit/>
          </a:bodyPr>
          <a:lstStyle/>
          <a:p>
            <a:r>
              <a:rPr lang="en-US" sz="3600" b="1" i="1" dirty="0">
                <a:latin typeface="Cavolini" panose="03000502040302020204" pitchFamily="66" charset="0"/>
                <a:ea typeface="Brush Script MT" panose="03060802040406070304" pitchFamily="66" charset="-122"/>
                <a:cs typeface="Cavolini" panose="03000502040302020204" pitchFamily="66" charset="0"/>
              </a:rPr>
              <a:t>E/M </a:t>
            </a:r>
            <a:r>
              <a:rPr lang="en-US" sz="3600" i="1" dirty="0">
                <a:latin typeface="Cavolini" panose="03000502040302020204" pitchFamily="66" charset="0"/>
                <a:ea typeface="Brush Script MT" panose="03060802040406070304" pitchFamily="66" charset="-122"/>
                <a:cs typeface="Cavolini" panose="03000502040302020204" pitchFamily="66" charset="0"/>
              </a:rPr>
              <a:t>99201-99499</a:t>
            </a:r>
          </a:p>
        </p:txBody>
      </p:sp>
      <p:grpSp>
        <p:nvGrpSpPr>
          <p:cNvPr id="7" name="Group 6">
            <a:extLst>
              <a:ext uri="{FF2B5EF4-FFF2-40B4-BE49-F238E27FC236}">
                <a16:creationId xmlns:a16="http://schemas.microsoft.com/office/drawing/2014/main" id="{C8657BC2-ADDA-A2D9-26CF-B4D2DC6885BE}"/>
              </a:ext>
            </a:extLst>
          </p:cNvPr>
          <p:cNvGrpSpPr/>
          <p:nvPr/>
        </p:nvGrpSpPr>
        <p:grpSpPr>
          <a:xfrm>
            <a:off x="9366720" y="6217633"/>
            <a:ext cx="2839568" cy="651605"/>
            <a:chOff x="8858251" y="5952087"/>
            <a:chExt cx="2839568" cy="651605"/>
          </a:xfrm>
        </p:grpSpPr>
        <p:sp>
          <p:nvSpPr>
            <p:cNvPr id="8" name="TextBox 7">
              <a:extLst>
                <a:ext uri="{FF2B5EF4-FFF2-40B4-BE49-F238E27FC236}">
                  <a16:creationId xmlns:a16="http://schemas.microsoft.com/office/drawing/2014/main" id="{78EC0466-D138-7D13-5A70-EDE710679824}"/>
                </a:ext>
              </a:extLst>
            </p:cNvPr>
            <p:cNvSpPr txBox="1"/>
            <p:nvPr/>
          </p:nvSpPr>
          <p:spPr>
            <a:xfrm>
              <a:off x="9472607" y="5957361"/>
              <a:ext cx="2225212" cy="646331"/>
            </a:xfrm>
            <a:prstGeom prst="rect">
              <a:avLst/>
            </a:prstGeom>
            <a:solidFill>
              <a:schemeClr val="accent3">
                <a:lumMod val="60000"/>
                <a:lumOff val="40000"/>
              </a:schemeClr>
            </a:solidFill>
          </p:spPr>
          <p:txBody>
            <a:bodyPr wrap="square" rtlCol="0">
              <a:spAutoFit/>
            </a:bodyPr>
            <a:lstStyle/>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AMSPDC Pediatrics </a:t>
              </a:r>
            </a:p>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Workforce Initiative</a:t>
              </a:r>
            </a:p>
          </p:txBody>
        </p:sp>
        <p:pic>
          <p:nvPicPr>
            <p:cNvPr id="9" name="Picture 2" descr="Association of Pediatric Program Directors">
              <a:extLst>
                <a:ext uri="{FF2B5EF4-FFF2-40B4-BE49-F238E27FC236}">
                  <a16:creationId xmlns:a16="http://schemas.microsoft.com/office/drawing/2014/main" id="{E6C1D148-30E2-694C-E9CA-E30FDEAA8D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58251" y="5952087"/>
              <a:ext cx="631600" cy="6516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3465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DE60100-5A50-ED4C-A801-281E82B1C9E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812A047-D6DC-274E-931B-1A009B5838B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687F8D6-A0DA-0848-93B9-4C4E92F374D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3F7CA6F7-70D4-A74E-B13D-93B429ECE9D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 calcmode="lin" valueType="num">
                                      <p:cBhvr>
                                        <p:cTn id="25" dur="500" fill="hold"/>
                                        <p:tgtEl>
                                          <p:spTgt spid="6"/>
                                        </p:tgtEl>
                                        <p:attrNameLst>
                                          <p:attrName>style.rotation</p:attrName>
                                        </p:attrNameLst>
                                      </p:cBhvr>
                                      <p:tavLst>
                                        <p:tav tm="0">
                                          <p:val>
                                            <p:fltVal val="90"/>
                                          </p:val>
                                        </p:tav>
                                        <p:tav tm="100000">
                                          <p:val>
                                            <p:fltVal val="0"/>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94181-6932-E01B-1175-13B9FDB106AC}"/>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1242D59-FB48-149B-B280-44A9AD4CAAC4}"/>
              </a:ext>
            </a:extLst>
          </p:cNvPr>
          <p:cNvGraphicFramePr>
            <a:graphicFrameLocks noGrp="1"/>
          </p:cNvGraphicFramePr>
          <p:nvPr>
            <p:ph idx="1"/>
            <p:extLst>
              <p:ext uri="{D42A27DB-BD31-4B8C-83A1-F6EECF244321}">
                <p14:modId xmlns:p14="http://schemas.microsoft.com/office/powerpoint/2010/main" val="1369034964"/>
              </p:ext>
            </p:extLst>
          </p:nvPr>
        </p:nvGraphicFramePr>
        <p:xfrm>
          <a:off x="805140" y="1995055"/>
          <a:ext cx="10653003" cy="4265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a:extLst>
              <a:ext uri="{FF2B5EF4-FFF2-40B4-BE49-F238E27FC236}">
                <a16:creationId xmlns:a16="http://schemas.microsoft.com/office/drawing/2014/main" id="{ADBBE9A7-CEA6-D13B-0DDC-B70A5CD11B40}"/>
              </a:ext>
            </a:extLst>
          </p:cNvPr>
          <p:cNvSpPr>
            <a:spLocks noGrp="1"/>
          </p:cNvSpPr>
          <p:nvPr>
            <p:ph type="title"/>
          </p:nvPr>
        </p:nvSpPr>
        <p:spPr>
          <a:xfrm>
            <a:off x="774922" y="675143"/>
            <a:ext cx="10653003" cy="1173226"/>
          </a:xfrm>
        </p:spPr>
        <p:txBody>
          <a:bodyPr>
            <a:noAutofit/>
          </a:bodyPr>
          <a:lstStyle/>
          <a:p>
            <a:r>
              <a:rPr lang="en-US" sz="4000" dirty="0">
                <a:latin typeface="Arial" panose="020B0604020202020204" pitchFamily="34" charset="0"/>
                <a:cs typeface="Arial" panose="020B0604020202020204" pitchFamily="34" charset="0"/>
              </a:rPr>
              <a:t>Evolution of Current Procedural Terminology® (CPT)</a:t>
            </a:r>
          </a:p>
        </p:txBody>
      </p:sp>
      <p:grpSp>
        <p:nvGrpSpPr>
          <p:cNvPr id="2" name="Group 1">
            <a:extLst>
              <a:ext uri="{FF2B5EF4-FFF2-40B4-BE49-F238E27FC236}">
                <a16:creationId xmlns:a16="http://schemas.microsoft.com/office/drawing/2014/main" id="{2494B12D-27DC-0AE8-DF8E-086AB82C4C8E}"/>
              </a:ext>
            </a:extLst>
          </p:cNvPr>
          <p:cNvGrpSpPr/>
          <p:nvPr/>
        </p:nvGrpSpPr>
        <p:grpSpPr>
          <a:xfrm>
            <a:off x="9366720" y="6217633"/>
            <a:ext cx="2839568" cy="651605"/>
            <a:chOff x="8858251" y="5952087"/>
            <a:chExt cx="2839568" cy="651605"/>
          </a:xfrm>
        </p:grpSpPr>
        <p:sp>
          <p:nvSpPr>
            <p:cNvPr id="3" name="TextBox 2">
              <a:extLst>
                <a:ext uri="{FF2B5EF4-FFF2-40B4-BE49-F238E27FC236}">
                  <a16:creationId xmlns:a16="http://schemas.microsoft.com/office/drawing/2014/main" id="{2D2378CE-9FE6-634F-0C92-49C6E406BD6B}"/>
                </a:ext>
              </a:extLst>
            </p:cNvPr>
            <p:cNvSpPr txBox="1"/>
            <p:nvPr/>
          </p:nvSpPr>
          <p:spPr>
            <a:xfrm>
              <a:off x="9472607" y="5957361"/>
              <a:ext cx="2225212" cy="646331"/>
            </a:xfrm>
            <a:prstGeom prst="rect">
              <a:avLst/>
            </a:prstGeom>
            <a:solidFill>
              <a:schemeClr val="accent3">
                <a:lumMod val="60000"/>
                <a:lumOff val="40000"/>
              </a:schemeClr>
            </a:solidFill>
          </p:spPr>
          <p:txBody>
            <a:bodyPr wrap="square" rtlCol="0">
              <a:spAutoFit/>
            </a:bodyPr>
            <a:lstStyle/>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AMSPDC Pediatrics </a:t>
              </a:r>
            </a:p>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Workforce Initiative</a:t>
              </a:r>
            </a:p>
          </p:txBody>
        </p:sp>
        <p:pic>
          <p:nvPicPr>
            <p:cNvPr id="5" name="Picture 2" descr="Association of Pediatric Program Directors">
              <a:extLst>
                <a:ext uri="{FF2B5EF4-FFF2-40B4-BE49-F238E27FC236}">
                  <a16:creationId xmlns:a16="http://schemas.microsoft.com/office/drawing/2014/main" id="{EB5788AC-B520-EE09-ABC7-565C6D3574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58251" y="5952087"/>
              <a:ext cx="631600" cy="6516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3899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DE60100-5A50-ED4C-A801-281E82B1C9E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812A047-D6DC-274E-931B-1A009B5838B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687F8D6-A0DA-0848-93B9-4C4E92F374D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3F7CA6F7-70D4-A74E-B13D-93B429ECE9D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DEB41-9CD8-C267-02C6-72EB03A22786}"/>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DD611B9-1E1F-C970-05AC-F8FF923A5BA9}"/>
              </a:ext>
            </a:extLst>
          </p:cNvPr>
          <p:cNvGraphicFramePr>
            <a:graphicFrameLocks noGrp="1"/>
          </p:cNvGraphicFramePr>
          <p:nvPr>
            <p:ph idx="1"/>
            <p:extLst>
              <p:ext uri="{D42A27DB-BD31-4B8C-83A1-F6EECF244321}">
                <p14:modId xmlns:p14="http://schemas.microsoft.com/office/powerpoint/2010/main" val="1009438610"/>
              </p:ext>
            </p:extLst>
          </p:nvPr>
        </p:nvGraphicFramePr>
        <p:xfrm>
          <a:off x="678484" y="1966481"/>
          <a:ext cx="10822954" cy="3462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A1CB753E-5E4A-55B5-4F2A-7DEC559E2C57}"/>
              </a:ext>
            </a:extLst>
          </p:cNvPr>
          <p:cNvSpPr>
            <a:spLocks noGrp="1"/>
          </p:cNvSpPr>
          <p:nvPr>
            <p:ph type="title"/>
          </p:nvPr>
        </p:nvSpPr>
        <p:spPr>
          <a:xfrm>
            <a:off x="774922" y="675143"/>
            <a:ext cx="10653003" cy="1173226"/>
          </a:xfrm>
        </p:spPr>
        <p:txBody>
          <a:bodyPr>
            <a:noAutofit/>
          </a:bodyPr>
          <a:lstStyle/>
          <a:p>
            <a:r>
              <a:rPr lang="en-US" sz="4000" dirty="0">
                <a:latin typeface="Arial" panose="020B0604020202020204" pitchFamily="34" charset="0"/>
                <a:cs typeface="Arial" panose="020B0604020202020204" pitchFamily="34" charset="0"/>
              </a:rPr>
              <a:t>Evolution of Current Procedural Terminology® (CPT)</a:t>
            </a:r>
          </a:p>
        </p:txBody>
      </p:sp>
      <p:pic>
        <p:nvPicPr>
          <p:cNvPr id="3" name="Picture 2" descr="A computer with a keyboard and a blue screen&#10;&#10;AI-generated content may be incorrect.">
            <a:extLst>
              <a:ext uri="{FF2B5EF4-FFF2-40B4-BE49-F238E27FC236}">
                <a16:creationId xmlns:a16="http://schemas.microsoft.com/office/drawing/2014/main" id="{6F724988-9177-04BC-C356-962FC576F23B}"/>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4531048" y="4588965"/>
            <a:ext cx="3010513" cy="2031093"/>
          </a:xfrm>
          <a:prstGeom prst="rect">
            <a:avLst/>
          </a:prstGeom>
        </p:spPr>
      </p:pic>
      <p:grpSp>
        <p:nvGrpSpPr>
          <p:cNvPr id="2" name="Group 1">
            <a:extLst>
              <a:ext uri="{FF2B5EF4-FFF2-40B4-BE49-F238E27FC236}">
                <a16:creationId xmlns:a16="http://schemas.microsoft.com/office/drawing/2014/main" id="{6AEE617F-EEB4-9FF9-5BF7-58A43EF1436E}"/>
              </a:ext>
            </a:extLst>
          </p:cNvPr>
          <p:cNvGrpSpPr/>
          <p:nvPr/>
        </p:nvGrpSpPr>
        <p:grpSpPr>
          <a:xfrm>
            <a:off x="9366720" y="6217633"/>
            <a:ext cx="2839568" cy="651605"/>
            <a:chOff x="8858251" y="5952087"/>
            <a:chExt cx="2839568" cy="651605"/>
          </a:xfrm>
        </p:grpSpPr>
        <p:sp>
          <p:nvSpPr>
            <p:cNvPr id="6" name="TextBox 5">
              <a:extLst>
                <a:ext uri="{FF2B5EF4-FFF2-40B4-BE49-F238E27FC236}">
                  <a16:creationId xmlns:a16="http://schemas.microsoft.com/office/drawing/2014/main" id="{1F6E89A6-A0E2-4850-794A-53EA0E21361B}"/>
                </a:ext>
              </a:extLst>
            </p:cNvPr>
            <p:cNvSpPr txBox="1"/>
            <p:nvPr/>
          </p:nvSpPr>
          <p:spPr>
            <a:xfrm>
              <a:off x="9472607" y="5957361"/>
              <a:ext cx="2225212" cy="646331"/>
            </a:xfrm>
            <a:prstGeom prst="rect">
              <a:avLst/>
            </a:prstGeom>
            <a:solidFill>
              <a:schemeClr val="accent3">
                <a:lumMod val="60000"/>
                <a:lumOff val="40000"/>
              </a:schemeClr>
            </a:solidFill>
          </p:spPr>
          <p:txBody>
            <a:bodyPr wrap="square" rtlCol="0">
              <a:spAutoFit/>
            </a:bodyPr>
            <a:lstStyle/>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AMSPDC Pediatrics </a:t>
              </a:r>
            </a:p>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Workforce Initiative</a:t>
              </a:r>
            </a:p>
          </p:txBody>
        </p:sp>
        <p:pic>
          <p:nvPicPr>
            <p:cNvPr id="7" name="Picture 2" descr="Association of Pediatric Program Directors">
              <a:extLst>
                <a:ext uri="{FF2B5EF4-FFF2-40B4-BE49-F238E27FC236}">
                  <a16:creationId xmlns:a16="http://schemas.microsoft.com/office/drawing/2014/main" id="{FD79343E-C3AE-C478-10D1-48BC7279FCE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58251" y="5952087"/>
              <a:ext cx="631600" cy="6516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5874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DE60100-5A50-ED4C-A801-281E82B1C9E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812A047-D6DC-274E-931B-1A009B5838B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51C3E-FEF2-DDAA-7982-76CC31A5B7E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F110A42-689E-481D-DB17-E9C214ACEDAD}"/>
              </a:ext>
            </a:extLst>
          </p:cNvPr>
          <p:cNvGrpSpPr/>
          <p:nvPr/>
        </p:nvGrpSpPr>
        <p:grpSpPr>
          <a:xfrm>
            <a:off x="885325" y="2533028"/>
            <a:ext cx="10177677" cy="320679"/>
            <a:chOff x="885325" y="2590178"/>
            <a:chExt cx="10177677" cy="320679"/>
          </a:xfrm>
        </p:grpSpPr>
        <p:sp>
          <p:nvSpPr>
            <p:cNvPr id="7" name="Rectangle 6">
              <a:extLst>
                <a:ext uri="{FF2B5EF4-FFF2-40B4-BE49-F238E27FC236}">
                  <a16:creationId xmlns:a16="http://schemas.microsoft.com/office/drawing/2014/main" id="{4840C26A-A254-70A9-5165-FA8E369D3BBA}"/>
                </a:ext>
              </a:extLst>
            </p:cNvPr>
            <p:cNvSpPr/>
            <p:nvPr/>
          </p:nvSpPr>
          <p:spPr>
            <a:xfrm>
              <a:off x="885325" y="2599925"/>
              <a:ext cx="3972426" cy="310932"/>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1AEE739-47A2-812A-2494-FC3717792528}"/>
                </a:ext>
              </a:extLst>
            </p:cNvPr>
            <p:cNvSpPr/>
            <p:nvPr/>
          </p:nvSpPr>
          <p:spPr>
            <a:xfrm>
              <a:off x="6828923" y="2590178"/>
              <a:ext cx="4234079" cy="310932"/>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967CF509-DEFF-9E2C-FF22-36C92CC4D227}"/>
              </a:ext>
            </a:extLst>
          </p:cNvPr>
          <p:cNvSpPr/>
          <p:nvPr/>
        </p:nvSpPr>
        <p:spPr>
          <a:xfrm>
            <a:off x="1237230" y="4623513"/>
            <a:ext cx="5477896" cy="642504"/>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4A200A5-5998-7D2C-BFCC-AD066C2D10F9}"/>
              </a:ext>
            </a:extLst>
          </p:cNvPr>
          <p:cNvSpPr/>
          <p:nvPr/>
        </p:nvSpPr>
        <p:spPr>
          <a:xfrm>
            <a:off x="1298189" y="3269645"/>
            <a:ext cx="7172676" cy="284994"/>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8D17642-0D94-3E8B-5902-75739CA1C35E}"/>
              </a:ext>
            </a:extLst>
          </p:cNvPr>
          <p:cNvSpPr/>
          <p:nvPr/>
        </p:nvSpPr>
        <p:spPr>
          <a:xfrm>
            <a:off x="2047741" y="2011439"/>
            <a:ext cx="9562367" cy="359882"/>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E0B9995-9620-39A8-8675-322604C7840D}"/>
              </a:ext>
            </a:extLst>
          </p:cNvPr>
          <p:cNvSpPr/>
          <p:nvPr/>
        </p:nvSpPr>
        <p:spPr>
          <a:xfrm>
            <a:off x="492256" y="6122810"/>
            <a:ext cx="11117852" cy="471954"/>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0EE546-C84B-6499-E67E-6AF27E088CD9}"/>
              </a:ext>
            </a:extLst>
          </p:cNvPr>
          <p:cNvSpPr>
            <a:spLocks noGrp="1"/>
          </p:cNvSpPr>
          <p:nvPr>
            <p:ph type="title"/>
          </p:nvPr>
        </p:nvSpPr>
        <p:spPr/>
        <p:txBody>
          <a:bodyPr>
            <a:normAutofit/>
          </a:bodyPr>
          <a:lstStyle/>
          <a:p>
            <a:r>
              <a:rPr lang="en-US" sz="4800" dirty="0"/>
              <a:t>ROLE of the CPT Editorial Panel</a:t>
            </a:r>
          </a:p>
        </p:txBody>
      </p:sp>
      <p:sp>
        <p:nvSpPr>
          <p:cNvPr id="8" name="TextBox 7">
            <a:extLst>
              <a:ext uri="{FF2B5EF4-FFF2-40B4-BE49-F238E27FC236}">
                <a16:creationId xmlns:a16="http://schemas.microsoft.com/office/drawing/2014/main" id="{386BEAC7-14CF-ACEC-B315-08998F3E2892}"/>
              </a:ext>
            </a:extLst>
          </p:cNvPr>
          <p:cNvSpPr txBox="1"/>
          <p:nvPr/>
        </p:nvSpPr>
        <p:spPr>
          <a:xfrm>
            <a:off x="8684658" y="3426047"/>
            <a:ext cx="2378345" cy="1384995"/>
          </a:xfrm>
          <a:prstGeom prst="rect">
            <a:avLst/>
          </a:prstGeom>
          <a:solidFill>
            <a:schemeClr val="accent3">
              <a:lumMod val="60000"/>
              <a:lumOff val="40000"/>
            </a:schemeClr>
          </a:solidFill>
          <a:ln>
            <a:solidFill>
              <a:schemeClr val="bg2">
                <a:lumMod val="9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a:rPr>
              <a:t>11,163 CPT codes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a:rPr>
              <a:t>in Jan 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rPr>
              <a:t>252 new, 13</a:t>
            </a:r>
            <a:r>
              <a:rPr kumimoji="0" lang="en-US" b="1" i="0" u="none" strike="noStrike" kern="1200" cap="none" spc="0" normalizeH="0" noProof="0" dirty="0">
                <a:ln>
                  <a:noFill/>
                </a:ln>
                <a:solidFill>
                  <a:prstClr val="black"/>
                </a:solidFill>
                <a:effectLst/>
                <a:uLnTx/>
                <a:uFillTx/>
                <a:latin typeface="Calibri"/>
              </a:rPr>
              <a:t> revised,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baseline="0" dirty="0">
                <a:solidFill>
                  <a:prstClr val="black"/>
                </a:solidFill>
                <a:latin typeface="Calibri"/>
              </a:rPr>
              <a:t>36</a:t>
            </a:r>
            <a:r>
              <a:rPr lang="en-US" b="1" dirty="0">
                <a:solidFill>
                  <a:prstClr val="black"/>
                </a:solidFill>
                <a:latin typeface="Calibri"/>
              </a:rPr>
              <a:t> deleted</a:t>
            </a:r>
            <a:endParaRPr kumimoji="0" lang="en-US" b="1" i="0" u="none" strike="noStrike" kern="1200" cap="none" spc="0" normalizeH="0" baseline="0" noProof="0" dirty="0">
              <a:ln>
                <a:noFill/>
              </a:ln>
              <a:solidFill>
                <a:prstClr val="black"/>
              </a:solidFill>
              <a:effectLst/>
              <a:uLnTx/>
              <a:uFillTx/>
              <a:latin typeface="Calibri"/>
            </a:endParaRPr>
          </a:p>
        </p:txBody>
      </p:sp>
      <p:sp>
        <p:nvSpPr>
          <p:cNvPr id="12" name="TextBox 11">
            <a:extLst>
              <a:ext uri="{FF2B5EF4-FFF2-40B4-BE49-F238E27FC236}">
                <a16:creationId xmlns:a16="http://schemas.microsoft.com/office/drawing/2014/main" id="{DF971550-BEEF-7AB8-4E9D-0C79E6D43069}"/>
              </a:ext>
            </a:extLst>
          </p:cNvPr>
          <p:cNvSpPr txBox="1"/>
          <p:nvPr/>
        </p:nvSpPr>
        <p:spPr>
          <a:xfrm>
            <a:off x="6046341" y="5228802"/>
            <a:ext cx="5729325" cy="369332"/>
          </a:xfrm>
          <a:prstGeom prst="rect">
            <a:avLst/>
          </a:prstGeom>
          <a:solidFill>
            <a:srgbClr val="FFC000"/>
          </a:solidFill>
        </p:spPr>
        <p:txBody>
          <a:bodyPr wrap="none" rtlCol="0">
            <a:spAutoFit/>
          </a:bodyPr>
          <a:lstStyle/>
          <a:p>
            <a:r>
              <a:rPr lang="en-US" dirty="0"/>
              <a:t>*From societies that have seats in AMA House of Delegates</a:t>
            </a:r>
          </a:p>
        </p:txBody>
      </p:sp>
      <p:sp>
        <p:nvSpPr>
          <p:cNvPr id="3" name="Content Placeholder 2">
            <a:extLst>
              <a:ext uri="{FF2B5EF4-FFF2-40B4-BE49-F238E27FC236}">
                <a16:creationId xmlns:a16="http://schemas.microsoft.com/office/drawing/2014/main" id="{FEEA71C3-C756-CB3B-91C5-B1325664010F}"/>
              </a:ext>
            </a:extLst>
          </p:cNvPr>
          <p:cNvSpPr>
            <a:spLocks noGrp="1"/>
          </p:cNvSpPr>
          <p:nvPr>
            <p:ph idx="1"/>
          </p:nvPr>
        </p:nvSpPr>
        <p:spPr>
          <a:xfrm>
            <a:off x="581892" y="1985962"/>
            <a:ext cx="11028218" cy="4608801"/>
          </a:xfrm>
        </p:spPr>
        <p:txBody>
          <a:bodyPr>
            <a:normAutofit fontScale="92500" lnSpcReduction="10000"/>
          </a:bodyPr>
          <a:lstStyle/>
          <a:p>
            <a:r>
              <a:rPr lang="en-US" sz="2600" b="1" i="1" dirty="0"/>
              <a:t>Mission: </a:t>
            </a:r>
            <a:r>
              <a:rPr lang="en-US" sz="2400" dirty="0"/>
              <a:t>Ensure CPT codes up-to-date and reflect latest medical care provided to patients</a:t>
            </a:r>
          </a:p>
          <a:p>
            <a:r>
              <a:rPr lang="en-US" sz="2600" b="1" i="1" dirty="0"/>
              <a:t>21 members </a:t>
            </a:r>
            <a:r>
              <a:rPr lang="en-US" sz="2400" dirty="0"/>
              <a:t>appointed by AMA:  Chair, Vice Chair, 12 physicians from medical specialty societies, 2 from HCPAC, 4 from private insurers (1 umbrella org) and 1 at-large</a:t>
            </a:r>
          </a:p>
          <a:p>
            <a:pPr lvl="1"/>
            <a:r>
              <a:rPr lang="en-US" sz="2000" dirty="0"/>
              <a:t>David Kanter MD, pediatrician from AAP in 2</a:t>
            </a:r>
            <a:r>
              <a:rPr lang="en-US" sz="2000" baseline="30000" dirty="0"/>
              <a:t>nd</a:t>
            </a:r>
            <a:r>
              <a:rPr lang="en-US" sz="2000" dirty="0"/>
              <a:t> 4-year term (max 2 terms) </a:t>
            </a:r>
          </a:p>
          <a:p>
            <a:r>
              <a:rPr lang="en-US" sz="2600" b="1" i="1" dirty="0"/>
              <a:t>Meets 3 times per year </a:t>
            </a:r>
          </a:p>
          <a:p>
            <a:r>
              <a:rPr lang="en-US" sz="2600" dirty="0"/>
              <a:t>Meeting participants</a:t>
            </a:r>
          </a:p>
          <a:p>
            <a:pPr lvl="1"/>
            <a:r>
              <a:rPr lang="en-US" sz="2000" b="1" i="1" dirty="0"/>
              <a:t>Advisors from over 100 medical specialty societies* </a:t>
            </a:r>
          </a:p>
          <a:p>
            <a:pPr lvl="2"/>
            <a:r>
              <a:rPr lang="en-US" sz="1900" b="1" i="1" dirty="0"/>
              <a:t>AAP advisor: Renee Slade, alternate Katy Lalor </a:t>
            </a:r>
          </a:p>
          <a:p>
            <a:pPr lvl="1"/>
            <a:r>
              <a:rPr lang="en-US" sz="2000" dirty="0"/>
              <a:t>Medical device manufacturers</a:t>
            </a:r>
          </a:p>
          <a:p>
            <a:pPr lvl="1"/>
            <a:r>
              <a:rPr lang="en-US" sz="2000" dirty="0"/>
              <a:t>Developers of diagnostic tests </a:t>
            </a:r>
          </a:p>
          <a:p>
            <a:r>
              <a:rPr lang="en-US" sz="2400" b="1" i="1" dirty="0"/>
              <a:t>Final authority for accepting codes/vignettes &amp; assigning Category I (active), III (temp)</a:t>
            </a:r>
          </a:p>
        </p:txBody>
      </p:sp>
      <p:sp>
        <p:nvSpPr>
          <p:cNvPr id="13" name="TextBox 12">
            <a:extLst>
              <a:ext uri="{FF2B5EF4-FFF2-40B4-BE49-F238E27FC236}">
                <a16:creationId xmlns:a16="http://schemas.microsoft.com/office/drawing/2014/main" id="{A15237F3-89A6-73DC-8876-5C1E00BCAB52}"/>
              </a:ext>
            </a:extLst>
          </p:cNvPr>
          <p:cNvSpPr txBox="1"/>
          <p:nvPr/>
        </p:nvSpPr>
        <p:spPr>
          <a:xfrm rot="1201220">
            <a:off x="5479679" y="4172587"/>
            <a:ext cx="2582438" cy="584775"/>
          </a:xfrm>
          <a:prstGeom prst="rect">
            <a:avLst/>
          </a:prstGeom>
          <a:solidFill>
            <a:srgbClr val="FFC000"/>
          </a:solidFill>
        </p:spPr>
        <p:txBody>
          <a:bodyPr wrap="none" rtlCol="0">
            <a:spAutoFit/>
          </a:bodyPr>
          <a:lstStyle/>
          <a:p>
            <a:pPr algn="ctr"/>
            <a:r>
              <a:rPr lang="en-US" sz="1600" dirty="0"/>
              <a:t>AAP COCN coordinates </a:t>
            </a:r>
          </a:p>
          <a:p>
            <a:pPr algn="ctr"/>
            <a:r>
              <a:rPr lang="en-US" sz="1600" dirty="0"/>
              <a:t>Development Ped CPT Codes</a:t>
            </a:r>
          </a:p>
        </p:txBody>
      </p:sp>
    </p:spTree>
    <p:extLst>
      <p:ext uri="{BB962C8B-B14F-4D97-AF65-F5344CB8AC3E}">
        <p14:creationId xmlns:p14="http://schemas.microsoft.com/office/powerpoint/2010/main" val="60205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checkerboard(across)">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checkerboard(across)">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5" grpId="0" animBg="1"/>
      <p:bldP spid="4" grpId="0" animBg="1"/>
      <p:bldP spid="8"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3A619-D537-6285-6837-30E8FB32C91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D153B55-38C3-5EB8-F875-DFD4732E3EA4}"/>
              </a:ext>
            </a:extLst>
          </p:cNvPr>
          <p:cNvSpPr/>
          <p:nvPr/>
        </p:nvSpPr>
        <p:spPr>
          <a:xfrm>
            <a:off x="1030310" y="5755047"/>
            <a:ext cx="9015211" cy="384146"/>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EB7C5DD-9062-CFE0-9075-97BD24B54B46}"/>
              </a:ext>
            </a:extLst>
          </p:cNvPr>
          <p:cNvSpPr>
            <a:spLocks noGrp="1"/>
          </p:cNvSpPr>
          <p:nvPr>
            <p:ph idx="1"/>
          </p:nvPr>
        </p:nvSpPr>
        <p:spPr>
          <a:xfrm>
            <a:off x="774922" y="2984633"/>
            <a:ext cx="11022225" cy="3281549"/>
          </a:xfrm>
        </p:spPr>
        <p:txBody>
          <a:bodyPr>
            <a:normAutofit/>
          </a:bodyPr>
          <a:lstStyle/>
          <a:p>
            <a:r>
              <a:rPr lang="en-US" sz="2400" b="1" i="1" dirty="0"/>
              <a:t>Category II: </a:t>
            </a:r>
            <a:r>
              <a:rPr lang="en-US" sz="2400" dirty="0"/>
              <a:t>Supplemental tracking codes </a:t>
            </a:r>
          </a:p>
          <a:p>
            <a:pPr lvl="1"/>
            <a:r>
              <a:rPr lang="en-US" sz="2000" dirty="0"/>
              <a:t>Performance measurement codes</a:t>
            </a:r>
          </a:p>
          <a:p>
            <a:pPr lvl="1"/>
            <a:r>
              <a:rPr lang="en-US" sz="2000" dirty="0"/>
              <a:t>Numeric alpha codes released 3x/year by CPT Editorial Panel</a:t>
            </a:r>
          </a:p>
          <a:p>
            <a:r>
              <a:rPr lang="en-US" sz="2400" b="1" i="1" dirty="0"/>
              <a:t>Category III: </a:t>
            </a:r>
            <a:r>
              <a:rPr lang="en-US" sz="2400" dirty="0"/>
              <a:t>Temporary tracking codes</a:t>
            </a:r>
          </a:p>
          <a:p>
            <a:pPr lvl="1"/>
            <a:r>
              <a:rPr lang="en-US" sz="2000" dirty="0"/>
              <a:t>Codes for new and emerging technology; used to collect data to assess new procedures or services to justify future conversion to Category I codes</a:t>
            </a:r>
          </a:p>
          <a:p>
            <a:pPr lvl="1"/>
            <a:r>
              <a:rPr lang="en-US" sz="2000" b="1" i="1" dirty="0"/>
              <a:t>Numeric alpha codes: example, 0602T &amp; 0603T for </a:t>
            </a:r>
            <a:r>
              <a:rPr lang="en-US" sz="2000" b="1" i="1" dirty="0">
                <a:solidFill>
                  <a:srgbClr val="001D35"/>
                </a:solidFill>
                <a:effectLst/>
                <a:latin typeface="Google Sans"/>
              </a:rPr>
              <a:t>transdermal GFR monitoring</a:t>
            </a:r>
            <a:endParaRPr lang="en-US" sz="2000" b="1" i="1" dirty="0"/>
          </a:p>
        </p:txBody>
      </p:sp>
      <p:sp>
        <p:nvSpPr>
          <p:cNvPr id="2" name="Title 1">
            <a:extLst>
              <a:ext uri="{FF2B5EF4-FFF2-40B4-BE49-F238E27FC236}">
                <a16:creationId xmlns:a16="http://schemas.microsoft.com/office/drawing/2014/main" id="{300E01A4-141B-D8F7-36CA-C68D90CFECB7}"/>
              </a:ext>
            </a:extLst>
          </p:cNvPr>
          <p:cNvSpPr>
            <a:spLocks noGrp="1"/>
          </p:cNvSpPr>
          <p:nvPr>
            <p:ph type="title"/>
          </p:nvPr>
        </p:nvSpPr>
        <p:spPr/>
        <p:txBody>
          <a:bodyPr>
            <a:normAutofit/>
          </a:bodyPr>
          <a:lstStyle/>
          <a:p>
            <a:r>
              <a:rPr lang="en-US" sz="4800" dirty="0"/>
              <a:t>CPT Code Categories</a:t>
            </a:r>
          </a:p>
        </p:txBody>
      </p:sp>
      <p:sp>
        <p:nvSpPr>
          <p:cNvPr id="4" name="TextBox 3">
            <a:extLst>
              <a:ext uri="{FF2B5EF4-FFF2-40B4-BE49-F238E27FC236}">
                <a16:creationId xmlns:a16="http://schemas.microsoft.com/office/drawing/2014/main" id="{1BA65B2B-6958-2E51-D289-B3A90E9B3FAE}"/>
              </a:ext>
            </a:extLst>
          </p:cNvPr>
          <p:cNvSpPr txBox="1"/>
          <p:nvPr/>
        </p:nvSpPr>
        <p:spPr>
          <a:xfrm>
            <a:off x="8423615" y="3141598"/>
            <a:ext cx="3235729" cy="1877437"/>
          </a:xfrm>
          <a:prstGeom prst="rect">
            <a:avLst/>
          </a:prstGeom>
          <a:solidFill>
            <a:schemeClr val="accent2"/>
          </a:solidFill>
          <a:ln>
            <a:solidFill>
              <a:schemeClr val="accent2"/>
            </a:solidFill>
          </a:ln>
        </p:spPr>
        <p:txBody>
          <a:bodyPr wrap="square" rtlCol="0">
            <a:spAutoFit/>
          </a:bodyPr>
          <a:lstStyle/>
          <a:p>
            <a:r>
              <a:rPr lang="en-US" sz="2000" i="1" dirty="0">
                <a:solidFill>
                  <a:schemeClr val="bg1"/>
                </a:solidFill>
              </a:rPr>
              <a:t>Vignette 99215: </a:t>
            </a:r>
            <a:r>
              <a:rPr lang="en-US" sz="1600" b="0" i="0" u="none" strike="noStrike" dirty="0">
                <a:solidFill>
                  <a:schemeClr val="bg1"/>
                </a:solidFill>
                <a:effectLst/>
                <a:latin typeface="Conv_Myriad Pro Regular"/>
              </a:rPr>
              <a:t>Office visit for established patient with chronic illness with severe exacerbation that poses a threat to life or bodily function, or an acute illness/injury that poses a threat to life or bodily function. </a:t>
            </a:r>
            <a:endParaRPr lang="en-US" sz="1600" dirty="0">
              <a:solidFill>
                <a:schemeClr val="bg1"/>
              </a:solidFill>
            </a:endParaRPr>
          </a:p>
        </p:txBody>
      </p:sp>
      <p:sp>
        <p:nvSpPr>
          <p:cNvPr id="5" name="Content Placeholder 2">
            <a:extLst>
              <a:ext uri="{FF2B5EF4-FFF2-40B4-BE49-F238E27FC236}">
                <a16:creationId xmlns:a16="http://schemas.microsoft.com/office/drawing/2014/main" id="{810242C3-E3F3-8A1F-354A-61F819143BD7}"/>
              </a:ext>
            </a:extLst>
          </p:cNvPr>
          <p:cNvSpPr txBox="1">
            <a:spLocks/>
          </p:cNvSpPr>
          <p:nvPr/>
        </p:nvSpPr>
        <p:spPr>
          <a:xfrm>
            <a:off x="774922" y="1605830"/>
            <a:ext cx="11022225" cy="177347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400" b="1" i="1" dirty="0"/>
              <a:t>Category I (HCPCS Level I): </a:t>
            </a:r>
            <a:r>
              <a:rPr lang="en-US" sz="2400" dirty="0"/>
              <a:t>Medical procedures or services furnished by qualified healthcare professionals (QHP); </a:t>
            </a:r>
            <a:r>
              <a:rPr lang="en-US" sz="2000" b="1" i="1" dirty="0"/>
              <a:t>includes vignette for typical patient </a:t>
            </a:r>
            <a:endParaRPr lang="en-US" sz="2400" b="1" i="1" dirty="0"/>
          </a:p>
          <a:p>
            <a:pPr lvl="1"/>
            <a:r>
              <a:rPr lang="en-US" sz="2000" dirty="0"/>
              <a:t>5-digit numeric codes (example: 99215, established outpatient, high complexity/</a:t>
            </a:r>
            <a:r>
              <a:rPr lang="en-US" sz="2000" u="sng" dirty="0"/>
              <a:t>&gt;</a:t>
            </a:r>
            <a:r>
              <a:rPr lang="en-US" sz="2000" dirty="0"/>
              <a:t>40 min)</a:t>
            </a:r>
          </a:p>
        </p:txBody>
      </p:sp>
      <p:grpSp>
        <p:nvGrpSpPr>
          <p:cNvPr id="7" name="Group 6">
            <a:extLst>
              <a:ext uri="{FF2B5EF4-FFF2-40B4-BE49-F238E27FC236}">
                <a16:creationId xmlns:a16="http://schemas.microsoft.com/office/drawing/2014/main" id="{72149C7B-4DDE-2D92-0CC2-382941F5CD23}"/>
              </a:ext>
            </a:extLst>
          </p:cNvPr>
          <p:cNvGrpSpPr/>
          <p:nvPr/>
        </p:nvGrpSpPr>
        <p:grpSpPr>
          <a:xfrm>
            <a:off x="9366720" y="6217633"/>
            <a:ext cx="2839568" cy="651605"/>
            <a:chOff x="8858251" y="5952087"/>
            <a:chExt cx="2839568" cy="651605"/>
          </a:xfrm>
        </p:grpSpPr>
        <p:sp>
          <p:nvSpPr>
            <p:cNvPr id="8" name="TextBox 7">
              <a:extLst>
                <a:ext uri="{FF2B5EF4-FFF2-40B4-BE49-F238E27FC236}">
                  <a16:creationId xmlns:a16="http://schemas.microsoft.com/office/drawing/2014/main" id="{E07F965F-8F57-D160-DBF4-3D474F243750}"/>
                </a:ext>
              </a:extLst>
            </p:cNvPr>
            <p:cNvSpPr txBox="1"/>
            <p:nvPr/>
          </p:nvSpPr>
          <p:spPr>
            <a:xfrm>
              <a:off x="9472607" y="5957361"/>
              <a:ext cx="2225212" cy="646331"/>
            </a:xfrm>
            <a:prstGeom prst="rect">
              <a:avLst/>
            </a:prstGeom>
            <a:solidFill>
              <a:schemeClr val="accent3">
                <a:lumMod val="60000"/>
                <a:lumOff val="40000"/>
              </a:schemeClr>
            </a:solidFill>
          </p:spPr>
          <p:txBody>
            <a:bodyPr wrap="square" rtlCol="0">
              <a:spAutoFit/>
            </a:bodyPr>
            <a:lstStyle/>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AMSPDC Pediatrics </a:t>
              </a:r>
            </a:p>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Workforce Initiative</a:t>
              </a:r>
            </a:p>
          </p:txBody>
        </p:sp>
        <p:pic>
          <p:nvPicPr>
            <p:cNvPr id="9" name="Picture 2" descr="Association of Pediatric Program Directors">
              <a:extLst>
                <a:ext uri="{FF2B5EF4-FFF2-40B4-BE49-F238E27FC236}">
                  <a16:creationId xmlns:a16="http://schemas.microsoft.com/office/drawing/2014/main" id="{473EA630-9B58-DD2E-0D58-8235DEAE6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1" y="5952087"/>
              <a:ext cx="631600" cy="6516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8632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heckerboard(across)">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build="p"/>
      <p:bldP spid="4" grpId="0" animBg="1"/>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8E5F7-722D-286D-36A9-FCBD1A0DABC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91E59CA-EB3B-A561-19A1-3FBB2DEE7FD0}"/>
              </a:ext>
            </a:extLst>
          </p:cNvPr>
          <p:cNvSpPr/>
          <p:nvPr/>
        </p:nvSpPr>
        <p:spPr>
          <a:xfrm>
            <a:off x="569843" y="1800220"/>
            <a:ext cx="11052313" cy="982737"/>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A9F6DC9-A17D-66A3-FFD0-7E2F448CD86C}"/>
              </a:ext>
            </a:extLst>
          </p:cNvPr>
          <p:cNvSpPr/>
          <p:nvPr/>
        </p:nvSpPr>
        <p:spPr>
          <a:xfrm>
            <a:off x="569843" y="3299791"/>
            <a:ext cx="11052313" cy="1386491"/>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8B9F020-D8DA-2F7C-EB5C-5C8CED6C0F70}"/>
              </a:ext>
            </a:extLst>
          </p:cNvPr>
          <p:cNvSpPr/>
          <p:nvPr/>
        </p:nvSpPr>
        <p:spPr>
          <a:xfrm>
            <a:off x="569843" y="5698435"/>
            <a:ext cx="11052313" cy="813737"/>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1E3B54-1EA2-4CDA-297D-A2C0D6A51EC7}"/>
              </a:ext>
            </a:extLst>
          </p:cNvPr>
          <p:cNvSpPr>
            <a:spLocks noGrp="1"/>
          </p:cNvSpPr>
          <p:nvPr>
            <p:ph type="title"/>
          </p:nvPr>
        </p:nvSpPr>
        <p:spPr/>
        <p:txBody>
          <a:bodyPr>
            <a:normAutofit/>
          </a:bodyPr>
          <a:lstStyle/>
          <a:p>
            <a:r>
              <a:rPr lang="en-US" sz="4800" dirty="0"/>
              <a:t>Six CPT Category I Code Sections </a:t>
            </a:r>
          </a:p>
        </p:txBody>
      </p:sp>
      <p:sp>
        <p:nvSpPr>
          <p:cNvPr id="3" name="Content Placeholder 2">
            <a:extLst>
              <a:ext uri="{FF2B5EF4-FFF2-40B4-BE49-F238E27FC236}">
                <a16:creationId xmlns:a16="http://schemas.microsoft.com/office/drawing/2014/main" id="{06B0DE72-1F73-274B-9856-3859FBADFFAD}"/>
              </a:ext>
            </a:extLst>
          </p:cNvPr>
          <p:cNvSpPr>
            <a:spLocks noGrp="1"/>
          </p:cNvSpPr>
          <p:nvPr>
            <p:ph idx="1"/>
          </p:nvPr>
        </p:nvSpPr>
        <p:spPr>
          <a:xfrm>
            <a:off x="774922" y="1800220"/>
            <a:ext cx="11268734" cy="4914900"/>
          </a:xfrm>
        </p:spPr>
        <p:txBody>
          <a:bodyPr>
            <a:normAutofit fontScale="92500" lnSpcReduction="20000"/>
          </a:bodyPr>
          <a:lstStyle/>
          <a:p>
            <a:r>
              <a:rPr lang="en-US" sz="3200" b="1" i="1" dirty="0"/>
              <a:t>Evaluation and management (E/M) </a:t>
            </a:r>
            <a:r>
              <a:rPr lang="en-US" sz="3200" dirty="0"/>
              <a:t>99201-99499</a:t>
            </a:r>
          </a:p>
          <a:p>
            <a:pPr lvl="1"/>
            <a:r>
              <a:rPr lang="en-US" sz="2200" b="1" dirty="0"/>
              <a:t>Outpatient 99202-99205, 99212-99215; inpatient 99221-99233, 99231-99233</a:t>
            </a:r>
          </a:p>
          <a:p>
            <a:r>
              <a:rPr lang="en-US" sz="3200" dirty="0"/>
              <a:t>Anesthesia 00100-01999; 99100-99150</a:t>
            </a:r>
          </a:p>
          <a:p>
            <a:r>
              <a:rPr lang="en-US" sz="3200" b="1" i="1" dirty="0"/>
              <a:t>Surgery</a:t>
            </a:r>
            <a:r>
              <a:rPr lang="en-US" sz="3200" dirty="0"/>
              <a:t> 10000-69990</a:t>
            </a:r>
          </a:p>
          <a:p>
            <a:pPr lvl="1"/>
            <a:r>
              <a:rPr lang="en-US" sz="2200" b="1" i="0" dirty="0">
                <a:solidFill>
                  <a:srgbClr val="001D35"/>
                </a:solidFill>
                <a:effectLst/>
              </a:rPr>
              <a:t>Renal biopsy; percutaneous, by trocar or needle 50200</a:t>
            </a:r>
          </a:p>
          <a:p>
            <a:pPr lvl="1"/>
            <a:r>
              <a:rPr lang="en-US" sz="2200" b="1" dirty="0"/>
              <a:t>Insertion CV access catheter 36556, 36558</a:t>
            </a:r>
          </a:p>
          <a:p>
            <a:r>
              <a:rPr lang="en-US" sz="3200" dirty="0"/>
              <a:t>Radiology 7000-79999</a:t>
            </a:r>
          </a:p>
          <a:p>
            <a:r>
              <a:rPr lang="en-US" sz="3200" dirty="0"/>
              <a:t>Pathology and laboratory 80000-89398</a:t>
            </a:r>
          </a:p>
          <a:p>
            <a:r>
              <a:rPr lang="en-US" sz="3200" b="1" i="1" dirty="0"/>
              <a:t>Medicine </a:t>
            </a:r>
            <a:r>
              <a:rPr lang="en-US" sz="3200" dirty="0"/>
              <a:t>90281-99099; 99151-99199; 99500-99607</a:t>
            </a:r>
          </a:p>
          <a:p>
            <a:pPr lvl="1"/>
            <a:r>
              <a:rPr lang="en-US" sz="2200" b="1" dirty="0"/>
              <a:t>ESRD MCP 90951-90970</a:t>
            </a:r>
          </a:p>
        </p:txBody>
      </p:sp>
      <p:grpSp>
        <p:nvGrpSpPr>
          <p:cNvPr id="7" name="Group 6">
            <a:extLst>
              <a:ext uri="{FF2B5EF4-FFF2-40B4-BE49-F238E27FC236}">
                <a16:creationId xmlns:a16="http://schemas.microsoft.com/office/drawing/2014/main" id="{2E6AD802-85BF-C301-CBFD-0D40E2021585}"/>
              </a:ext>
            </a:extLst>
          </p:cNvPr>
          <p:cNvGrpSpPr/>
          <p:nvPr/>
        </p:nvGrpSpPr>
        <p:grpSpPr>
          <a:xfrm>
            <a:off x="9366720" y="6217633"/>
            <a:ext cx="2839568" cy="651605"/>
            <a:chOff x="8858251" y="5952087"/>
            <a:chExt cx="2839568" cy="651605"/>
          </a:xfrm>
        </p:grpSpPr>
        <p:sp>
          <p:nvSpPr>
            <p:cNvPr id="8" name="TextBox 7">
              <a:extLst>
                <a:ext uri="{FF2B5EF4-FFF2-40B4-BE49-F238E27FC236}">
                  <a16:creationId xmlns:a16="http://schemas.microsoft.com/office/drawing/2014/main" id="{183854B9-2230-1EE9-4826-A4AB2E96D9C6}"/>
                </a:ext>
              </a:extLst>
            </p:cNvPr>
            <p:cNvSpPr txBox="1"/>
            <p:nvPr/>
          </p:nvSpPr>
          <p:spPr>
            <a:xfrm>
              <a:off x="9472607" y="5957361"/>
              <a:ext cx="2225212" cy="646331"/>
            </a:xfrm>
            <a:prstGeom prst="rect">
              <a:avLst/>
            </a:prstGeom>
            <a:solidFill>
              <a:schemeClr val="accent3">
                <a:lumMod val="60000"/>
                <a:lumOff val="40000"/>
              </a:schemeClr>
            </a:solidFill>
          </p:spPr>
          <p:txBody>
            <a:bodyPr wrap="square" rtlCol="0">
              <a:spAutoFit/>
            </a:bodyPr>
            <a:lstStyle/>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AMSPDC Pediatrics </a:t>
              </a:r>
            </a:p>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Workforce Initiative</a:t>
              </a:r>
            </a:p>
          </p:txBody>
        </p:sp>
        <p:pic>
          <p:nvPicPr>
            <p:cNvPr id="9" name="Picture 2" descr="Association of Pediatric Program Directors">
              <a:extLst>
                <a:ext uri="{FF2B5EF4-FFF2-40B4-BE49-F238E27FC236}">
                  <a16:creationId xmlns:a16="http://schemas.microsoft.com/office/drawing/2014/main" id="{EC7161D1-FD24-39EF-57B7-F27081E681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1" y="5952087"/>
              <a:ext cx="631600" cy="6516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9999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E38C4-7EF4-F604-383D-C85C79CCB01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B02DCDB-0A0D-A455-8D3E-F6F6C2FDC6F4}"/>
              </a:ext>
            </a:extLst>
          </p:cNvPr>
          <p:cNvSpPr/>
          <p:nvPr/>
        </p:nvSpPr>
        <p:spPr>
          <a:xfrm>
            <a:off x="1430889" y="3529017"/>
            <a:ext cx="10113411" cy="614363"/>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Content Placeholder 2">
            <a:extLst>
              <a:ext uri="{FF2B5EF4-FFF2-40B4-BE49-F238E27FC236}">
                <a16:creationId xmlns:a16="http://schemas.microsoft.com/office/drawing/2014/main" id="{20AEC3A2-2700-E1E0-107A-EA6B0AFD13F6}"/>
              </a:ext>
            </a:extLst>
          </p:cNvPr>
          <p:cNvSpPr>
            <a:spLocks noGrp="1"/>
          </p:cNvSpPr>
          <p:nvPr>
            <p:ph idx="1"/>
          </p:nvPr>
        </p:nvSpPr>
        <p:spPr>
          <a:xfrm>
            <a:off x="774922" y="1800220"/>
            <a:ext cx="11268734" cy="4914900"/>
          </a:xfrm>
        </p:spPr>
        <p:txBody>
          <a:bodyPr>
            <a:normAutofit/>
          </a:bodyPr>
          <a:lstStyle/>
          <a:p>
            <a:r>
              <a:rPr lang="en-US" sz="3200" b="1" i="1" dirty="0"/>
              <a:t>HCPCS Level II: </a:t>
            </a:r>
            <a:r>
              <a:rPr lang="en-US" sz="3200" dirty="0">
                <a:solidFill>
                  <a:srgbClr val="001D35"/>
                </a:solidFill>
                <a:latin typeface="Google Sans"/>
              </a:rPr>
              <a:t>A</a:t>
            </a:r>
            <a:r>
              <a:rPr lang="en-US" sz="3200" b="0" i="0" dirty="0">
                <a:solidFill>
                  <a:srgbClr val="001D35"/>
                </a:solidFill>
                <a:effectLst/>
                <a:latin typeface="Google Sans"/>
              </a:rPr>
              <a:t>lphanumeric codes used to identify supplies, equipment, and services not covered by CPT codes</a:t>
            </a:r>
          </a:p>
          <a:p>
            <a:pPr lvl="1"/>
            <a:r>
              <a:rPr lang="en-US" sz="2400" dirty="0">
                <a:solidFill>
                  <a:srgbClr val="001D35"/>
                </a:solidFill>
                <a:latin typeface="Google Sans"/>
              </a:rPr>
              <a:t>CMS creates/maintains these codes</a:t>
            </a:r>
            <a:endParaRPr lang="en-US" sz="2400" b="0" i="0" dirty="0">
              <a:solidFill>
                <a:srgbClr val="001D35"/>
              </a:solidFill>
              <a:effectLst/>
              <a:latin typeface="Google Sans"/>
            </a:endParaRPr>
          </a:p>
          <a:p>
            <a:pPr lvl="1"/>
            <a:r>
              <a:rPr lang="en-US" sz="2400" b="1" i="1" dirty="0"/>
              <a:t>Example add-on code G2211 for complex care</a:t>
            </a:r>
            <a:r>
              <a:rPr lang="en-US" sz="2400" dirty="0"/>
              <a:t> for outpatient E/M visits (1/1/24)</a:t>
            </a:r>
          </a:p>
          <a:p>
            <a:pPr marL="324000" lvl="1" indent="0">
              <a:buNone/>
            </a:pPr>
            <a:r>
              <a:rPr lang="en-US" sz="2400" dirty="0"/>
              <a:t> </a:t>
            </a:r>
          </a:p>
          <a:p>
            <a:r>
              <a:rPr lang="en-US" sz="3200" b="1" i="1" dirty="0"/>
              <a:t>HCPCS Level III: Discontinued in 2003</a:t>
            </a:r>
            <a:r>
              <a:rPr lang="en-US" sz="3200" dirty="0"/>
              <a:t> </a:t>
            </a:r>
          </a:p>
          <a:p>
            <a:pPr lvl="1"/>
            <a:r>
              <a:rPr lang="en-US" sz="2400" dirty="0">
                <a:solidFill>
                  <a:srgbClr val="001D35"/>
                </a:solidFill>
                <a:latin typeface="Google Sans"/>
              </a:rPr>
              <a:t>L</a:t>
            </a:r>
            <a:r>
              <a:rPr lang="en-US" sz="2400" b="0" i="0" dirty="0">
                <a:solidFill>
                  <a:srgbClr val="001D35"/>
                </a:solidFill>
                <a:effectLst/>
                <a:latin typeface="Google Sans"/>
              </a:rPr>
              <a:t>ocal codes </a:t>
            </a:r>
            <a:r>
              <a:rPr lang="en-US" sz="2400" dirty="0"/>
              <a:t>used for specific programs and geographic jurisdictions by state Medicaid, private insurers</a:t>
            </a:r>
          </a:p>
          <a:p>
            <a:pPr lvl="1"/>
            <a:r>
              <a:rPr lang="en-US" sz="2400" dirty="0"/>
              <a:t>Discontinued to promote universal consistency in coding standards</a:t>
            </a:r>
            <a:r>
              <a:rPr lang="en-US" sz="2400" b="0" i="0" dirty="0">
                <a:solidFill>
                  <a:srgbClr val="001D35"/>
                </a:solidFill>
                <a:effectLst/>
                <a:latin typeface="Google Sans"/>
              </a:rPr>
              <a:t>.</a:t>
            </a:r>
            <a:endParaRPr lang="en-US" sz="2000" dirty="0"/>
          </a:p>
        </p:txBody>
      </p:sp>
      <p:sp>
        <p:nvSpPr>
          <p:cNvPr id="2" name="Title 1">
            <a:extLst>
              <a:ext uri="{FF2B5EF4-FFF2-40B4-BE49-F238E27FC236}">
                <a16:creationId xmlns:a16="http://schemas.microsoft.com/office/drawing/2014/main" id="{CAB5B857-F14D-F7A6-CE38-2D4FAE409BA2}"/>
              </a:ext>
            </a:extLst>
          </p:cNvPr>
          <p:cNvSpPr>
            <a:spLocks noGrp="1"/>
          </p:cNvSpPr>
          <p:nvPr>
            <p:ph type="title"/>
          </p:nvPr>
        </p:nvSpPr>
        <p:spPr/>
        <p:txBody>
          <a:bodyPr>
            <a:normAutofit/>
          </a:bodyPr>
          <a:lstStyle/>
          <a:p>
            <a:r>
              <a:rPr lang="en-US" sz="4800" dirty="0"/>
              <a:t>Other HCPCS Codes</a:t>
            </a:r>
          </a:p>
        </p:txBody>
      </p:sp>
      <p:pic>
        <p:nvPicPr>
          <p:cNvPr id="10" name="Picture 9" descr="A red x on a black background&#10;&#10;AI-generated content may be incorrect.">
            <a:extLst>
              <a:ext uri="{FF2B5EF4-FFF2-40B4-BE49-F238E27FC236}">
                <a16:creationId xmlns:a16="http://schemas.microsoft.com/office/drawing/2014/main" id="{13167C3B-3837-3370-07E9-00D5567E958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021983" y="4800595"/>
            <a:ext cx="4863183" cy="1512158"/>
          </a:xfrm>
          <a:prstGeom prst="rect">
            <a:avLst/>
          </a:prstGeom>
        </p:spPr>
      </p:pic>
    </p:spTree>
    <p:extLst>
      <p:ext uri="{BB962C8B-B14F-4D97-AF65-F5344CB8AC3E}">
        <p14:creationId xmlns:p14="http://schemas.microsoft.com/office/powerpoint/2010/main" val="414705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03E7F-8B8A-51FC-C8BC-3942391A21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E5AFA4-86BC-66E9-694F-8858615DDA48}"/>
              </a:ext>
            </a:extLst>
          </p:cNvPr>
          <p:cNvSpPr>
            <a:spLocks noGrp="1"/>
          </p:cNvSpPr>
          <p:nvPr>
            <p:ph type="title"/>
          </p:nvPr>
        </p:nvSpPr>
        <p:spPr/>
        <p:txBody>
          <a:bodyPr>
            <a:normAutofit/>
          </a:bodyPr>
          <a:lstStyle/>
          <a:p>
            <a:r>
              <a:rPr lang="en-US" sz="4800" dirty="0"/>
              <a:t>CPT Code development Process </a:t>
            </a:r>
          </a:p>
        </p:txBody>
      </p:sp>
      <p:grpSp>
        <p:nvGrpSpPr>
          <p:cNvPr id="6" name="Group 5">
            <a:extLst>
              <a:ext uri="{FF2B5EF4-FFF2-40B4-BE49-F238E27FC236}">
                <a16:creationId xmlns:a16="http://schemas.microsoft.com/office/drawing/2014/main" id="{2D605F9C-3A74-114B-EB76-FAF5993B8ED6}"/>
              </a:ext>
            </a:extLst>
          </p:cNvPr>
          <p:cNvGrpSpPr/>
          <p:nvPr/>
        </p:nvGrpSpPr>
        <p:grpSpPr>
          <a:xfrm>
            <a:off x="1269769" y="4460298"/>
            <a:ext cx="9652463" cy="1011086"/>
            <a:chOff x="1269769" y="4617464"/>
            <a:chExt cx="9652463" cy="1011086"/>
          </a:xfrm>
        </p:grpSpPr>
        <p:sp>
          <p:nvSpPr>
            <p:cNvPr id="20" name="TextBox 19">
              <a:extLst>
                <a:ext uri="{FF2B5EF4-FFF2-40B4-BE49-F238E27FC236}">
                  <a16:creationId xmlns:a16="http://schemas.microsoft.com/office/drawing/2014/main" id="{D6F21405-7F7D-5FBD-3667-48616A1709D3}"/>
                </a:ext>
              </a:extLst>
            </p:cNvPr>
            <p:cNvSpPr txBox="1"/>
            <p:nvPr/>
          </p:nvSpPr>
          <p:spPr>
            <a:xfrm>
              <a:off x="1269769" y="5166885"/>
              <a:ext cx="9652463" cy="461665"/>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US" sz="2400" dirty="0"/>
                <a:t>Presentation at CPT Panel meeting by advisory group/s (like AAP, APSA, RPA)</a:t>
              </a:r>
            </a:p>
          </p:txBody>
        </p:sp>
        <p:sp>
          <p:nvSpPr>
            <p:cNvPr id="53" name="Down Arrow 52">
              <a:extLst>
                <a:ext uri="{FF2B5EF4-FFF2-40B4-BE49-F238E27FC236}">
                  <a16:creationId xmlns:a16="http://schemas.microsoft.com/office/drawing/2014/main" id="{FD2BB7B0-9136-B1C9-2A7C-4701F0FB7384}"/>
                </a:ext>
              </a:extLst>
            </p:cNvPr>
            <p:cNvSpPr/>
            <p:nvPr/>
          </p:nvSpPr>
          <p:spPr>
            <a:xfrm>
              <a:off x="6653992" y="4617464"/>
              <a:ext cx="204603" cy="478030"/>
            </a:xfrm>
            <a:prstGeom prst="downArrow">
              <a:avLst>
                <a:gd name="adj1" fmla="val 35215"/>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D4180C4C-6543-799A-B1CF-653FB848EF0F}"/>
              </a:ext>
            </a:extLst>
          </p:cNvPr>
          <p:cNvSpPr txBox="1"/>
          <p:nvPr/>
        </p:nvSpPr>
        <p:spPr>
          <a:xfrm>
            <a:off x="1269769" y="2031969"/>
            <a:ext cx="9652463" cy="461665"/>
          </a:xfrm>
          <a:prstGeom prst="rect">
            <a:avLst/>
          </a:prstGeom>
          <a:solidFill>
            <a:schemeClr val="tx2">
              <a:lumMod val="20000"/>
              <a:lumOff val="80000"/>
            </a:schemeClr>
          </a:solidFill>
          <a:ln>
            <a:solidFill>
              <a:schemeClr val="tx1"/>
            </a:solidFill>
          </a:ln>
        </p:spPr>
        <p:txBody>
          <a:bodyPr wrap="square" rtlCol="0">
            <a:spAutoFit/>
          </a:bodyPr>
          <a:lstStyle/>
          <a:p>
            <a:pPr algn="ctr"/>
            <a:r>
              <a:rPr lang="en-US" sz="2400" dirty="0"/>
              <a:t>CPT code </a:t>
            </a:r>
            <a:r>
              <a:rPr lang="en-US" sz="2400" b="1" dirty="0"/>
              <a:t>APPLICATION</a:t>
            </a:r>
            <a:r>
              <a:rPr lang="en-US" sz="2400" dirty="0"/>
              <a:t> by interested parties (med soc, payers, industry, </a:t>
            </a:r>
            <a:r>
              <a:rPr lang="en-US" sz="2400" dirty="0" err="1"/>
              <a:t>etc</a:t>
            </a:r>
            <a:r>
              <a:rPr lang="en-US" sz="2400" dirty="0"/>
              <a:t>)</a:t>
            </a:r>
          </a:p>
        </p:txBody>
      </p:sp>
      <p:grpSp>
        <p:nvGrpSpPr>
          <p:cNvPr id="8" name="Group 7">
            <a:extLst>
              <a:ext uri="{FF2B5EF4-FFF2-40B4-BE49-F238E27FC236}">
                <a16:creationId xmlns:a16="http://schemas.microsoft.com/office/drawing/2014/main" id="{218EE659-10F5-873D-06B6-5371A8611583}"/>
              </a:ext>
            </a:extLst>
          </p:cNvPr>
          <p:cNvGrpSpPr/>
          <p:nvPr/>
        </p:nvGrpSpPr>
        <p:grpSpPr>
          <a:xfrm>
            <a:off x="359496" y="5581868"/>
            <a:ext cx="4998622" cy="762574"/>
            <a:chOff x="359496" y="5881915"/>
            <a:chExt cx="4998622" cy="762574"/>
          </a:xfrm>
        </p:grpSpPr>
        <p:sp>
          <p:nvSpPr>
            <p:cNvPr id="67" name="TextBox 66">
              <a:extLst>
                <a:ext uri="{FF2B5EF4-FFF2-40B4-BE49-F238E27FC236}">
                  <a16:creationId xmlns:a16="http://schemas.microsoft.com/office/drawing/2014/main" id="{C113D8E9-13C2-C586-31DA-4C552EBCF42A}"/>
                </a:ext>
              </a:extLst>
            </p:cNvPr>
            <p:cNvSpPr txBox="1"/>
            <p:nvPr/>
          </p:nvSpPr>
          <p:spPr>
            <a:xfrm>
              <a:off x="359496" y="6182824"/>
              <a:ext cx="4998622" cy="461665"/>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US" sz="2400" dirty="0"/>
                <a:t>Final evaluation, category by CPT Panel</a:t>
              </a:r>
            </a:p>
          </p:txBody>
        </p:sp>
        <p:sp>
          <p:nvSpPr>
            <p:cNvPr id="68" name="Down Arrow 67">
              <a:extLst>
                <a:ext uri="{FF2B5EF4-FFF2-40B4-BE49-F238E27FC236}">
                  <a16:creationId xmlns:a16="http://schemas.microsoft.com/office/drawing/2014/main" id="{660E18D2-33DA-340A-A5C0-6BADA7FF9AFB}"/>
                </a:ext>
              </a:extLst>
            </p:cNvPr>
            <p:cNvSpPr/>
            <p:nvPr/>
          </p:nvSpPr>
          <p:spPr>
            <a:xfrm>
              <a:off x="3367928" y="5881915"/>
              <a:ext cx="241286" cy="231672"/>
            </a:xfrm>
            <a:prstGeom prst="downArrow">
              <a:avLst>
                <a:gd name="adj1" fmla="val 35215"/>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73AB2FC4-CFFD-E6E8-EDE6-026D3AF60DF2}"/>
              </a:ext>
            </a:extLst>
          </p:cNvPr>
          <p:cNvGrpSpPr/>
          <p:nvPr/>
        </p:nvGrpSpPr>
        <p:grpSpPr>
          <a:xfrm>
            <a:off x="5473363" y="5705534"/>
            <a:ext cx="6359141" cy="830997"/>
            <a:chOff x="5473363" y="5991292"/>
            <a:chExt cx="6359141" cy="830997"/>
          </a:xfrm>
        </p:grpSpPr>
        <p:sp>
          <p:nvSpPr>
            <p:cNvPr id="69" name="Down Arrow 68">
              <a:extLst>
                <a:ext uri="{FF2B5EF4-FFF2-40B4-BE49-F238E27FC236}">
                  <a16:creationId xmlns:a16="http://schemas.microsoft.com/office/drawing/2014/main" id="{F2699316-7638-7B59-F30C-EB79E9B14F5C}"/>
                </a:ext>
              </a:extLst>
            </p:cNvPr>
            <p:cNvSpPr/>
            <p:nvPr/>
          </p:nvSpPr>
          <p:spPr>
            <a:xfrm rot="16200000" flipH="1">
              <a:off x="5697233" y="6040623"/>
              <a:ext cx="260145" cy="707886"/>
            </a:xfrm>
            <a:prstGeom prst="downArrow">
              <a:avLst>
                <a:gd name="adj1" fmla="val 35215"/>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06DF3047-67E6-14AA-E13D-D870C02AF48A}"/>
                </a:ext>
              </a:extLst>
            </p:cNvPr>
            <p:cNvSpPr txBox="1"/>
            <p:nvPr/>
          </p:nvSpPr>
          <p:spPr>
            <a:xfrm>
              <a:off x="6294783" y="5991292"/>
              <a:ext cx="5537721" cy="830997"/>
            </a:xfrm>
            <a:prstGeom prst="rect">
              <a:avLst/>
            </a:prstGeom>
            <a:solidFill>
              <a:srgbClr val="FFC000"/>
            </a:solidFill>
            <a:ln>
              <a:solidFill>
                <a:schemeClr val="tx1"/>
              </a:solidFill>
            </a:ln>
          </p:spPr>
          <p:txBody>
            <a:bodyPr wrap="square" rtlCol="0">
              <a:spAutoFit/>
            </a:bodyPr>
            <a:lstStyle/>
            <a:p>
              <a:pPr algn="ctr"/>
              <a:r>
                <a:rPr lang="en-US" sz="2400" dirty="0"/>
                <a:t>Accept (create, revise, update) or reject</a:t>
              </a:r>
            </a:p>
            <a:p>
              <a:pPr algn="ctr"/>
              <a:r>
                <a:rPr lang="en-US" sz="2400" dirty="0"/>
                <a:t>If accept, move to valuation by RUC</a:t>
              </a:r>
            </a:p>
          </p:txBody>
        </p:sp>
      </p:grpSp>
      <p:grpSp>
        <p:nvGrpSpPr>
          <p:cNvPr id="22" name="Group 21">
            <a:extLst>
              <a:ext uri="{FF2B5EF4-FFF2-40B4-BE49-F238E27FC236}">
                <a16:creationId xmlns:a16="http://schemas.microsoft.com/office/drawing/2014/main" id="{2665180A-4B21-6AF9-D906-10E4C8594502}"/>
              </a:ext>
            </a:extLst>
          </p:cNvPr>
          <p:cNvGrpSpPr/>
          <p:nvPr/>
        </p:nvGrpSpPr>
        <p:grpSpPr>
          <a:xfrm>
            <a:off x="1269769" y="2548778"/>
            <a:ext cx="9652463" cy="765869"/>
            <a:chOff x="1269769" y="2548778"/>
            <a:chExt cx="9652463" cy="765869"/>
          </a:xfrm>
        </p:grpSpPr>
        <p:sp>
          <p:nvSpPr>
            <p:cNvPr id="7" name="TextBox 6">
              <a:extLst>
                <a:ext uri="{FF2B5EF4-FFF2-40B4-BE49-F238E27FC236}">
                  <a16:creationId xmlns:a16="http://schemas.microsoft.com/office/drawing/2014/main" id="{D41A5E20-76EE-DD0D-8ABD-7D351EA8CF2B}"/>
                </a:ext>
              </a:extLst>
            </p:cNvPr>
            <p:cNvSpPr txBox="1"/>
            <p:nvPr/>
          </p:nvSpPr>
          <p:spPr>
            <a:xfrm>
              <a:off x="1269769" y="2852982"/>
              <a:ext cx="9652463" cy="461665"/>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2400" dirty="0"/>
                <a:t>Application review by </a:t>
              </a:r>
              <a:r>
                <a:rPr lang="en-US" sz="2400" dirty="0">
                  <a:sym typeface="Wingdings" pitchFamily="2" charset="2"/>
                </a:rPr>
                <a:t>CPT Panel members, CPT advisors/HCPAC</a:t>
              </a:r>
              <a:endParaRPr lang="en-US" sz="2400" dirty="0"/>
            </a:p>
          </p:txBody>
        </p:sp>
        <p:sp>
          <p:nvSpPr>
            <p:cNvPr id="10" name="Down Arrow 9">
              <a:extLst>
                <a:ext uri="{FF2B5EF4-FFF2-40B4-BE49-F238E27FC236}">
                  <a16:creationId xmlns:a16="http://schemas.microsoft.com/office/drawing/2014/main" id="{12FE9306-44B1-59FB-B7DD-F797C70E4CAF}"/>
                </a:ext>
              </a:extLst>
            </p:cNvPr>
            <p:cNvSpPr/>
            <p:nvPr/>
          </p:nvSpPr>
          <p:spPr>
            <a:xfrm>
              <a:off x="5975357" y="2548778"/>
              <a:ext cx="241286" cy="231672"/>
            </a:xfrm>
            <a:prstGeom prst="downArrow">
              <a:avLst>
                <a:gd name="adj1" fmla="val 35215"/>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B6A768C7-4DD5-1059-6AD5-E9B07EEAB295}"/>
              </a:ext>
            </a:extLst>
          </p:cNvPr>
          <p:cNvGrpSpPr/>
          <p:nvPr/>
        </p:nvGrpSpPr>
        <p:grpSpPr>
          <a:xfrm>
            <a:off x="815544" y="3393033"/>
            <a:ext cx="10485874" cy="998405"/>
            <a:chOff x="815544" y="3393033"/>
            <a:chExt cx="10485874" cy="998405"/>
          </a:xfrm>
        </p:grpSpPr>
        <p:grpSp>
          <p:nvGrpSpPr>
            <p:cNvPr id="5" name="Group 4">
              <a:extLst>
                <a:ext uri="{FF2B5EF4-FFF2-40B4-BE49-F238E27FC236}">
                  <a16:creationId xmlns:a16="http://schemas.microsoft.com/office/drawing/2014/main" id="{A6246D1F-1662-5090-569B-D97549610AEF}"/>
                </a:ext>
              </a:extLst>
            </p:cNvPr>
            <p:cNvGrpSpPr/>
            <p:nvPr/>
          </p:nvGrpSpPr>
          <p:grpSpPr>
            <a:xfrm>
              <a:off x="815544" y="3393033"/>
              <a:ext cx="10485874" cy="998405"/>
              <a:chOff x="815544" y="3478761"/>
              <a:chExt cx="10485874" cy="998405"/>
            </a:xfrm>
          </p:grpSpPr>
          <p:sp>
            <p:nvSpPr>
              <p:cNvPr id="15" name="TextBox 14">
                <a:extLst>
                  <a:ext uri="{FF2B5EF4-FFF2-40B4-BE49-F238E27FC236}">
                    <a16:creationId xmlns:a16="http://schemas.microsoft.com/office/drawing/2014/main" id="{0AAE794D-9EFE-3400-CD2A-7D636EA6D5FC}"/>
                  </a:ext>
                </a:extLst>
              </p:cNvPr>
              <p:cNvSpPr txBox="1"/>
              <p:nvPr/>
            </p:nvSpPr>
            <p:spPr>
              <a:xfrm>
                <a:off x="815544" y="3769280"/>
                <a:ext cx="4164182" cy="707886"/>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2000" dirty="0"/>
                  <a:t>Request meeting with CPT workgroup:</a:t>
                </a:r>
              </a:p>
              <a:p>
                <a:pPr algn="ctr"/>
                <a:r>
                  <a:rPr lang="en-US" sz="2000" dirty="0"/>
                  <a:t>VCC, MPAG, PLA-TAG, PCC, other</a:t>
                </a:r>
              </a:p>
            </p:txBody>
          </p:sp>
          <p:sp>
            <p:nvSpPr>
              <p:cNvPr id="17" name="TextBox 16">
                <a:extLst>
                  <a:ext uri="{FF2B5EF4-FFF2-40B4-BE49-F238E27FC236}">
                    <a16:creationId xmlns:a16="http://schemas.microsoft.com/office/drawing/2014/main" id="{EAD97DEB-F5DC-EFA9-81E5-92EEA6FC9F15}"/>
                  </a:ext>
                </a:extLst>
              </p:cNvPr>
              <p:cNvSpPr txBox="1"/>
              <p:nvPr/>
            </p:nvSpPr>
            <p:spPr>
              <a:xfrm>
                <a:off x="5423219" y="3769280"/>
                <a:ext cx="2653082" cy="707886"/>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2000" dirty="0"/>
                  <a:t>Revise application or</a:t>
                </a:r>
              </a:p>
              <a:p>
                <a:pPr algn="ctr"/>
                <a:r>
                  <a:rPr lang="en-US" sz="2000" dirty="0"/>
                  <a:t>continue as is </a:t>
                </a:r>
              </a:p>
            </p:txBody>
          </p:sp>
          <p:sp>
            <p:nvSpPr>
              <p:cNvPr id="18" name="TextBox 17">
                <a:extLst>
                  <a:ext uri="{FF2B5EF4-FFF2-40B4-BE49-F238E27FC236}">
                    <a16:creationId xmlns:a16="http://schemas.microsoft.com/office/drawing/2014/main" id="{2165566B-D048-0D7E-8582-818A6987B9EC}"/>
                  </a:ext>
                </a:extLst>
              </p:cNvPr>
              <p:cNvSpPr txBox="1"/>
              <p:nvPr/>
            </p:nvSpPr>
            <p:spPr>
              <a:xfrm>
                <a:off x="8334049" y="3769280"/>
                <a:ext cx="2967369" cy="707886"/>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2000" dirty="0"/>
                  <a:t>Withdraw app up until time of CPT Panel meeting</a:t>
                </a:r>
              </a:p>
            </p:txBody>
          </p:sp>
          <p:sp>
            <p:nvSpPr>
              <p:cNvPr id="63" name="Down Arrow 62">
                <a:extLst>
                  <a:ext uri="{FF2B5EF4-FFF2-40B4-BE49-F238E27FC236}">
                    <a16:creationId xmlns:a16="http://schemas.microsoft.com/office/drawing/2014/main" id="{9CD55BEB-951F-8B9E-450E-1DEDF66DD974}"/>
                  </a:ext>
                </a:extLst>
              </p:cNvPr>
              <p:cNvSpPr/>
              <p:nvPr/>
            </p:nvSpPr>
            <p:spPr>
              <a:xfrm>
                <a:off x="2776992" y="3478761"/>
                <a:ext cx="241286" cy="231672"/>
              </a:xfrm>
              <a:prstGeom prst="downArrow">
                <a:avLst>
                  <a:gd name="adj1" fmla="val 35215"/>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own Arrow 63">
                <a:extLst>
                  <a:ext uri="{FF2B5EF4-FFF2-40B4-BE49-F238E27FC236}">
                    <a16:creationId xmlns:a16="http://schemas.microsoft.com/office/drawing/2014/main" id="{0C284ABF-F177-9FEC-54EE-1149F7A032DC}"/>
                  </a:ext>
                </a:extLst>
              </p:cNvPr>
              <p:cNvSpPr/>
              <p:nvPr/>
            </p:nvSpPr>
            <p:spPr>
              <a:xfrm>
                <a:off x="9207205" y="3478761"/>
                <a:ext cx="241286" cy="205490"/>
              </a:xfrm>
              <a:prstGeom prst="downArrow">
                <a:avLst>
                  <a:gd name="adj1" fmla="val 35215"/>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own Arrow 65">
                <a:extLst>
                  <a:ext uri="{FF2B5EF4-FFF2-40B4-BE49-F238E27FC236}">
                    <a16:creationId xmlns:a16="http://schemas.microsoft.com/office/drawing/2014/main" id="{B96BB1EC-7BCF-AE85-3B6F-2EF5FF70E8A1}"/>
                  </a:ext>
                </a:extLst>
              </p:cNvPr>
              <p:cNvSpPr/>
              <p:nvPr/>
            </p:nvSpPr>
            <p:spPr>
              <a:xfrm>
                <a:off x="6629117" y="3478761"/>
                <a:ext cx="241286" cy="231672"/>
              </a:xfrm>
              <a:prstGeom prst="downArrow">
                <a:avLst>
                  <a:gd name="adj1" fmla="val 35215"/>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Down Arrow 20">
              <a:extLst>
                <a:ext uri="{FF2B5EF4-FFF2-40B4-BE49-F238E27FC236}">
                  <a16:creationId xmlns:a16="http://schemas.microsoft.com/office/drawing/2014/main" id="{E3BC59F3-3CAB-749C-1B8B-1933C341CD77}"/>
                </a:ext>
              </a:extLst>
            </p:cNvPr>
            <p:cNvSpPr/>
            <p:nvPr/>
          </p:nvSpPr>
          <p:spPr>
            <a:xfrm rot="16200000">
              <a:off x="5080151" y="3919253"/>
              <a:ext cx="241286" cy="231672"/>
            </a:xfrm>
            <a:prstGeom prst="downArrow">
              <a:avLst>
                <a:gd name="adj1" fmla="val 35215"/>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4E0F5DEE-4DD3-EFAA-5F73-801153391507}"/>
              </a:ext>
            </a:extLst>
          </p:cNvPr>
          <p:cNvSpPr txBox="1"/>
          <p:nvPr/>
        </p:nvSpPr>
        <p:spPr>
          <a:xfrm>
            <a:off x="6386502" y="2434474"/>
            <a:ext cx="5562677" cy="369332"/>
          </a:xfrm>
          <a:prstGeom prst="rect">
            <a:avLst/>
          </a:prstGeom>
          <a:solidFill>
            <a:schemeClr val="bg2">
              <a:lumMod val="50000"/>
            </a:schemeClr>
          </a:solidFill>
        </p:spPr>
        <p:txBody>
          <a:bodyPr wrap="none" rtlCol="0">
            <a:spAutoFit/>
          </a:bodyPr>
          <a:lstStyle/>
          <a:p>
            <a:r>
              <a:rPr lang="en-US" dirty="0">
                <a:solidFill>
                  <a:schemeClr val="bg1"/>
                </a:solidFill>
              </a:rPr>
              <a:t>Evidence based with literature citations; frequency of use</a:t>
            </a:r>
          </a:p>
        </p:txBody>
      </p:sp>
    </p:spTree>
    <p:extLst>
      <p:ext uri="{BB962C8B-B14F-4D97-AF65-F5344CB8AC3E}">
        <p14:creationId xmlns:p14="http://schemas.microsoft.com/office/powerpoint/2010/main" val="49508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A8F3A-C09F-CE3C-C52F-1194E38AA094}"/>
            </a:ext>
          </a:extLst>
        </p:cNvPr>
        <p:cNvGrpSpPr/>
        <p:nvPr/>
      </p:nvGrpSpPr>
      <p:grpSpPr>
        <a:xfrm>
          <a:off x="0" y="0"/>
          <a:ext cx="0" cy="0"/>
          <a:chOff x="0" y="0"/>
          <a:chExt cx="0" cy="0"/>
        </a:xfrm>
      </p:grpSpPr>
      <p:sp>
        <p:nvSpPr>
          <p:cNvPr id="3" name="TextBox 2"/>
          <p:cNvSpPr txBox="1"/>
          <p:nvPr/>
        </p:nvSpPr>
        <p:spPr>
          <a:xfrm>
            <a:off x="877617" y="-94483"/>
            <a:ext cx="10809370" cy="92333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Constant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3000" b="1"/>
            </a:pPr>
            <a:r>
              <a:rPr kumimoji="0" sz="3600" b="1" i="0" u="none" strike="noStrike" kern="1200" cap="none" spc="0" normalizeH="0" baseline="0" noProof="0" dirty="0">
                <a:ln>
                  <a:noFill/>
                </a:ln>
                <a:solidFill>
                  <a:srgbClr val="2444A1"/>
                </a:solidFill>
                <a:effectLst>
                  <a:outerShdw blurRad="38100" dist="38100" dir="2700000" algn="tl">
                    <a:srgbClr val="000000">
                      <a:alpha val="43137"/>
                    </a:srgbClr>
                  </a:outerShdw>
                </a:effectLst>
                <a:uLnTx/>
                <a:uFillTx/>
                <a:latin typeface="Calibri"/>
                <a:ea typeface="+mn-ea"/>
                <a:cs typeface="+mn-cs"/>
              </a:rPr>
              <a:t>Economic Drivers Undermining the Pediatric Workforce</a:t>
            </a:r>
          </a:p>
        </p:txBody>
      </p:sp>
      <p:sp>
        <p:nvSpPr>
          <p:cNvPr id="4" name="TextBox 3"/>
          <p:cNvSpPr txBox="1"/>
          <p:nvPr/>
        </p:nvSpPr>
        <p:spPr>
          <a:xfrm>
            <a:off x="1234973" y="541323"/>
            <a:ext cx="10195420" cy="677108"/>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444A1"/>
              </a:solidFill>
              <a:effectLst/>
              <a:uLnTx/>
              <a:uFillTx/>
              <a:latin typeface="Constant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600" i="1"/>
            </a:pPr>
            <a:r>
              <a:rPr kumimoji="0" sz="2000" b="1" i="1" u="none" strike="noStrike" kern="1200" cap="none" spc="0" normalizeH="0" baseline="0" noProof="0" dirty="0">
                <a:ln>
                  <a:noFill/>
                </a:ln>
                <a:solidFill>
                  <a:srgbClr val="000000"/>
                </a:solidFill>
                <a:effectLst/>
                <a:uLnTx/>
                <a:uFillTx/>
                <a:latin typeface="Calibri"/>
                <a:ea typeface="+mn-ea"/>
                <a:cs typeface="+mn-cs"/>
              </a:rPr>
              <a:t>Structural inequities in reimbursement and valuation limit pediatric recruitment and retention</a:t>
            </a:r>
            <a:endParaRPr kumimoji="0" sz="1600" b="0" i="1" u="none" strike="noStrike" kern="1200" cap="none" spc="0" normalizeH="0" baseline="0" noProof="0" dirty="0">
              <a:ln>
                <a:noFill/>
              </a:ln>
              <a:solidFill>
                <a:srgbClr val="000000"/>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06364868-2AAE-AC1E-3B2C-D50B687B2F21}"/>
              </a:ext>
            </a:extLst>
          </p:cNvPr>
          <p:cNvSpPr>
            <a:spLocks/>
          </p:cNvSpPr>
          <p:nvPr/>
        </p:nvSpPr>
        <p:spPr>
          <a:xfrm>
            <a:off x="544940" y="1541413"/>
            <a:ext cx="5486400" cy="3840480"/>
          </a:xfrm>
          <a:prstGeom prst="rect">
            <a:avLst/>
          </a:prstGeom>
          <a:solidFill>
            <a:schemeClr val="accent3">
              <a:lumMod val="75000"/>
            </a:schemeClr>
          </a:solidFill>
          <a:ln>
            <a:solidFill>
              <a:srgbClr val="C8C8C8"/>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sz="1600" b="1"/>
            </a:pPr>
            <a:r>
              <a:rPr kumimoji="0" sz="2800" b="1" i="0" u="none" strike="noStrike" kern="1200" cap="none" spc="0" normalizeH="0" baseline="0" noProof="0" dirty="0">
                <a:ln>
                  <a:noFill/>
                </a:ln>
                <a:solidFill>
                  <a:srgbClr val="FFFFFF"/>
                </a:solidFill>
                <a:effectLst/>
                <a:uLnTx/>
                <a:uFillTx/>
                <a:latin typeface="Calibri"/>
                <a:ea typeface="+mn-ea"/>
                <a:cs typeface="+mn-cs"/>
              </a:rPr>
              <a:t>High Debt, Low Pay</a:t>
            </a:r>
            <a:endParaRPr kumimoji="0" lang="en-US" sz="2800" b="1" i="0" u="none" strike="noStrike" kern="1200" cap="none" spc="0" normalizeH="0" baseline="0" noProof="0" dirty="0">
              <a:ln>
                <a:noFill/>
              </a:ln>
              <a:solidFill>
                <a:srgbClr val="FFFFFF"/>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600" b="1"/>
            </a:pPr>
            <a:endParaRPr kumimoji="0" lang="en-US" sz="2000" b="1" i="0" u="none" strike="noStrike" kern="1200" cap="none" spc="0" normalizeH="0" baseline="0" noProof="0" dirty="0">
              <a:ln>
                <a:noFill/>
              </a:ln>
              <a:solidFill>
                <a:srgbClr val="FFFFFF"/>
              </a:solidFill>
              <a:effectLst/>
              <a:uLnTx/>
              <a:uFillTx/>
              <a:latin typeface="Calibri"/>
              <a:ea typeface="+mn-ea"/>
              <a:cs typeface="+mn-cs"/>
            </a:endParaRPr>
          </a:p>
          <a:p>
            <a:pPr marL="342900" lvl="0" indent="-342900">
              <a:buFont typeface="Arial" panose="020B0604020202020204" pitchFamily="34" charset="0"/>
              <a:buChar char="•"/>
              <a:defRPr sz="1600" b="1"/>
            </a:pPr>
            <a:r>
              <a:rPr lang="en-US" sz="2800" b="1" dirty="0">
                <a:latin typeface="+mj-lt"/>
              </a:rPr>
              <a:t>Average debt &gt; $200K</a:t>
            </a:r>
          </a:p>
          <a:p>
            <a:pPr marL="342900" lvl="0" indent="-342900">
              <a:buFont typeface="Arial" panose="020B0604020202020204" pitchFamily="34" charset="0"/>
              <a:buChar char="•"/>
              <a:defRPr sz="1600" b="1"/>
            </a:pPr>
            <a:r>
              <a:rPr kumimoji="0" sz="2800" b="1" i="0" u="none" strike="noStrike" kern="1200" cap="none" spc="0" normalizeH="0" baseline="0" noProof="0" dirty="0">
                <a:ln>
                  <a:noFill/>
                </a:ln>
                <a:solidFill>
                  <a:srgbClr val="FFFFFF"/>
                </a:solidFill>
                <a:effectLst/>
                <a:uLnTx/>
                <a:uFillTx/>
                <a:latin typeface="Calibri"/>
                <a:ea typeface="+mn-ea"/>
                <a:cs typeface="+mn-cs"/>
              </a:rPr>
              <a:t>Pediatric salaries among lowest 11 specialties</a:t>
            </a:r>
            <a:endParaRPr kumimoji="0" lang="en-US" sz="2800" b="1" i="0" u="none" strike="noStrike" kern="1200" cap="none" spc="0" normalizeH="0" baseline="0" noProof="0" dirty="0">
              <a:ln>
                <a:noFill/>
              </a:ln>
              <a:solidFill>
                <a:srgbClr val="FFFFFF"/>
              </a:solidFill>
              <a:effectLst/>
              <a:uLnTx/>
              <a:uFillTx/>
              <a:latin typeface="Calibri"/>
              <a:ea typeface="+mn-ea"/>
              <a:cs typeface="+mn-cs"/>
            </a:endParaRPr>
          </a:p>
          <a:p>
            <a:pPr marL="342900" lvl="0" indent="-342900">
              <a:buFont typeface="Arial" panose="020B0604020202020204" pitchFamily="34" charset="0"/>
              <a:buChar char="•"/>
              <a:defRPr sz="1600" b="1"/>
            </a:pPr>
            <a:r>
              <a:rPr lang="en-US" sz="2800" b="1" dirty="0">
                <a:latin typeface="+mj-lt"/>
              </a:rPr>
              <a:t>Salary inequities between pediatric and adult subspecialties</a:t>
            </a:r>
          </a:p>
          <a:p>
            <a:pPr marL="342900" lvl="0" indent="-342900">
              <a:buFont typeface="Arial" panose="020B0604020202020204" pitchFamily="34" charset="0"/>
              <a:buChar char="•"/>
              <a:defRPr sz="1600" b="1"/>
            </a:pPr>
            <a:r>
              <a:rPr kumimoji="0" lang="en-US" sz="2800" b="1" i="0" u="none" strike="noStrike" kern="1200" cap="none" spc="0" normalizeH="0" baseline="0" noProof="0" dirty="0">
                <a:ln>
                  <a:noFill/>
                </a:ln>
                <a:solidFill>
                  <a:srgbClr val="FFFFFF"/>
                </a:solidFill>
                <a:effectLst/>
                <a:uLnTx/>
                <a:uFillTx/>
                <a:latin typeface="Calibri"/>
                <a:ea typeface="+mn-ea"/>
                <a:cs typeface="+mn-cs"/>
              </a:rPr>
              <a:t>Gender pay gap (pediatrics = highest % women)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600" b="1"/>
            </a:pPr>
            <a:endParaRPr kumimoji="0" sz="2000" b="1"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6F11A485-DFD8-39E4-7ABF-09A35A987DA8}"/>
              </a:ext>
            </a:extLst>
          </p:cNvPr>
          <p:cNvSpPr>
            <a:spLocks/>
          </p:cNvSpPr>
          <p:nvPr/>
        </p:nvSpPr>
        <p:spPr>
          <a:xfrm>
            <a:off x="6354213" y="1557745"/>
            <a:ext cx="5486400" cy="3840480"/>
          </a:xfrm>
          <a:prstGeom prst="rect">
            <a:avLst/>
          </a:prstGeom>
          <a:solidFill>
            <a:schemeClr val="bg1">
              <a:lumMod val="75000"/>
            </a:schemeClr>
          </a:solidFill>
          <a:ln>
            <a:solidFill>
              <a:srgbClr val="C8C8C8"/>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sz="1600" b="1"/>
            </a:pPr>
            <a:r>
              <a:rPr kumimoji="0" sz="2800" b="1" i="0" u="none" strike="noStrike" kern="1200" cap="none" spc="0" normalizeH="0" baseline="0" noProof="0" dirty="0">
                <a:ln>
                  <a:noFill/>
                </a:ln>
                <a:solidFill>
                  <a:srgbClr val="000000"/>
                </a:solidFill>
                <a:effectLst/>
                <a:uLnTx/>
                <a:uFillTx/>
                <a:latin typeface="Calibri"/>
                <a:ea typeface="+mn-ea"/>
                <a:cs typeface="+mn-cs"/>
              </a:rPr>
              <a:t>Structural Payment Gaps</a:t>
            </a:r>
            <a:endParaRPr kumimoji="0" lang="en-US" sz="28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600" b="1"/>
            </a:pPr>
            <a:endParaRPr kumimoji="0" lang="en-US" sz="2400" b="1"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600" b="1"/>
            </a:pPr>
            <a:r>
              <a:rPr kumimoji="0" sz="2800" b="1" i="0" u="none" strike="noStrike" kern="1200" cap="none" spc="0" normalizeH="0" baseline="0" noProof="0" dirty="0">
                <a:ln>
                  <a:noFill/>
                </a:ln>
                <a:solidFill>
                  <a:srgbClr val="000000"/>
                </a:solidFill>
                <a:effectLst/>
                <a:uLnTx/>
                <a:uFillTx/>
                <a:latin typeface="Calibri"/>
                <a:ea typeface="+mn-ea"/>
                <a:cs typeface="+mn-cs"/>
              </a:rPr>
              <a:t>Low Medicaid reimbursement + high Medicaid volume</a:t>
            </a:r>
            <a:endParaRPr kumimoji="0" lang="en-US" sz="2800" b="1"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600" b="1"/>
            </a:pPr>
            <a:r>
              <a:rPr kumimoji="0" sz="2800" b="1" i="0" u="none" strike="noStrike" kern="1200" cap="none" spc="0" normalizeH="0" baseline="0" noProof="0" dirty="0">
                <a:ln>
                  <a:noFill/>
                </a:ln>
                <a:solidFill>
                  <a:srgbClr val="000000"/>
                </a:solidFill>
                <a:effectLst/>
                <a:uLnTx/>
                <a:uFillTx/>
                <a:latin typeface="Calibri"/>
                <a:ea typeface="+mn-ea"/>
                <a:cs typeface="+mn-cs"/>
              </a:rPr>
              <a:t>Low </a:t>
            </a:r>
            <a:r>
              <a:rPr kumimoji="0" sz="2800" b="1" i="0" u="none" strike="noStrike" kern="1200" cap="none" spc="0" normalizeH="0" baseline="0" noProof="0" dirty="0" err="1">
                <a:ln>
                  <a:noFill/>
                </a:ln>
                <a:solidFill>
                  <a:srgbClr val="000000"/>
                </a:solidFill>
                <a:effectLst/>
                <a:uLnTx/>
                <a:uFillTx/>
                <a:latin typeface="Calibri"/>
                <a:ea typeface="+mn-ea"/>
                <a:cs typeface="+mn-cs"/>
              </a:rPr>
              <a:t>wRVU</a:t>
            </a:r>
            <a:r>
              <a:rPr kumimoji="0" sz="2800" b="1" i="0" u="none" strike="noStrike" kern="1200" cap="none" spc="0" normalizeH="0" baseline="0" noProof="0" dirty="0">
                <a:ln>
                  <a:noFill/>
                </a:ln>
                <a:solidFill>
                  <a:srgbClr val="000000"/>
                </a:solidFill>
                <a:effectLst/>
                <a:uLnTx/>
                <a:uFillTx/>
                <a:latin typeface="Calibri"/>
                <a:ea typeface="+mn-ea"/>
                <a:cs typeface="+mn-cs"/>
              </a:rPr>
              <a:t> generation for complex/time-intensive care</a:t>
            </a:r>
            <a:endParaRPr kumimoji="0" lang="en-US" sz="2800" b="1"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600" b="1"/>
            </a:pPr>
            <a:r>
              <a:rPr kumimoji="0" sz="2800" b="1" i="0" u="none" strike="noStrike" kern="1200" cap="none" spc="0" normalizeH="0" baseline="0" noProof="0" dirty="0">
                <a:ln>
                  <a:noFill/>
                </a:ln>
                <a:solidFill>
                  <a:srgbClr val="000000"/>
                </a:solidFill>
                <a:effectLst/>
                <a:uLnTx/>
                <a:uFillTx/>
                <a:latin typeface="Calibri"/>
                <a:ea typeface="+mn-ea"/>
                <a:cs typeface="+mn-cs"/>
              </a:rPr>
              <a:t>Few pediatric-specific CPT codes</a:t>
            </a:r>
            <a:endParaRPr kumimoji="0" lang="en-US" sz="2800" b="1" i="0" u="none" strike="noStrike" kern="1200" cap="none" spc="0" normalizeH="0" baseline="0" noProof="0" dirty="0">
              <a:ln>
                <a:noFill/>
              </a:ln>
              <a:solidFill>
                <a:srgbClr val="000000"/>
              </a:solidFill>
              <a:effectLst/>
              <a:uLnTx/>
              <a:uFillTx/>
              <a:latin typeface="Calibri"/>
              <a:ea typeface="+mn-ea"/>
              <a:cs typeface="+mn-cs"/>
            </a:endParaRPr>
          </a:p>
        </p:txBody>
      </p:sp>
      <p:sp>
        <p:nvSpPr>
          <p:cNvPr id="2" name="TextBox 1">
            <a:extLst>
              <a:ext uri="{FF2B5EF4-FFF2-40B4-BE49-F238E27FC236}">
                <a16:creationId xmlns:a16="http://schemas.microsoft.com/office/drawing/2014/main" id="{21C6168B-7B0A-9295-E4C6-F443DC1EBF1C}"/>
              </a:ext>
            </a:extLst>
          </p:cNvPr>
          <p:cNvSpPr txBox="1"/>
          <p:nvPr/>
        </p:nvSpPr>
        <p:spPr>
          <a:xfrm>
            <a:off x="1234974" y="5568035"/>
            <a:ext cx="9476570" cy="646331"/>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Source: Damann C. et al. 2025. “Pediatric subspecialty workforce: what is needed to secure its vitality and survival?” Pediatric Research,</a:t>
            </a:r>
            <a:r>
              <a:rPr kumimoji="0" lang="en-US" altLang="en-US" sz="1800" b="0" i="0" u="none" strike="noStrike" kern="1200" cap="none" spc="0" normalizeH="0" baseline="0" noProof="0" dirty="0">
                <a:ln>
                  <a:noFill/>
                </a:ln>
                <a:solidFill>
                  <a:srgbClr val="000000"/>
                </a:solidFill>
                <a:effectLst/>
                <a:uLnTx/>
                <a:uFillTx/>
                <a:latin typeface="Calibri"/>
                <a:ea typeface="+mn-ea"/>
                <a:cs typeface="+mn-cs"/>
              </a:rPr>
              <a:t>97(7), 2208-2214.</a:t>
            </a:r>
            <a:r>
              <a:rPr kumimoji="0" lang="en-US" altLang="en-US" sz="1200" b="0" i="0" u="none" strike="noStrike" kern="1200" cap="none" spc="0" normalizeH="0" baseline="0" noProof="0" dirty="0">
                <a:ln>
                  <a:noFill/>
                </a:ln>
                <a:solidFill>
                  <a:srgbClr val="212121"/>
                </a:solidFill>
                <a:effectLst/>
                <a:uLnTx/>
                <a:uFillTx/>
                <a:latin typeface="Calibri"/>
                <a:ea typeface="+mn-ea"/>
                <a:cs typeface="+mn-cs"/>
              </a:rPr>
              <a:t> </a:t>
            </a:r>
            <a:r>
              <a:rPr kumimoji="0" lang="en-US" altLang="en-US" sz="800" b="0" i="0" u="none" strike="noStrike" kern="1200" cap="none" spc="0" normalizeH="0" baseline="0" noProof="0" dirty="0">
                <a:ln>
                  <a:noFill/>
                </a:ln>
                <a:solidFill>
                  <a:srgbClr val="000000"/>
                </a:solidFill>
                <a:effectLst/>
                <a:uLnTx/>
                <a:uFillTx/>
                <a:latin typeface="Calibri"/>
                <a:ea typeface="+mn-ea"/>
                <a:cs typeface="+mn-cs"/>
              </a:rPr>
              <a:t> </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61848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1A9A0-6F0B-19D4-A787-B0FE776C0C5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5EE94D55-7F1C-7FAE-C8FC-74A26991AD27}"/>
              </a:ext>
            </a:extLst>
          </p:cNvPr>
          <p:cNvSpPr/>
          <p:nvPr/>
        </p:nvSpPr>
        <p:spPr>
          <a:xfrm>
            <a:off x="1134533" y="3056129"/>
            <a:ext cx="10413999" cy="1083329"/>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DB0F75D-B4BC-DF04-54A8-F1FFEC976768}"/>
              </a:ext>
            </a:extLst>
          </p:cNvPr>
          <p:cNvSpPr/>
          <p:nvPr/>
        </p:nvSpPr>
        <p:spPr>
          <a:xfrm>
            <a:off x="1154413" y="5143349"/>
            <a:ext cx="10413999" cy="980117"/>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40AFAB-2BE8-188A-542A-8CC8EB5BAA95}"/>
              </a:ext>
            </a:extLst>
          </p:cNvPr>
          <p:cNvSpPr>
            <a:spLocks noGrp="1"/>
          </p:cNvSpPr>
          <p:nvPr>
            <p:ph idx="1"/>
          </p:nvPr>
        </p:nvSpPr>
        <p:spPr>
          <a:xfrm>
            <a:off x="774922" y="1919461"/>
            <a:ext cx="10793490" cy="4406934"/>
          </a:xfrm>
        </p:spPr>
        <p:txBody>
          <a:bodyPr>
            <a:normAutofit fontScale="92500"/>
          </a:bodyPr>
          <a:lstStyle/>
          <a:p>
            <a:r>
              <a:rPr lang="en-US" sz="2800" dirty="0"/>
              <a:t>CPT codes </a:t>
            </a:r>
            <a:r>
              <a:rPr lang="en-US" sz="2800" b="1" i="1" dirty="0"/>
              <a:t>first appeared in 1966 </a:t>
            </a:r>
            <a:r>
              <a:rPr lang="en-US" sz="2800" dirty="0"/>
              <a:t>due to need for Medicare/Medicaid coding</a:t>
            </a:r>
          </a:p>
          <a:p>
            <a:pPr lvl="1"/>
            <a:r>
              <a:rPr lang="en-US" sz="2400" dirty="0"/>
              <a:t>Created by and remain proprietary to AMA</a:t>
            </a:r>
          </a:p>
          <a:p>
            <a:r>
              <a:rPr lang="en-US" sz="2800" dirty="0"/>
              <a:t>CPT </a:t>
            </a:r>
            <a:r>
              <a:rPr lang="en-US" sz="2800" b="1" i="1" dirty="0"/>
              <a:t>adopted as national coding standard by CMS in 2000 </a:t>
            </a:r>
            <a:r>
              <a:rPr lang="en-US" sz="2800" dirty="0"/>
              <a:t>(Level I HCPCS)</a:t>
            </a:r>
          </a:p>
          <a:p>
            <a:r>
              <a:rPr lang="en-US" sz="2800" dirty="0"/>
              <a:t>CPT</a:t>
            </a:r>
            <a:r>
              <a:rPr lang="en-US" sz="2800" b="1" i="1" dirty="0"/>
              <a:t> Editorial Panel maintains; creates new, revises and deletes CPT codes</a:t>
            </a:r>
          </a:p>
          <a:p>
            <a:pPr lvl="1"/>
            <a:r>
              <a:rPr lang="en-US" sz="2600" dirty="0"/>
              <a:t>Meetings 3x per year; attended by over 100 advisors from medical specialties  </a:t>
            </a:r>
          </a:p>
          <a:p>
            <a:pPr lvl="1"/>
            <a:r>
              <a:rPr lang="en-US" sz="2400" dirty="0"/>
              <a:t>Pediatrics represented by AAP advisor and currently AAP member (1/12) on CPT Panel </a:t>
            </a:r>
          </a:p>
          <a:p>
            <a:r>
              <a:rPr lang="en-US" sz="2800" dirty="0"/>
              <a:t>When CPT code accepted or revised, code referred to AMA Resource-based Relative Value Scale Update Committee (RUC) for relative value assignment</a:t>
            </a:r>
          </a:p>
        </p:txBody>
      </p:sp>
      <p:sp>
        <p:nvSpPr>
          <p:cNvPr id="2" name="Title 1">
            <a:extLst>
              <a:ext uri="{FF2B5EF4-FFF2-40B4-BE49-F238E27FC236}">
                <a16:creationId xmlns:a16="http://schemas.microsoft.com/office/drawing/2014/main" id="{E6876EA8-E517-E191-8BF8-39AFA7CD65F0}"/>
              </a:ext>
            </a:extLst>
          </p:cNvPr>
          <p:cNvSpPr>
            <a:spLocks noGrp="1"/>
          </p:cNvSpPr>
          <p:nvPr>
            <p:ph type="title"/>
          </p:nvPr>
        </p:nvSpPr>
        <p:spPr/>
        <p:txBody>
          <a:bodyPr>
            <a:normAutofit/>
          </a:bodyPr>
          <a:lstStyle/>
          <a:p>
            <a:r>
              <a:rPr lang="en-US" sz="4800" dirty="0"/>
              <a:t>Summary: CPT Codes</a:t>
            </a:r>
          </a:p>
        </p:txBody>
      </p:sp>
      <p:pic>
        <p:nvPicPr>
          <p:cNvPr id="10" name="Picture 9" descr="A cartoon of a person pointing at a white board&#10;&#10;AI-generated content may be incorrect.">
            <a:extLst>
              <a:ext uri="{FF2B5EF4-FFF2-40B4-BE49-F238E27FC236}">
                <a16:creationId xmlns:a16="http://schemas.microsoft.com/office/drawing/2014/main" id="{F262CC35-4464-E81E-8B7F-DA99629EBAD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54800" y="0"/>
            <a:ext cx="2616200" cy="2616200"/>
          </a:xfrm>
          <a:prstGeom prst="rect">
            <a:avLst/>
          </a:prstGeom>
        </p:spPr>
      </p:pic>
      <p:grpSp>
        <p:nvGrpSpPr>
          <p:cNvPr id="4" name="Group 3">
            <a:extLst>
              <a:ext uri="{FF2B5EF4-FFF2-40B4-BE49-F238E27FC236}">
                <a16:creationId xmlns:a16="http://schemas.microsoft.com/office/drawing/2014/main" id="{C5A06282-D6E0-4A63-66E5-311D5AD993C5}"/>
              </a:ext>
            </a:extLst>
          </p:cNvPr>
          <p:cNvGrpSpPr/>
          <p:nvPr/>
        </p:nvGrpSpPr>
        <p:grpSpPr>
          <a:xfrm>
            <a:off x="9366720" y="6217633"/>
            <a:ext cx="2839568" cy="651605"/>
            <a:chOff x="8858251" y="5952087"/>
            <a:chExt cx="2839568" cy="651605"/>
          </a:xfrm>
        </p:grpSpPr>
        <p:sp>
          <p:nvSpPr>
            <p:cNvPr id="5" name="TextBox 4">
              <a:extLst>
                <a:ext uri="{FF2B5EF4-FFF2-40B4-BE49-F238E27FC236}">
                  <a16:creationId xmlns:a16="http://schemas.microsoft.com/office/drawing/2014/main" id="{CF71886E-9790-7185-05C5-1853FA08D622}"/>
                </a:ext>
              </a:extLst>
            </p:cNvPr>
            <p:cNvSpPr txBox="1"/>
            <p:nvPr/>
          </p:nvSpPr>
          <p:spPr>
            <a:xfrm>
              <a:off x="9472607" y="5957361"/>
              <a:ext cx="2225212" cy="646331"/>
            </a:xfrm>
            <a:prstGeom prst="rect">
              <a:avLst/>
            </a:prstGeom>
            <a:solidFill>
              <a:schemeClr val="accent3">
                <a:lumMod val="60000"/>
                <a:lumOff val="40000"/>
              </a:schemeClr>
            </a:solidFill>
          </p:spPr>
          <p:txBody>
            <a:bodyPr wrap="square" rtlCol="0">
              <a:spAutoFit/>
            </a:bodyPr>
            <a:lstStyle/>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AMSPDC Pediatrics </a:t>
              </a:r>
            </a:p>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Workforce Initiative</a:t>
              </a:r>
            </a:p>
          </p:txBody>
        </p:sp>
        <p:pic>
          <p:nvPicPr>
            <p:cNvPr id="6" name="Picture 2" descr="Association of Pediatric Program Directors">
              <a:extLst>
                <a:ext uri="{FF2B5EF4-FFF2-40B4-BE49-F238E27FC236}">
                  <a16:creationId xmlns:a16="http://schemas.microsoft.com/office/drawing/2014/main" id="{5AFD3467-1499-3CB2-EE45-DA880BE913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8251" y="5952087"/>
              <a:ext cx="631600" cy="6516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7013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98128-53EA-D1B0-329D-37A7A2CBD6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2FF698-6D7D-4745-3C64-CC0995A4EAA1}"/>
              </a:ext>
            </a:extLst>
          </p:cNvPr>
          <p:cNvSpPr>
            <a:spLocks noGrp="1"/>
          </p:cNvSpPr>
          <p:nvPr>
            <p:ph type="title"/>
          </p:nvPr>
        </p:nvSpPr>
        <p:spPr/>
        <p:txBody>
          <a:bodyPr>
            <a:normAutofit/>
          </a:bodyPr>
          <a:lstStyle/>
          <a:p>
            <a:r>
              <a:rPr lang="en-US" sz="4800" dirty="0"/>
              <a:t>How do CPT codes get valued?</a:t>
            </a:r>
          </a:p>
        </p:txBody>
      </p:sp>
      <p:sp>
        <p:nvSpPr>
          <p:cNvPr id="8" name="TextBox 7">
            <a:extLst>
              <a:ext uri="{FF2B5EF4-FFF2-40B4-BE49-F238E27FC236}">
                <a16:creationId xmlns:a16="http://schemas.microsoft.com/office/drawing/2014/main" id="{ACE74802-E27C-7952-961E-C1EE485CAD08}"/>
              </a:ext>
            </a:extLst>
          </p:cNvPr>
          <p:cNvSpPr txBox="1"/>
          <p:nvPr/>
        </p:nvSpPr>
        <p:spPr>
          <a:xfrm>
            <a:off x="3900488" y="2420445"/>
            <a:ext cx="4440639" cy="3154710"/>
          </a:xfrm>
          <a:prstGeom prst="rect">
            <a:avLst/>
          </a:prstGeom>
          <a:noFill/>
        </p:spPr>
        <p:txBody>
          <a:bodyPr wrap="none" rtlCol="0">
            <a:spAutoFit/>
          </a:bodyPr>
          <a:lstStyle/>
          <a:p>
            <a:r>
              <a:rPr lang="en-US" sz="19900" dirty="0">
                <a:latin typeface="Arial" panose="020B0604020202020204" pitchFamily="34" charset="0"/>
                <a:cs typeface="Arial" panose="020B0604020202020204" pitchFamily="34" charset="0"/>
              </a:rPr>
              <a:t>$$$</a:t>
            </a:r>
          </a:p>
        </p:txBody>
      </p:sp>
      <p:grpSp>
        <p:nvGrpSpPr>
          <p:cNvPr id="3" name="Group 2">
            <a:extLst>
              <a:ext uri="{FF2B5EF4-FFF2-40B4-BE49-F238E27FC236}">
                <a16:creationId xmlns:a16="http://schemas.microsoft.com/office/drawing/2014/main" id="{1E63718A-8D71-10D6-779F-382F53D6B55D}"/>
              </a:ext>
            </a:extLst>
          </p:cNvPr>
          <p:cNvGrpSpPr/>
          <p:nvPr/>
        </p:nvGrpSpPr>
        <p:grpSpPr>
          <a:xfrm>
            <a:off x="9366720" y="6217633"/>
            <a:ext cx="2839568" cy="651605"/>
            <a:chOff x="8858251" y="5952087"/>
            <a:chExt cx="2839568" cy="651605"/>
          </a:xfrm>
        </p:grpSpPr>
        <p:sp>
          <p:nvSpPr>
            <p:cNvPr id="4" name="TextBox 3">
              <a:extLst>
                <a:ext uri="{FF2B5EF4-FFF2-40B4-BE49-F238E27FC236}">
                  <a16:creationId xmlns:a16="http://schemas.microsoft.com/office/drawing/2014/main" id="{0461D1AF-93C5-E9B5-FCD3-F9B154D2525F}"/>
                </a:ext>
              </a:extLst>
            </p:cNvPr>
            <p:cNvSpPr txBox="1"/>
            <p:nvPr/>
          </p:nvSpPr>
          <p:spPr>
            <a:xfrm>
              <a:off x="9472607" y="5957361"/>
              <a:ext cx="2225212" cy="646331"/>
            </a:xfrm>
            <a:prstGeom prst="rect">
              <a:avLst/>
            </a:prstGeom>
            <a:solidFill>
              <a:schemeClr val="accent3">
                <a:lumMod val="60000"/>
                <a:lumOff val="40000"/>
              </a:schemeClr>
            </a:solidFill>
          </p:spPr>
          <p:txBody>
            <a:bodyPr wrap="square" rtlCol="0">
              <a:spAutoFit/>
            </a:bodyPr>
            <a:lstStyle/>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AMSPDC Pediatrics </a:t>
              </a:r>
            </a:p>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Workforce Initiative</a:t>
              </a:r>
            </a:p>
          </p:txBody>
        </p:sp>
        <p:pic>
          <p:nvPicPr>
            <p:cNvPr id="5" name="Picture 2" descr="Association of Pediatric Program Directors">
              <a:extLst>
                <a:ext uri="{FF2B5EF4-FFF2-40B4-BE49-F238E27FC236}">
                  <a16:creationId xmlns:a16="http://schemas.microsoft.com/office/drawing/2014/main" id="{15DD2F42-E8A1-CCCB-78E8-69624F1E7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1" y="5952087"/>
              <a:ext cx="631600" cy="6516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16362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DD685-C275-44D9-1F63-55ED3E496BEF}"/>
            </a:ext>
          </a:extLst>
        </p:cNvPr>
        <p:cNvGrpSpPr/>
        <p:nvPr/>
      </p:nvGrpSpPr>
      <p:grpSpPr>
        <a:xfrm>
          <a:off x="0" y="0"/>
          <a:ext cx="0" cy="0"/>
          <a:chOff x="0" y="0"/>
          <a:chExt cx="0" cy="0"/>
        </a:xfrm>
      </p:grpSpPr>
      <p:graphicFrame>
        <p:nvGraphicFramePr>
          <p:cNvPr id="16" name="Diagram 15">
            <a:extLst>
              <a:ext uri="{FF2B5EF4-FFF2-40B4-BE49-F238E27FC236}">
                <a16:creationId xmlns:a16="http://schemas.microsoft.com/office/drawing/2014/main" id="{08E5BEC0-A847-9DC9-2972-351F417C6E9A}"/>
              </a:ext>
            </a:extLst>
          </p:cNvPr>
          <p:cNvGraphicFramePr/>
          <p:nvPr>
            <p:extLst>
              <p:ext uri="{D42A27DB-BD31-4B8C-83A1-F6EECF244321}">
                <p14:modId xmlns:p14="http://schemas.microsoft.com/office/powerpoint/2010/main" val="1669057419"/>
              </p:ext>
            </p:extLst>
          </p:nvPr>
        </p:nvGraphicFramePr>
        <p:xfrm>
          <a:off x="399304" y="1932381"/>
          <a:ext cx="11668200" cy="4595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53E1EDC6-EAEA-523D-CE09-D9EF8F17F78B}"/>
              </a:ext>
            </a:extLst>
          </p:cNvPr>
          <p:cNvSpPr>
            <a:spLocks noGrp="1"/>
          </p:cNvSpPr>
          <p:nvPr>
            <p:ph type="title"/>
          </p:nvPr>
        </p:nvSpPr>
        <p:spPr/>
        <p:txBody>
          <a:bodyPr>
            <a:normAutofit/>
          </a:bodyPr>
          <a:lstStyle/>
          <a:p>
            <a:r>
              <a:rPr lang="en-US" sz="4800" dirty="0"/>
              <a:t>Evolution of physician payment</a:t>
            </a:r>
          </a:p>
        </p:txBody>
      </p:sp>
      <p:pic>
        <p:nvPicPr>
          <p:cNvPr id="3" name="Graphic 2">
            <a:extLst>
              <a:ext uri="{FF2B5EF4-FFF2-40B4-BE49-F238E27FC236}">
                <a16:creationId xmlns:a16="http://schemas.microsoft.com/office/drawing/2014/main" id="{AE6078FE-5793-F41A-AB8B-448C75C06432}"/>
              </a:ext>
            </a:extLst>
          </p:cNvPr>
          <p:cNvPicPr>
            <a:picLocks noChangeAspect="1"/>
          </p:cNvPicPr>
          <p:nvPr/>
        </p:nvPicPr>
        <p:blipFill>
          <a:blip>
            <a:extLs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9957966" y="687476"/>
            <a:ext cx="1476805" cy="1221386"/>
          </a:xfrm>
          <a:prstGeom prst="rect">
            <a:avLst/>
          </a:prstGeom>
          <a:ln>
            <a:noFill/>
          </a:ln>
        </p:spPr>
      </p:pic>
      <p:pic>
        <p:nvPicPr>
          <p:cNvPr id="5" name="Picture 4" descr="A cartoon star with legs and feet and hands&#10;&#10;AI-generated content may be incorrect.">
            <a:extLst>
              <a:ext uri="{FF2B5EF4-FFF2-40B4-BE49-F238E27FC236}">
                <a16:creationId xmlns:a16="http://schemas.microsoft.com/office/drawing/2014/main" id="{F4F70814-B5E7-9146-8570-6232066A9EBC}"/>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890809" y="2628008"/>
            <a:ext cx="2252134" cy="2545457"/>
          </a:xfrm>
          <a:prstGeom prst="rect">
            <a:avLst/>
          </a:prstGeom>
        </p:spPr>
      </p:pic>
      <p:grpSp>
        <p:nvGrpSpPr>
          <p:cNvPr id="17" name="Group 16">
            <a:extLst>
              <a:ext uri="{FF2B5EF4-FFF2-40B4-BE49-F238E27FC236}">
                <a16:creationId xmlns:a16="http://schemas.microsoft.com/office/drawing/2014/main" id="{4138FB2E-3F44-0088-8C90-AE54C65750BD}"/>
              </a:ext>
            </a:extLst>
          </p:cNvPr>
          <p:cNvGrpSpPr/>
          <p:nvPr/>
        </p:nvGrpSpPr>
        <p:grpSpPr>
          <a:xfrm>
            <a:off x="8399356" y="1991143"/>
            <a:ext cx="3237856" cy="2914454"/>
            <a:chOff x="8399356" y="1899703"/>
            <a:chExt cx="3237856" cy="2914454"/>
          </a:xfrm>
        </p:grpSpPr>
        <p:pic>
          <p:nvPicPr>
            <p:cNvPr id="14" name="Graphic 13">
              <a:extLst>
                <a:ext uri="{FF2B5EF4-FFF2-40B4-BE49-F238E27FC236}">
                  <a16:creationId xmlns:a16="http://schemas.microsoft.com/office/drawing/2014/main" id="{E2C455E9-6C83-77FD-15AB-488EBDD57DD4}"/>
                </a:ext>
              </a:extLst>
            </p:cNvPr>
            <p:cNvPicPr>
              <a:picLocks noChangeAspect="1"/>
            </p:cNvPicPr>
            <p:nvPr/>
          </p:nvPicPr>
          <p:blipFill>
            <a:blip>
              <a:extLst>
                <a:ext uri="{96DAC541-7B7A-43D3-8B79-37D633B846F1}">
                  <asvg:svgBlip xmlns:asvg="http://schemas.microsoft.com/office/drawing/2016/SVG/main" r:embed="rId12"/>
                </a:ext>
                <a:ext uri="{837473B0-CC2E-450A-ABE3-18F120FF3D39}">
                  <a1611:picAttrSrcUrl xmlns:a1611="http://schemas.microsoft.com/office/drawing/2016/11/main" r:id="rId13"/>
                </a:ext>
              </a:extLst>
            </a:blip>
            <a:stretch>
              <a:fillRect/>
            </a:stretch>
          </p:blipFill>
          <p:spPr>
            <a:xfrm>
              <a:off x="8432167" y="2630720"/>
              <a:ext cx="3205045" cy="2183437"/>
            </a:xfrm>
            <a:prstGeom prst="rect">
              <a:avLst/>
            </a:prstGeom>
          </p:spPr>
        </p:pic>
        <p:sp>
          <p:nvSpPr>
            <p:cNvPr id="15" name="TextBox 14">
              <a:extLst>
                <a:ext uri="{FF2B5EF4-FFF2-40B4-BE49-F238E27FC236}">
                  <a16:creationId xmlns:a16="http://schemas.microsoft.com/office/drawing/2014/main" id="{3D14982A-9BC8-C560-DC39-C4D4D7DA4532}"/>
                </a:ext>
              </a:extLst>
            </p:cNvPr>
            <p:cNvSpPr txBox="1"/>
            <p:nvPr/>
          </p:nvSpPr>
          <p:spPr>
            <a:xfrm>
              <a:off x="8399356" y="1899703"/>
              <a:ext cx="3233193" cy="1015663"/>
            </a:xfrm>
            <a:prstGeom prst="rect">
              <a:avLst/>
            </a:prstGeom>
            <a:noFill/>
          </p:spPr>
          <p:txBody>
            <a:bodyPr wrap="none" rtlCol="0">
              <a:spAutoFit/>
            </a:bodyPr>
            <a:lstStyle/>
            <a:p>
              <a:pPr algn="ctr"/>
              <a:r>
                <a:rPr lang="en-US" sz="2000" b="1" i="1" dirty="0"/>
                <a:t>Medicare physician payment</a:t>
              </a:r>
            </a:p>
            <a:p>
              <a:pPr algn="ctr"/>
              <a:r>
                <a:rPr lang="en-US" sz="2000" b="1" i="1" dirty="0"/>
                <a:t>increased 15% per year</a:t>
              </a:r>
            </a:p>
            <a:p>
              <a:pPr algn="ctr"/>
              <a:r>
                <a:rPr lang="en-US" sz="2000" b="1" i="1" dirty="0"/>
                <a:t>1975-1987</a:t>
              </a:r>
            </a:p>
          </p:txBody>
        </p:sp>
      </p:grpSp>
      <p:sp>
        <p:nvSpPr>
          <p:cNvPr id="4" name="TextBox 3">
            <a:extLst>
              <a:ext uri="{FF2B5EF4-FFF2-40B4-BE49-F238E27FC236}">
                <a16:creationId xmlns:a16="http://schemas.microsoft.com/office/drawing/2014/main" id="{1A9D20D7-1A4C-CC69-B3BE-644FB64A5D50}"/>
              </a:ext>
            </a:extLst>
          </p:cNvPr>
          <p:cNvSpPr txBox="1"/>
          <p:nvPr/>
        </p:nvSpPr>
        <p:spPr>
          <a:xfrm rot="20681829">
            <a:off x="643940" y="3508582"/>
            <a:ext cx="2643289" cy="769441"/>
          </a:xfrm>
          <a:prstGeom prst="rect">
            <a:avLst/>
          </a:prstGeom>
          <a:solidFill>
            <a:schemeClr val="accent3">
              <a:lumMod val="60000"/>
              <a:lumOff val="40000"/>
            </a:schemeClr>
          </a:solidFill>
          <a:ln>
            <a:solidFill>
              <a:schemeClr val="accent3">
                <a:lumMod val="50000"/>
              </a:schemeClr>
            </a:solidFill>
          </a:ln>
        </p:spPr>
        <p:txBody>
          <a:bodyPr wrap="none" rtlCol="0">
            <a:spAutoFit/>
          </a:bodyPr>
          <a:lstStyle/>
          <a:p>
            <a:pPr algn="ctr"/>
            <a:r>
              <a:rPr lang="en-US" sz="2400" b="1" dirty="0"/>
              <a:t>MUST REFORM</a:t>
            </a:r>
          </a:p>
          <a:p>
            <a:pPr algn="ctr"/>
            <a:r>
              <a:rPr lang="en-US" sz="2000" dirty="0"/>
              <a:t>COBRA, PL 99-272 1985</a:t>
            </a:r>
          </a:p>
        </p:txBody>
      </p:sp>
      <p:sp>
        <p:nvSpPr>
          <p:cNvPr id="7" name="TextBox 6">
            <a:extLst>
              <a:ext uri="{FF2B5EF4-FFF2-40B4-BE49-F238E27FC236}">
                <a16:creationId xmlns:a16="http://schemas.microsoft.com/office/drawing/2014/main" id="{138ADC18-027D-F7B8-12FA-9C97C567C541}"/>
              </a:ext>
            </a:extLst>
          </p:cNvPr>
          <p:cNvSpPr txBox="1"/>
          <p:nvPr/>
        </p:nvSpPr>
        <p:spPr>
          <a:xfrm>
            <a:off x="1083576" y="2095725"/>
            <a:ext cx="1866600" cy="707886"/>
          </a:xfrm>
          <a:prstGeom prst="rect">
            <a:avLst/>
          </a:prstGeom>
          <a:noFill/>
          <a:ln>
            <a:noFill/>
          </a:ln>
        </p:spPr>
        <p:txBody>
          <a:bodyPr wrap="none" rtlCol="0">
            <a:spAutoFit/>
          </a:bodyPr>
          <a:lstStyle/>
          <a:p>
            <a:pPr algn="ctr"/>
            <a:r>
              <a:rPr lang="en-US" sz="2000" b="1" dirty="0"/>
              <a:t>Procedure&gt;E/M</a:t>
            </a:r>
          </a:p>
          <a:p>
            <a:pPr algn="ctr"/>
            <a:r>
              <a:rPr lang="en-US" sz="2000" b="1" dirty="0"/>
              <a:t>Specialist&gt;PCP</a:t>
            </a:r>
          </a:p>
        </p:txBody>
      </p:sp>
    </p:spTree>
    <p:extLst>
      <p:ext uri="{BB962C8B-B14F-4D97-AF65-F5344CB8AC3E}">
        <p14:creationId xmlns:p14="http://schemas.microsoft.com/office/powerpoint/2010/main" val="272268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952EB-30FE-C7BD-A433-278236FE7F5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2FD362F-F001-E6FB-5C49-8B87B6917A4B}"/>
              </a:ext>
            </a:extLst>
          </p:cNvPr>
          <p:cNvSpPr/>
          <p:nvPr/>
        </p:nvSpPr>
        <p:spPr>
          <a:xfrm>
            <a:off x="914400" y="1925781"/>
            <a:ext cx="10626435" cy="9144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5696F17-9DA3-157E-6375-179397D1A053}"/>
              </a:ext>
            </a:extLst>
          </p:cNvPr>
          <p:cNvSpPr/>
          <p:nvPr/>
        </p:nvSpPr>
        <p:spPr>
          <a:xfrm>
            <a:off x="1171575" y="6170525"/>
            <a:ext cx="5717956" cy="544595"/>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04D197D-702D-2D6A-745D-452FDD370C26}"/>
              </a:ext>
            </a:extLst>
          </p:cNvPr>
          <p:cNvSpPr/>
          <p:nvPr/>
        </p:nvSpPr>
        <p:spPr>
          <a:xfrm>
            <a:off x="914399" y="3883600"/>
            <a:ext cx="10626435" cy="591421"/>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F79D05-5964-15BF-8C9D-74A29CE1108F}"/>
              </a:ext>
            </a:extLst>
          </p:cNvPr>
          <p:cNvSpPr>
            <a:spLocks noGrp="1"/>
          </p:cNvSpPr>
          <p:nvPr>
            <p:ph idx="1"/>
          </p:nvPr>
        </p:nvSpPr>
        <p:spPr>
          <a:xfrm>
            <a:off x="537859" y="1800220"/>
            <a:ext cx="11268734" cy="4914900"/>
          </a:xfrm>
        </p:spPr>
        <p:txBody>
          <a:bodyPr>
            <a:normAutofit/>
          </a:bodyPr>
          <a:lstStyle/>
          <a:p>
            <a:r>
              <a:rPr lang="en-US" sz="2800" b="1" i="1" dirty="0"/>
              <a:t>Resource-Based Relative Value Scale </a:t>
            </a:r>
            <a:r>
              <a:rPr lang="en-US" sz="2800" dirty="0"/>
              <a:t>=code value ranked by relative cost  of resources to provide the care (physician work, practice expense, </a:t>
            </a:r>
            <a:r>
              <a:rPr lang="en-US" sz="2800" dirty="0" err="1"/>
              <a:t>etc</a:t>
            </a:r>
            <a:r>
              <a:rPr lang="en-US" sz="2800" dirty="0"/>
              <a:t>)</a:t>
            </a:r>
          </a:p>
          <a:p>
            <a:pPr lvl="1"/>
            <a:r>
              <a:rPr lang="en-US" sz="2400" dirty="0"/>
              <a:t>Should codify variations in costs for services between specialties &amp; geographic areas</a:t>
            </a:r>
          </a:p>
          <a:p>
            <a:pPr lvl="1"/>
            <a:r>
              <a:rPr lang="en-US" sz="2400" dirty="0"/>
              <a:t>Requires dollar conversion factor (CF) to become payment schedule  </a:t>
            </a:r>
          </a:p>
          <a:p>
            <a:r>
              <a:rPr lang="en-US" sz="2800" dirty="0"/>
              <a:t>Developed with assistance of panels of physicians nominated by AMA</a:t>
            </a:r>
          </a:p>
          <a:p>
            <a:pPr lvl="1"/>
            <a:r>
              <a:rPr lang="en-US" sz="2400" b="1" i="1" dirty="0"/>
              <a:t>Technical Consulting Group (TCG): </a:t>
            </a:r>
            <a:r>
              <a:rPr lang="en-US" sz="2400" dirty="0"/>
              <a:t>100 members from specialists </a:t>
            </a:r>
            <a:r>
              <a:rPr lang="en-US" sz="2400" b="1" i="1" dirty="0"/>
              <a:t>nominated by AMA from specialty societies with representatives in AMA House of Delegates</a:t>
            </a:r>
            <a:r>
              <a:rPr lang="en-US" sz="2400" dirty="0"/>
              <a:t>; list pared by Harvard Research Group for geographic and community/academic mix</a:t>
            </a:r>
          </a:p>
          <a:p>
            <a:pPr lvl="1"/>
            <a:r>
              <a:rPr lang="en-US" sz="2400" b="1" i="1" dirty="0"/>
              <a:t>Cross Specialty Panel: </a:t>
            </a:r>
            <a:r>
              <a:rPr lang="en-US" sz="2400" dirty="0"/>
              <a:t> 34 physician subset of TCG; only 18 specialties due to funding</a:t>
            </a:r>
          </a:p>
          <a:p>
            <a:pPr lvl="2"/>
            <a:r>
              <a:rPr lang="en-US" sz="2200" b="1" dirty="0"/>
              <a:t>Pediatrics included from the onset in Phase 1</a:t>
            </a:r>
          </a:p>
        </p:txBody>
      </p:sp>
      <p:sp>
        <p:nvSpPr>
          <p:cNvPr id="2" name="Title 1">
            <a:extLst>
              <a:ext uri="{FF2B5EF4-FFF2-40B4-BE49-F238E27FC236}">
                <a16:creationId xmlns:a16="http://schemas.microsoft.com/office/drawing/2014/main" id="{291991FF-C00D-F3A4-9180-4181FE8E16B9}"/>
              </a:ext>
            </a:extLst>
          </p:cNvPr>
          <p:cNvSpPr>
            <a:spLocks noGrp="1"/>
          </p:cNvSpPr>
          <p:nvPr>
            <p:ph type="title"/>
          </p:nvPr>
        </p:nvSpPr>
        <p:spPr>
          <a:xfrm>
            <a:off x="774922" y="607609"/>
            <a:ext cx="10653003" cy="1254636"/>
          </a:xfrm>
        </p:spPr>
        <p:txBody>
          <a:bodyPr>
            <a:noAutofit/>
          </a:bodyPr>
          <a:lstStyle/>
          <a:p>
            <a:r>
              <a:rPr lang="en-US" sz="4000" dirty="0"/>
              <a:t>Harvard School of Public health study 1985-1992: Define RBRVS for less disparity</a:t>
            </a:r>
          </a:p>
        </p:txBody>
      </p:sp>
      <p:sp>
        <p:nvSpPr>
          <p:cNvPr id="10" name="TextBox 9">
            <a:extLst>
              <a:ext uri="{FF2B5EF4-FFF2-40B4-BE49-F238E27FC236}">
                <a16:creationId xmlns:a16="http://schemas.microsoft.com/office/drawing/2014/main" id="{9E8063A8-BD8B-6687-AC8E-DE95055DB2E0}"/>
              </a:ext>
            </a:extLst>
          </p:cNvPr>
          <p:cNvSpPr txBox="1"/>
          <p:nvPr/>
        </p:nvSpPr>
        <p:spPr>
          <a:xfrm rot="20652045">
            <a:off x="626027" y="2953757"/>
            <a:ext cx="1501950" cy="369332"/>
          </a:xfrm>
          <a:prstGeom prst="rect">
            <a:avLst/>
          </a:prstGeom>
          <a:solidFill>
            <a:schemeClr val="accent4">
              <a:lumMod val="60000"/>
              <a:lumOff val="40000"/>
            </a:schemeClr>
          </a:solidFill>
          <a:ln>
            <a:solidFill>
              <a:schemeClr val="accent1"/>
            </a:solidFill>
          </a:ln>
        </p:spPr>
        <p:txBody>
          <a:bodyPr wrap="none" rtlCol="0">
            <a:spAutoFit/>
          </a:bodyPr>
          <a:lstStyle/>
          <a:p>
            <a:r>
              <a:rPr lang="en-US" dirty="0"/>
              <a:t>Relative Value</a:t>
            </a:r>
          </a:p>
        </p:txBody>
      </p:sp>
      <p:grpSp>
        <p:nvGrpSpPr>
          <p:cNvPr id="4" name="Group 3">
            <a:extLst>
              <a:ext uri="{FF2B5EF4-FFF2-40B4-BE49-F238E27FC236}">
                <a16:creationId xmlns:a16="http://schemas.microsoft.com/office/drawing/2014/main" id="{A0B602D3-6206-B438-A25E-615EA8F3CDDD}"/>
              </a:ext>
            </a:extLst>
          </p:cNvPr>
          <p:cNvGrpSpPr/>
          <p:nvPr/>
        </p:nvGrpSpPr>
        <p:grpSpPr>
          <a:xfrm>
            <a:off x="9366720" y="6217633"/>
            <a:ext cx="2839568" cy="651605"/>
            <a:chOff x="8858251" y="5952087"/>
            <a:chExt cx="2839568" cy="651605"/>
          </a:xfrm>
        </p:grpSpPr>
        <p:sp>
          <p:nvSpPr>
            <p:cNvPr id="6" name="TextBox 5">
              <a:extLst>
                <a:ext uri="{FF2B5EF4-FFF2-40B4-BE49-F238E27FC236}">
                  <a16:creationId xmlns:a16="http://schemas.microsoft.com/office/drawing/2014/main" id="{F46A5D87-9C68-6854-13AB-8BAF6E0EDF0A}"/>
                </a:ext>
              </a:extLst>
            </p:cNvPr>
            <p:cNvSpPr txBox="1"/>
            <p:nvPr/>
          </p:nvSpPr>
          <p:spPr>
            <a:xfrm>
              <a:off x="9472607" y="5957361"/>
              <a:ext cx="2225212" cy="646331"/>
            </a:xfrm>
            <a:prstGeom prst="rect">
              <a:avLst/>
            </a:prstGeom>
            <a:solidFill>
              <a:schemeClr val="accent3">
                <a:lumMod val="60000"/>
                <a:lumOff val="40000"/>
              </a:schemeClr>
            </a:solidFill>
          </p:spPr>
          <p:txBody>
            <a:bodyPr wrap="square" rtlCol="0">
              <a:spAutoFit/>
            </a:bodyPr>
            <a:lstStyle/>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AMSPDC Pediatrics </a:t>
              </a:r>
            </a:p>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Workforce Initiative</a:t>
              </a:r>
            </a:p>
          </p:txBody>
        </p:sp>
        <p:pic>
          <p:nvPicPr>
            <p:cNvPr id="9" name="Picture 2" descr="Association of Pediatric Program Directors">
              <a:extLst>
                <a:ext uri="{FF2B5EF4-FFF2-40B4-BE49-F238E27FC236}">
                  <a16:creationId xmlns:a16="http://schemas.microsoft.com/office/drawing/2014/main" id="{B5FC4E3C-B44F-EF4A-3C93-CB4229792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1" y="5952087"/>
              <a:ext cx="631600" cy="6516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1649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style.rotation</p:attrName>
                                        </p:attrNameLst>
                                      </p:cBhvr>
                                      <p:tavLst>
                                        <p:tav tm="0">
                                          <p:val>
                                            <p:fltVal val="720"/>
                                          </p:val>
                                        </p:tav>
                                        <p:tav tm="100000">
                                          <p:val>
                                            <p:fltVal val="0"/>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D2FB7-69B1-D2FF-8353-077EA30CAAD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45F6195-451F-2E2A-4738-F87F0587F926}"/>
              </a:ext>
            </a:extLst>
          </p:cNvPr>
          <p:cNvSpPr/>
          <p:nvPr/>
        </p:nvSpPr>
        <p:spPr>
          <a:xfrm>
            <a:off x="914399" y="4971243"/>
            <a:ext cx="10739741" cy="1481071"/>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473353D-16FF-CF8A-9580-BC3D8CAD66FC}"/>
              </a:ext>
            </a:extLst>
          </p:cNvPr>
          <p:cNvSpPr/>
          <p:nvPr/>
        </p:nvSpPr>
        <p:spPr>
          <a:xfrm>
            <a:off x="9051235" y="3428999"/>
            <a:ext cx="2376690" cy="427383"/>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 name="Title 1">
            <a:extLst>
              <a:ext uri="{FF2B5EF4-FFF2-40B4-BE49-F238E27FC236}">
                <a16:creationId xmlns:a16="http://schemas.microsoft.com/office/drawing/2014/main" id="{9BAC87B3-DC2D-D350-0DC6-DF9DF7FEEFCA}"/>
              </a:ext>
            </a:extLst>
          </p:cNvPr>
          <p:cNvSpPr>
            <a:spLocks noGrp="1"/>
          </p:cNvSpPr>
          <p:nvPr>
            <p:ph type="title"/>
          </p:nvPr>
        </p:nvSpPr>
        <p:spPr/>
        <p:txBody>
          <a:bodyPr>
            <a:normAutofit/>
          </a:bodyPr>
          <a:lstStyle/>
          <a:p>
            <a:r>
              <a:rPr lang="en-US" sz="4800" dirty="0"/>
              <a:t>Harvard-Valued (RBRVS) </a:t>
            </a:r>
            <a:r>
              <a:rPr lang="en-US" sz="4800" dirty="0" err="1"/>
              <a:t>cpt</a:t>
            </a:r>
            <a:r>
              <a:rPr lang="en-US" sz="4800" dirty="0"/>
              <a:t> Codes </a:t>
            </a:r>
          </a:p>
        </p:txBody>
      </p:sp>
      <p:sp>
        <p:nvSpPr>
          <p:cNvPr id="5" name="Rectangle 4">
            <a:extLst>
              <a:ext uri="{FF2B5EF4-FFF2-40B4-BE49-F238E27FC236}">
                <a16:creationId xmlns:a16="http://schemas.microsoft.com/office/drawing/2014/main" id="{EF4A6DD9-5863-FD58-FACD-D12D6A023A7F}"/>
              </a:ext>
            </a:extLst>
          </p:cNvPr>
          <p:cNvSpPr/>
          <p:nvPr/>
        </p:nvSpPr>
        <p:spPr>
          <a:xfrm>
            <a:off x="1202634" y="3428999"/>
            <a:ext cx="2622606" cy="427383"/>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Rectangle 7">
            <a:extLst>
              <a:ext uri="{FF2B5EF4-FFF2-40B4-BE49-F238E27FC236}">
                <a16:creationId xmlns:a16="http://schemas.microsoft.com/office/drawing/2014/main" id="{640081EF-535A-949C-6193-FE9073619FC1}"/>
              </a:ext>
            </a:extLst>
          </p:cNvPr>
          <p:cNvSpPr/>
          <p:nvPr/>
        </p:nvSpPr>
        <p:spPr>
          <a:xfrm>
            <a:off x="1202634" y="2532646"/>
            <a:ext cx="7240326" cy="427383"/>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Content Placeholder 2">
            <a:extLst>
              <a:ext uri="{FF2B5EF4-FFF2-40B4-BE49-F238E27FC236}">
                <a16:creationId xmlns:a16="http://schemas.microsoft.com/office/drawing/2014/main" id="{7576A8FB-AF7E-86DF-55D8-F146E8992EF6}"/>
              </a:ext>
            </a:extLst>
          </p:cNvPr>
          <p:cNvSpPr>
            <a:spLocks noGrp="1"/>
          </p:cNvSpPr>
          <p:nvPr>
            <p:ph idx="1"/>
          </p:nvPr>
        </p:nvSpPr>
        <p:spPr>
          <a:xfrm>
            <a:off x="537859" y="1710067"/>
            <a:ext cx="11268734" cy="4914900"/>
          </a:xfrm>
        </p:spPr>
        <p:txBody>
          <a:bodyPr>
            <a:normAutofit/>
          </a:bodyPr>
          <a:lstStyle/>
          <a:p>
            <a:r>
              <a:rPr lang="en-US" sz="2800" dirty="0"/>
              <a:t>Developed </a:t>
            </a:r>
            <a:r>
              <a:rPr lang="en-US" sz="2800" b="1" i="1" dirty="0"/>
              <a:t>model defining resource inputs</a:t>
            </a:r>
            <a:r>
              <a:rPr lang="en-US" sz="2800" dirty="0"/>
              <a:t> for physician services</a:t>
            </a:r>
          </a:p>
          <a:p>
            <a:pPr lvl="1"/>
            <a:r>
              <a:rPr lang="en-US" sz="2200" b="1" i="1" dirty="0"/>
              <a:t>Work expended by physician </a:t>
            </a:r>
            <a:r>
              <a:rPr lang="en-US" sz="2200" dirty="0"/>
              <a:t>including both time and intensity </a:t>
            </a:r>
          </a:p>
          <a:p>
            <a:pPr lvl="2"/>
            <a:r>
              <a:rPr lang="en-US" sz="2000" dirty="0"/>
              <a:t>Pre-, intra- and post-service work calculated from national physician survey data</a:t>
            </a:r>
          </a:p>
          <a:p>
            <a:pPr lvl="1"/>
            <a:r>
              <a:rPr lang="en-US" sz="2200" b="1" i="1" dirty="0"/>
              <a:t>Practice Expense (PE): </a:t>
            </a:r>
            <a:r>
              <a:rPr lang="en-US" sz="2200" dirty="0"/>
              <a:t>direct costs necessary to supply the service in facility or non-facility</a:t>
            </a:r>
            <a:endParaRPr lang="en-US" sz="2200" b="1" i="1" dirty="0"/>
          </a:p>
          <a:p>
            <a:pPr lvl="1"/>
            <a:r>
              <a:rPr lang="en-US" sz="2200" b="1" i="1" dirty="0"/>
              <a:t>Opportunity cost </a:t>
            </a:r>
            <a:r>
              <a:rPr lang="en-US" sz="2200" dirty="0"/>
              <a:t>of training (income foregone to pursue more training)</a:t>
            </a:r>
            <a:r>
              <a:rPr lang="en-US" sz="2200" dirty="0">
                <a:sym typeface="Wingdings" pitchFamily="2" charset="2"/>
              </a:rPr>
              <a:t>not continued</a:t>
            </a:r>
            <a:endParaRPr lang="en-US" sz="2200" dirty="0"/>
          </a:p>
          <a:p>
            <a:r>
              <a:rPr lang="en-US" sz="2800" b="1" i="1" dirty="0"/>
              <a:t>Developed common scale for basis of cross-specialty relative values</a:t>
            </a:r>
            <a:endParaRPr lang="en-US" sz="2000" b="1" i="1" dirty="0"/>
          </a:p>
          <a:p>
            <a:r>
              <a:rPr lang="en-US" sz="2800" b="1" i="1" dirty="0"/>
              <a:t>Where things started to go wrong for pediatrics: </a:t>
            </a:r>
            <a:r>
              <a:rPr lang="en-US" sz="2400" dirty="0"/>
              <a:t> resources for                     </a:t>
            </a:r>
            <a:r>
              <a:rPr lang="en-US" sz="2400" b="1" i="1" dirty="0"/>
              <a:t>E/M services felt to be 2-3 times less</a:t>
            </a:r>
            <a:r>
              <a:rPr lang="en-US" sz="2400" dirty="0"/>
              <a:t> than invasive, imaging or laboratory services</a:t>
            </a:r>
          </a:p>
          <a:p>
            <a:pPr lvl="1"/>
            <a:r>
              <a:rPr lang="en-US" sz="2200" dirty="0"/>
              <a:t>Held true whether E/M performed by peds, internist, family practice or surgery providers</a:t>
            </a:r>
          </a:p>
        </p:txBody>
      </p:sp>
      <p:sp>
        <p:nvSpPr>
          <p:cNvPr id="7" name="TextBox 6">
            <a:extLst>
              <a:ext uri="{FF2B5EF4-FFF2-40B4-BE49-F238E27FC236}">
                <a16:creationId xmlns:a16="http://schemas.microsoft.com/office/drawing/2014/main" id="{77FF1148-654B-81BC-F05B-97F86F41C2BA}"/>
              </a:ext>
            </a:extLst>
          </p:cNvPr>
          <p:cNvSpPr txBox="1"/>
          <p:nvPr/>
        </p:nvSpPr>
        <p:spPr>
          <a:xfrm rot="825864">
            <a:off x="10932041" y="4378712"/>
            <a:ext cx="860557" cy="461665"/>
          </a:xfrm>
          <a:prstGeom prst="rect">
            <a:avLst/>
          </a:prstGeom>
          <a:solidFill>
            <a:schemeClr val="accent3">
              <a:lumMod val="60000"/>
              <a:lumOff val="40000"/>
            </a:schemeClr>
          </a:solidFill>
          <a:ln>
            <a:solidFill>
              <a:schemeClr val="accent3">
                <a:lumMod val="60000"/>
                <a:lumOff val="40000"/>
              </a:schemeClr>
            </a:solidFill>
          </a:ln>
        </p:spPr>
        <p:txBody>
          <a:bodyPr wrap="none" rtlCol="0">
            <a:spAutoFit/>
          </a:bodyPr>
          <a:lstStyle/>
          <a:p>
            <a:r>
              <a:rPr lang="en-US" sz="2400" b="1" dirty="0"/>
              <a:t>RVUs</a:t>
            </a:r>
          </a:p>
        </p:txBody>
      </p:sp>
      <p:sp>
        <p:nvSpPr>
          <p:cNvPr id="9" name="TextBox 8">
            <a:extLst>
              <a:ext uri="{FF2B5EF4-FFF2-40B4-BE49-F238E27FC236}">
                <a16:creationId xmlns:a16="http://schemas.microsoft.com/office/drawing/2014/main" id="{6D3D81BC-7AFE-1347-A87B-D08DEBDF3113}"/>
              </a:ext>
            </a:extLst>
          </p:cNvPr>
          <p:cNvSpPr txBox="1"/>
          <p:nvPr/>
        </p:nvSpPr>
        <p:spPr>
          <a:xfrm rot="776993">
            <a:off x="5229899" y="3386879"/>
            <a:ext cx="1379800" cy="584775"/>
          </a:xfrm>
          <a:prstGeom prst="rect">
            <a:avLst/>
          </a:prstGeom>
          <a:solidFill>
            <a:schemeClr val="bg2">
              <a:lumMod val="90000"/>
            </a:schemeClr>
          </a:solidFill>
        </p:spPr>
        <p:txBody>
          <a:bodyPr wrap="none" rtlCol="0">
            <a:spAutoFit/>
          </a:bodyPr>
          <a:lstStyle/>
          <a:p>
            <a:pPr algn="ctr"/>
            <a:r>
              <a:rPr lang="en-US" sz="1600" dirty="0"/>
              <a:t>Staff, supplies,</a:t>
            </a:r>
          </a:p>
          <a:p>
            <a:pPr algn="ctr"/>
            <a:r>
              <a:rPr lang="en-US" sz="1600" dirty="0"/>
              <a:t>equipment</a:t>
            </a:r>
          </a:p>
        </p:txBody>
      </p:sp>
    </p:spTree>
    <p:extLst>
      <p:ext uri="{BB962C8B-B14F-4D97-AF65-F5344CB8AC3E}">
        <p14:creationId xmlns:p14="http://schemas.microsoft.com/office/powerpoint/2010/main" val="17908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heckerboard(across)">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8" grpId="0" animBg="1"/>
      <p:bldP spid="7"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E62EF-5F61-0D17-A1D6-91AF20F1C1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0C08C0-5BCB-8CF1-D982-1A0899E42227}"/>
              </a:ext>
            </a:extLst>
          </p:cNvPr>
          <p:cNvSpPr>
            <a:spLocks noGrp="1"/>
          </p:cNvSpPr>
          <p:nvPr>
            <p:ph type="title"/>
          </p:nvPr>
        </p:nvSpPr>
        <p:spPr>
          <a:xfrm>
            <a:off x="663709" y="684078"/>
            <a:ext cx="10653003" cy="1173226"/>
          </a:xfrm>
        </p:spPr>
        <p:txBody>
          <a:bodyPr>
            <a:noAutofit/>
          </a:bodyPr>
          <a:lstStyle/>
          <a:p>
            <a:r>
              <a:rPr lang="en-US" sz="4000" dirty="0"/>
              <a:t>Evolution of </a:t>
            </a:r>
            <a:br>
              <a:rPr lang="en-US" sz="4000" dirty="0"/>
            </a:br>
            <a:r>
              <a:rPr lang="en-US" sz="4000" dirty="0"/>
              <a:t>Resource-Based Relative Value Scale (RBRVS)</a:t>
            </a:r>
          </a:p>
        </p:txBody>
      </p:sp>
      <p:graphicFrame>
        <p:nvGraphicFramePr>
          <p:cNvPr id="8" name="Content Placeholder 3">
            <a:extLst>
              <a:ext uri="{FF2B5EF4-FFF2-40B4-BE49-F238E27FC236}">
                <a16:creationId xmlns:a16="http://schemas.microsoft.com/office/drawing/2014/main" id="{1DE9F0DC-E90A-373D-6A2E-A8B5F861DD03}"/>
              </a:ext>
            </a:extLst>
          </p:cNvPr>
          <p:cNvGraphicFramePr>
            <a:graphicFrameLocks noGrp="1"/>
          </p:cNvGraphicFramePr>
          <p:nvPr>
            <p:ph idx="1"/>
            <p:extLst>
              <p:ext uri="{D42A27DB-BD31-4B8C-83A1-F6EECF244321}">
                <p14:modId xmlns:p14="http://schemas.microsoft.com/office/powerpoint/2010/main" val="1018170065"/>
              </p:ext>
            </p:extLst>
          </p:nvPr>
        </p:nvGraphicFramePr>
        <p:xfrm>
          <a:off x="731969" y="1995055"/>
          <a:ext cx="10810599" cy="4516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A0A7E21E-AA95-838D-D157-E03492780E99}"/>
              </a:ext>
            </a:extLst>
          </p:cNvPr>
          <p:cNvSpPr txBox="1"/>
          <p:nvPr/>
        </p:nvSpPr>
        <p:spPr>
          <a:xfrm rot="21038911">
            <a:off x="10815489" y="3381938"/>
            <a:ext cx="880447" cy="646331"/>
          </a:xfrm>
          <a:prstGeom prst="rect">
            <a:avLst/>
          </a:prstGeom>
          <a:solidFill>
            <a:schemeClr val="accent4">
              <a:lumMod val="60000"/>
              <a:lumOff val="40000"/>
            </a:schemeClr>
          </a:solidFill>
          <a:ln>
            <a:solidFill>
              <a:schemeClr val="accent1"/>
            </a:solidFill>
          </a:ln>
        </p:spPr>
        <p:txBody>
          <a:bodyPr wrap="square" rtlCol="0">
            <a:spAutoFit/>
          </a:bodyPr>
          <a:lstStyle/>
          <a:p>
            <a:pPr algn="ctr"/>
            <a:r>
              <a:rPr lang="en-US" b="1" dirty="0"/>
              <a:t>Need</a:t>
            </a:r>
          </a:p>
          <a:p>
            <a:pPr algn="ctr"/>
            <a:r>
              <a:rPr lang="en-US" b="1" dirty="0"/>
              <a:t>RVUs</a:t>
            </a:r>
          </a:p>
        </p:txBody>
      </p:sp>
      <p:grpSp>
        <p:nvGrpSpPr>
          <p:cNvPr id="3" name="Group 2">
            <a:extLst>
              <a:ext uri="{FF2B5EF4-FFF2-40B4-BE49-F238E27FC236}">
                <a16:creationId xmlns:a16="http://schemas.microsoft.com/office/drawing/2014/main" id="{A4EBC5FC-06F4-1F0D-D93D-9CC67811FD98}"/>
              </a:ext>
            </a:extLst>
          </p:cNvPr>
          <p:cNvGrpSpPr/>
          <p:nvPr/>
        </p:nvGrpSpPr>
        <p:grpSpPr>
          <a:xfrm>
            <a:off x="9366720" y="6217633"/>
            <a:ext cx="2839568" cy="651605"/>
            <a:chOff x="8858251" y="5952087"/>
            <a:chExt cx="2839568" cy="651605"/>
          </a:xfrm>
        </p:grpSpPr>
        <p:sp>
          <p:nvSpPr>
            <p:cNvPr id="5" name="TextBox 4">
              <a:extLst>
                <a:ext uri="{FF2B5EF4-FFF2-40B4-BE49-F238E27FC236}">
                  <a16:creationId xmlns:a16="http://schemas.microsoft.com/office/drawing/2014/main" id="{DD905143-0318-C09A-C2C8-075AC95EF98D}"/>
                </a:ext>
              </a:extLst>
            </p:cNvPr>
            <p:cNvSpPr txBox="1"/>
            <p:nvPr/>
          </p:nvSpPr>
          <p:spPr>
            <a:xfrm>
              <a:off x="9472607" y="5957361"/>
              <a:ext cx="2225212" cy="646331"/>
            </a:xfrm>
            <a:prstGeom prst="rect">
              <a:avLst/>
            </a:prstGeom>
            <a:solidFill>
              <a:schemeClr val="accent3">
                <a:lumMod val="60000"/>
                <a:lumOff val="40000"/>
              </a:schemeClr>
            </a:solidFill>
          </p:spPr>
          <p:txBody>
            <a:bodyPr wrap="square" rtlCol="0">
              <a:spAutoFit/>
            </a:bodyPr>
            <a:lstStyle/>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AMSPDC Pediatrics </a:t>
              </a:r>
            </a:p>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Workforce Initiative</a:t>
              </a:r>
            </a:p>
          </p:txBody>
        </p:sp>
        <p:pic>
          <p:nvPicPr>
            <p:cNvPr id="6" name="Picture 2" descr="Association of Pediatric Program Directors">
              <a:extLst>
                <a:ext uri="{FF2B5EF4-FFF2-40B4-BE49-F238E27FC236}">
                  <a16:creationId xmlns:a16="http://schemas.microsoft.com/office/drawing/2014/main" id="{6139D313-532C-BF79-A09E-1F111556B9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58251" y="5952087"/>
              <a:ext cx="631600" cy="6516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8424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9DE60100-5A50-ED4C-A801-281E82B1C9E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7812A047-D6DC-274E-931B-1A009B5838B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8">
                                            <p:graphicEl>
                                              <a:dgm id="{7687F8D6-A0DA-0848-93B9-4C4E92F374DF}"/>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8">
                                            <p:graphicEl>
                                              <a:dgm id="{3F7CA6F7-70D4-A74E-B13D-93B429ECE9D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Graphic spid="8" grpId="1" uiExpand="1">
        <p:bldSub>
          <a:bldDgm bld="one"/>
        </p:bldSub>
      </p:bldGraphic>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1C281-140D-992C-1DBB-2B31982C3A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CCF4D1-D281-9D4F-D4A0-2C32B5135939}"/>
              </a:ext>
            </a:extLst>
          </p:cNvPr>
          <p:cNvSpPr>
            <a:spLocks noGrp="1"/>
          </p:cNvSpPr>
          <p:nvPr>
            <p:ph type="title"/>
          </p:nvPr>
        </p:nvSpPr>
        <p:spPr>
          <a:xfrm>
            <a:off x="663709" y="684078"/>
            <a:ext cx="10653003" cy="1173226"/>
          </a:xfrm>
        </p:spPr>
        <p:txBody>
          <a:bodyPr>
            <a:noAutofit/>
          </a:bodyPr>
          <a:lstStyle/>
          <a:p>
            <a:r>
              <a:rPr lang="en-US" sz="4000" dirty="0"/>
              <a:t>Evolution of </a:t>
            </a:r>
            <a:br>
              <a:rPr lang="en-US" sz="4000" dirty="0"/>
            </a:br>
            <a:r>
              <a:rPr lang="en-US" sz="4000" dirty="0"/>
              <a:t>Resource-Based Relative Value Scale (RBRVS)</a:t>
            </a:r>
          </a:p>
        </p:txBody>
      </p:sp>
      <p:graphicFrame>
        <p:nvGraphicFramePr>
          <p:cNvPr id="8" name="Content Placeholder 3">
            <a:extLst>
              <a:ext uri="{FF2B5EF4-FFF2-40B4-BE49-F238E27FC236}">
                <a16:creationId xmlns:a16="http://schemas.microsoft.com/office/drawing/2014/main" id="{1025F581-4397-7A44-FD9C-DE4387510021}"/>
              </a:ext>
            </a:extLst>
          </p:cNvPr>
          <p:cNvGraphicFramePr>
            <a:graphicFrameLocks noGrp="1"/>
          </p:cNvGraphicFramePr>
          <p:nvPr>
            <p:ph idx="1"/>
            <p:extLst>
              <p:ext uri="{D42A27DB-BD31-4B8C-83A1-F6EECF244321}">
                <p14:modId xmlns:p14="http://schemas.microsoft.com/office/powerpoint/2010/main" val="2972809272"/>
              </p:ext>
            </p:extLst>
          </p:nvPr>
        </p:nvGraphicFramePr>
        <p:xfrm>
          <a:off x="676551" y="1995055"/>
          <a:ext cx="10810599" cy="4265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person standing next to a scale of justice&#10;&#10;AI-generated content may be incorrect.">
            <a:extLst>
              <a:ext uri="{FF2B5EF4-FFF2-40B4-BE49-F238E27FC236}">
                <a16:creationId xmlns:a16="http://schemas.microsoft.com/office/drawing/2014/main" id="{FB90AA67-26A7-F8B1-2F1A-1FC142D8E7E2}"/>
              </a:ext>
            </a:extLst>
          </p:cNvPr>
          <p:cNvPicPr>
            <a:picLocks noChangeAspect="1"/>
          </p:cNvPicPr>
          <p:nvPr/>
        </p:nvPicPr>
        <p:blipFill>
          <a:blip r:embed="rId8">
            <a:extLst>
              <a:ext uri="{837473B0-CC2E-450A-ABE3-18F120FF3D39}">
                <a1611:picAttrSrcUrl xmlns:a1611="http://schemas.microsoft.com/office/drawing/2016/11/main" r:id="rId9"/>
              </a:ext>
            </a:extLst>
          </a:blip>
          <a:srcRect l="40524" t="31458" r="7089" b="-1"/>
          <a:stretch>
            <a:fillRect/>
          </a:stretch>
        </p:blipFill>
        <p:spPr>
          <a:xfrm rot="397930">
            <a:off x="9198987" y="4195107"/>
            <a:ext cx="1402333" cy="1834786"/>
          </a:xfrm>
          <a:prstGeom prst="rect">
            <a:avLst/>
          </a:prstGeom>
        </p:spPr>
      </p:pic>
      <p:grpSp>
        <p:nvGrpSpPr>
          <p:cNvPr id="3" name="Group 2">
            <a:extLst>
              <a:ext uri="{FF2B5EF4-FFF2-40B4-BE49-F238E27FC236}">
                <a16:creationId xmlns:a16="http://schemas.microsoft.com/office/drawing/2014/main" id="{1052BF34-9CA3-0FDE-0117-B4103E2964A6}"/>
              </a:ext>
            </a:extLst>
          </p:cNvPr>
          <p:cNvGrpSpPr/>
          <p:nvPr/>
        </p:nvGrpSpPr>
        <p:grpSpPr>
          <a:xfrm>
            <a:off x="9366720" y="6217633"/>
            <a:ext cx="2839568" cy="651605"/>
            <a:chOff x="8858251" y="5952087"/>
            <a:chExt cx="2839568" cy="651605"/>
          </a:xfrm>
        </p:grpSpPr>
        <p:sp>
          <p:nvSpPr>
            <p:cNvPr id="4" name="TextBox 3">
              <a:extLst>
                <a:ext uri="{FF2B5EF4-FFF2-40B4-BE49-F238E27FC236}">
                  <a16:creationId xmlns:a16="http://schemas.microsoft.com/office/drawing/2014/main" id="{4EB47BB0-29A7-5E91-6441-7E40C9C1F1C2}"/>
                </a:ext>
              </a:extLst>
            </p:cNvPr>
            <p:cNvSpPr txBox="1"/>
            <p:nvPr/>
          </p:nvSpPr>
          <p:spPr>
            <a:xfrm>
              <a:off x="9472607" y="5957361"/>
              <a:ext cx="2225212" cy="646331"/>
            </a:xfrm>
            <a:prstGeom prst="rect">
              <a:avLst/>
            </a:prstGeom>
            <a:solidFill>
              <a:schemeClr val="accent3">
                <a:lumMod val="60000"/>
                <a:lumOff val="40000"/>
              </a:schemeClr>
            </a:solidFill>
          </p:spPr>
          <p:txBody>
            <a:bodyPr wrap="square" rtlCol="0">
              <a:spAutoFit/>
            </a:bodyPr>
            <a:lstStyle/>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AMSPDC Pediatrics </a:t>
              </a:r>
            </a:p>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Workforce Initiative</a:t>
              </a:r>
            </a:p>
          </p:txBody>
        </p:sp>
        <p:pic>
          <p:nvPicPr>
            <p:cNvPr id="5" name="Picture 2" descr="Association of Pediatric Program Directors">
              <a:extLst>
                <a:ext uri="{FF2B5EF4-FFF2-40B4-BE49-F238E27FC236}">
                  <a16:creationId xmlns:a16="http://schemas.microsoft.com/office/drawing/2014/main" id="{AC37B693-C6E4-E9B1-B511-B050AFB9904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58251" y="5952087"/>
              <a:ext cx="631600" cy="6516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9462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9DE60100-5A50-ED4C-A801-281E82B1C9E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7812A047-D6DC-274E-931B-1A009B5838B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7687F8D6-A0DA-0848-93B9-4C4E92F374D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3F7CA6F7-70D4-A74E-B13D-93B429ECE9D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46C1C-E2EA-7D59-A5D4-39CFCFC6C339}"/>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DE3DB17-67A2-CDA2-2383-9B8CA68AFAB3}"/>
              </a:ext>
            </a:extLst>
          </p:cNvPr>
          <p:cNvGraphicFramePr>
            <a:graphicFrameLocks noGrp="1"/>
          </p:cNvGraphicFramePr>
          <p:nvPr>
            <p:extLst>
              <p:ext uri="{D42A27DB-BD31-4B8C-83A1-F6EECF244321}">
                <p14:modId xmlns:p14="http://schemas.microsoft.com/office/powerpoint/2010/main" val="442789983"/>
              </p:ext>
            </p:extLst>
          </p:nvPr>
        </p:nvGraphicFramePr>
        <p:xfrm>
          <a:off x="4322134" y="1887689"/>
          <a:ext cx="7253969" cy="4754395"/>
        </p:xfrm>
        <a:graphic>
          <a:graphicData uri="http://schemas.openxmlformats.org/drawingml/2006/table">
            <a:tbl>
              <a:tblPr firstRow="1" bandRow="1">
                <a:tableStyleId>{5C22544A-7EE6-4342-B048-85BDC9FD1C3A}</a:tableStyleId>
              </a:tblPr>
              <a:tblGrid>
                <a:gridCol w="2292979">
                  <a:extLst>
                    <a:ext uri="{9D8B030D-6E8A-4147-A177-3AD203B41FA5}">
                      <a16:colId xmlns:a16="http://schemas.microsoft.com/office/drawing/2014/main" val="778119275"/>
                    </a:ext>
                  </a:extLst>
                </a:gridCol>
                <a:gridCol w="1425945">
                  <a:extLst>
                    <a:ext uri="{9D8B030D-6E8A-4147-A177-3AD203B41FA5}">
                      <a16:colId xmlns:a16="http://schemas.microsoft.com/office/drawing/2014/main" val="3385885443"/>
                    </a:ext>
                  </a:extLst>
                </a:gridCol>
                <a:gridCol w="1195501">
                  <a:extLst>
                    <a:ext uri="{9D8B030D-6E8A-4147-A177-3AD203B41FA5}">
                      <a16:colId xmlns:a16="http://schemas.microsoft.com/office/drawing/2014/main" val="1310264047"/>
                    </a:ext>
                  </a:extLst>
                </a:gridCol>
                <a:gridCol w="2339544">
                  <a:extLst>
                    <a:ext uri="{9D8B030D-6E8A-4147-A177-3AD203B41FA5}">
                      <a16:colId xmlns:a16="http://schemas.microsoft.com/office/drawing/2014/main" val="4141583693"/>
                    </a:ext>
                  </a:extLst>
                </a:gridCol>
              </a:tblGrid>
              <a:tr h="171812">
                <a:tc>
                  <a:txBody>
                    <a:bodyPr/>
                    <a:lstStyle/>
                    <a:p>
                      <a:r>
                        <a:rPr lang="en-US" sz="1600" dirty="0"/>
                        <a:t>Appointed by AMA</a:t>
                      </a:r>
                    </a:p>
                  </a:txBody>
                  <a:tcPr/>
                </a:tc>
                <a:tc gridSpan="2">
                  <a:txBody>
                    <a:bodyPr/>
                    <a:lstStyle/>
                    <a:p>
                      <a:r>
                        <a:rPr lang="en-US" sz="1600" dirty="0"/>
                        <a:t>Procedural Societies (14/15)</a:t>
                      </a:r>
                    </a:p>
                  </a:txBody>
                  <a:tcPr/>
                </a:tc>
                <a:tc hMerge="1">
                  <a:txBody>
                    <a:bodyPr/>
                    <a:lstStyle/>
                    <a:p>
                      <a:endParaRPr lang="en-US"/>
                    </a:p>
                  </a:txBody>
                  <a:tcPr/>
                </a:tc>
                <a:tc>
                  <a:txBody>
                    <a:bodyPr/>
                    <a:lstStyle/>
                    <a:p>
                      <a:r>
                        <a:rPr lang="en-US" sz="1600" dirty="0"/>
                        <a:t>Non-Procedural (12)</a:t>
                      </a:r>
                    </a:p>
                  </a:txBody>
                  <a:tcPr/>
                </a:tc>
                <a:extLst>
                  <a:ext uri="{0D108BD9-81ED-4DB2-BD59-A6C34878D82A}">
                    <a16:rowId xmlns:a16="http://schemas.microsoft.com/office/drawing/2014/main" val="2310962031"/>
                  </a:ext>
                </a:extLst>
              </a:tr>
              <a:tr h="289479">
                <a:tc>
                  <a:txBody>
                    <a:bodyPr/>
                    <a:lstStyle/>
                    <a:p>
                      <a:r>
                        <a:rPr lang="en-US" sz="1600" dirty="0"/>
                        <a:t>Chair</a:t>
                      </a:r>
                    </a:p>
                  </a:txBody>
                  <a:tcPr/>
                </a:tc>
                <a:tc gridSpan="2">
                  <a:txBody>
                    <a:bodyPr/>
                    <a:lstStyle/>
                    <a:p>
                      <a:r>
                        <a:rPr lang="en-US" sz="1600" dirty="0"/>
                        <a:t>Cardiothoracic Surgery</a:t>
                      </a:r>
                    </a:p>
                  </a:txBody>
                  <a:tcPr/>
                </a:tc>
                <a:tc hMerge="1">
                  <a:txBody>
                    <a:bodyPr/>
                    <a:lstStyle/>
                    <a:p>
                      <a:endParaRPr lang="en-US"/>
                    </a:p>
                  </a:txBody>
                  <a:tcPr/>
                </a:tc>
                <a:tc>
                  <a:txBody>
                    <a:bodyPr/>
                    <a:lstStyle/>
                    <a:p>
                      <a:r>
                        <a:rPr lang="en-US" sz="1600" dirty="0"/>
                        <a:t>Emergency Medicine</a:t>
                      </a:r>
                    </a:p>
                  </a:txBody>
                  <a:tcPr/>
                </a:tc>
                <a:extLst>
                  <a:ext uri="{0D108BD9-81ED-4DB2-BD59-A6C34878D82A}">
                    <a16:rowId xmlns:a16="http://schemas.microsoft.com/office/drawing/2014/main" val="2802920707"/>
                  </a:ext>
                </a:extLst>
              </a:tr>
              <a:tr h="0">
                <a:tc>
                  <a:txBody>
                    <a:bodyPr/>
                    <a:lstStyle/>
                    <a:p>
                      <a:r>
                        <a:rPr lang="en-US" sz="1600" dirty="0"/>
                        <a:t>AMA Rep</a:t>
                      </a:r>
                    </a:p>
                  </a:txBody>
                  <a:tcPr/>
                </a:tc>
                <a:tc gridSpan="2">
                  <a:txBody>
                    <a:bodyPr/>
                    <a:lstStyle/>
                    <a:p>
                      <a:r>
                        <a:rPr lang="en-US" sz="1600" dirty="0"/>
                        <a:t>Cardiology </a:t>
                      </a:r>
                    </a:p>
                  </a:txBody>
                  <a:tcPr/>
                </a:tc>
                <a:tc hMerge="1">
                  <a:txBody>
                    <a:bodyPr/>
                    <a:lstStyle/>
                    <a:p>
                      <a:endParaRPr lang="en-US"/>
                    </a:p>
                  </a:txBody>
                  <a:tcPr/>
                </a:tc>
                <a:tc>
                  <a:txBody>
                    <a:bodyPr/>
                    <a:lstStyle/>
                    <a:p>
                      <a:r>
                        <a:rPr lang="en-US" sz="1600" dirty="0"/>
                        <a:t>Family Medicine</a:t>
                      </a:r>
                    </a:p>
                  </a:txBody>
                  <a:tcPr/>
                </a:tc>
                <a:extLst>
                  <a:ext uri="{0D108BD9-81ED-4DB2-BD59-A6C34878D82A}">
                    <a16:rowId xmlns:a16="http://schemas.microsoft.com/office/drawing/2014/main" val="3942221797"/>
                  </a:ext>
                </a:extLst>
              </a:tr>
              <a:tr h="289479">
                <a:tc>
                  <a:txBody>
                    <a:bodyPr/>
                    <a:lstStyle/>
                    <a:p>
                      <a:r>
                        <a:rPr lang="en-US" sz="1600" dirty="0"/>
                        <a:t>CPT Editorial Panel Rep</a:t>
                      </a:r>
                    </a:p>
                  </a:txBody>
                  <a:tcPr/>
                </a:tc>
                <a:tc gridSpan="2">
                  <a:txBody>
                    <a:bodyPr/>
                    <a:lstStyle/>
                    <a:p>
                      <a:r>
                        <a:rPr lang="en-US" sz="1600" dirty="0"/>
                        <a:t>Dermatology</a:t>
                      </a:r>
                    </a:p>
                  </a:txBody>
                  <a:tcPr/>
                </a:tc>
                <a:tc hMerge="1">
                  <a:txBody>
                    <a:bodyPr/>
                    <a:lstStyle/>
                    <a:p>
                      <a:endParaRPr lang="en-US"/>
                    </a:p>
                  </a:txBody>
                  <a:tcPr/>
                </a:tc>
                <a:tc>
                  <a:txBody>
                    <a:bodyPr/>
                    <a:lstStyle/>
                    <a:p>
                      <a:r>
                        <a:rPr lang="en-US" sz="1600" dirty="0"/>
                        <a:t>Geriatric Medicine</a:t>
                      </a:r>
                    </a:p>
                  </a:txBody>
                  <a:tcPr/>
                </a:tc>
                <a:extLst>
                  <a:ext uri="{0D108BD9-81ED-4DB2-BD59-A6C34878D82A}">
                    <a16:rowId xmlns:a16="http://schemas.microsoft.com/office/drawing/2014/main" val="914686838"/>
                  </a:ext>
                </a:extLst>
              </a:tr>
              <a:tr h="289479">
                <a:tc>
                  <a:txBody>
                    <a:bodyPr/>
                    <a:lstStyle/>
                    <a:p>
                      <a:r>
                        <a:rPr lang="en-US" sz="1600" dirty="0"/>
                        <a:t>HCPAC Rep</a:t>
                      </a:r>
                    </a:p>
                  </a:txBody>
                  <a:tcPr/>
                </a:tc>
                <a:tc gridSpan="2">
                  <a:txBody>
                    <a:bodyPr/>
                    <a:lstStyle/>
                    <a:p>
                      <a:r>
                        <a:rPr lang="en-US" sz="1600" dirty="0"/>
                        <a:t>General Surgery</a:t>
                      </a:r>
                    </a:p>
                  </a:txBody>
                  <a:tcPr/>
                </a:tc>
                <a:tc hMerge="1">
                  <a:txBody>
                    <a:bodyPr/>
                    <a:lstStyle/>
                    <a:p>
                      <a:endParaRPr lang="en-US"/>
                    </a:p>
                  </a:txBody>
                  <a:tcPr/>
                </a:tc>
                <a:tc>
                  <a:txBody>
                    <a:bodyPr/>
                    <a:lstStyle/>
                    <a:p>
                      <a:r>
                        <a:rPr lang="en-US" sz="1600" b="0" dirty="0"/>
                        <a:t>Internal Medicine</a:t>
                      </a:r>
                    </a:p>
                  </a:txBody>
                  <a:tcPr/>
                </a:tc>
                <a:extLst>
                  <a:ext uri="{0D108BD9-81ED-4DB2-BD59-A6C34878D82A}">
                    <a16:rowId xmlns:a16="http://schemas.microsoft.com/office/drawing/2014/main" val="186703846"/>
                  </a:ext>
                </a:extLst>
              </a:tr>
              <a:tr h="289479">
                <a:tc>
                  <a:txBody>
                    <a:bodyPr/>
                    <a:lstStyle/>
                    <a:p>
                      <a:r>
                        <a:rPr lang="en-US" sz="1600" dirty="0"/>
                        <a:t>PE Subcommittee Chair</a:t>
                      </a:r>
                    </a:p>
                  </a:txBody>
                  <a:tcPr/>
                </a:tc>
                <a:tc gridSpan="2">
                  <a:txBody>
                    <a:bodyPr/>
                    <a:lstStyle/>
                    <a:p>
                      <a:r>
                        <a:rPr lang="en-US" sz="1600" dirty="0"/>
                        <a:t>Neurosurgery</a:t>
                      </a:r>
                    </a:p>
                  </a:txBody>
                  <a:tcPr/>
                </a:tc>
                <a:tc hMerge="1">
                  <a:txBody>
                    <a:bodyPr/>
                    <a:lstStyle/>
                    <a:p>
                      <a:endParaRPr lang="en-US"/>
                    </a:p>
                  </a:txBody>
                  <a:tcPr/>
                </a:tc>
                <a:tc>
                  <a:txBody>
                    <a:bodyPr/>
                    <a:lstStyle/>
                    <a:p>
                      <a:r>
                        <a:rPr lang="en-US" sz="1600" dirty="0"/>
                        <a:t>Neurology</a:t>
                      </a:r>
                    </a:p>
                  </a:txBody>
                  <a:tcPr/>
                </a:tc>
                <a:extLst>
                  <a:ext uri="{0D108BD9-81ED-4DB2-BD59-A6C34878D82A}">
                    <a16:rowId xmlns:a16="http://schemas.microsoft.com/office/drawing/2014/main" val="199682206"/>
                  </a:ext>
                </a:extLst>
              </a:tr>
              <a:tr h="289479">
                <a:tc>
                  <a:txBody>
                    <a:bodyPr/>
                    <a:lstStyle/>
                    <a:p>
                      <a:endParaRPr lang="en-US" sz="1600" dirty="0"/>
                    </a:p>
                  </a:txBody>
                  <a:tcPr/>
                </a:tc>
                <a:tc gridSpan="2">
                  <a:txBody>
                    <a:bodyPr/>
                    <a:lstStyle/>
                    <a:p>
                      <a:r>
                        <a:rPr lang="en-US" sz="1600" dirty="0"/>
                        <a:t>OB/Gyn</a:t>
                      </a:r>
                    </a:p>
                  </a:txBody>
                  <a:tcPr/>
                </a:tc>
                <a:tc hMerge="1">
                  <a:txBody>
                    <a:bodyPr/>
                    <a:lstStyle/>
                    <a:p>
                      <a:endParaRPr lang="en-US"/>
                    </a:p>
                  </a:txBody>
                  <a:tcPr/>
                </a:tc>
                <a:tc>
                  <a:txBody>
                    <a:bodyPr/>
                    <a:lstStyle/>
                    <a:p>
                      <a:r>
                        <a:rPr lang="en-US" sz="1600" dirty="0"/>
                        <a:t>Osteopathic Medicine</a:t>
                      </a:r>
                    </a:p>
                  </a:txBody>
                  <a:tcPr/>
                </a:tc>
                <a:extLst>
                  <a:ext uri="{0D108BD9-81ED-4DB2-BD59-A6C34878D82A}">
                    <a16:rowId xmlns:a16="http://schemas.microsoft.com/office/drawing/2014/main" val="217499024"/>
                  </a:ext>
                </a:extLst>
              </a:tr>
              <a:tr h="289479">
                <a:tc>
                  <a:txBody>
                    <a:bodyPr/>
                    <a:lstStyle/>
                    <a:p>
                      <a:endParaRPr lang="en-US" sz="1600"/>
                    </a:p>
                  </a:txBody>
                  <a:tcPr/>
                </a:tc>
                <a:tc gridSpan="2">
                  <a:txBody>
                    <a:bodyPr/>
                    <a:lstStyle/>
                    <a:p>
                      <a:r>
                        <a:rPr lang="en-US" sz="1600" dirty="0"/>
                        <a:t>Ophthalmology</a:t>
                      </a:r>
                    </a:p>
                  </a:txBody>
                  <a:tcPr/>
                </a:tc>
                <a:tc hMerge="1">
                  <a:txBody>
                    <a:bodyPr/>
                    <a:lstStyle/>
                    <a:p>
                      <a:endParaRPr lang="en-US"/>
                    </a:p>
                  </a:txBody>
                  <a:tcPr/>
                </a:tc>
                <a:tc>
                  <a:txBody>
                    <a:bodyPr/>
                    <a:lstStyle/>
                    <a:p>
                      <a:r>
                        <a:rPr lang="en-US" sz="1600" b="1" i="1" dirty="0"/>
                        <a:t>Pediatric Medicine</a:t>
                      </a:r>
                    </a:p>
                  </a:txBody>
                  <a:tcPr/>
                </a:tc>
                <a:extLst>
                  <a:ext uri="{0D108BD9-81ED-4DB2-BD59-A6C34878D82A}">
                    <a16:rowId xmlns:a16="http://schemas.microsoft.com/office/drawing/2014/main" val="2710572352"/>
                  </a:ext>
                </a:extLst>
              </a:tr>
              <a:tr h="289479">
                <a:tc>
                  <a:txBody>
                    <a:bodyPr/>
                    <a:lstStyle/>
                    <a:p>
                      <a:endParaRPr lang="en-US" sz="1600"/>
                    </a:p>
                  </a:txBody>
                  <a:tcPr/>
                </a:tc>
                <a:tc gridSpan="2">
                  <a:txBody>
                    <a:bodyPr/>
                    <a:lstStyle/>
                    <a:p>
                      <a:r>
                        <a:rPr lang="en-US" sz="1600" dirty="0"/>
                        <a:t>Orthopedic Surgery</a:t>
                      </a:r>
                    </a:p>
                  </a:txBody>
                  <a:tcPr/>
                </a:tc>
                <a:tc hMerge="1">
                  <a:txBody>
                    <a:bodyPr/>
                    <a:lstStyle/>
                    <a:p>
                      <a:endParaRPr lang="en-US"/>
                    </a:p>
                  </a:txBody>
                  <a:tcPr/>
                </a:tc>
                <a:tc>
                  <a:txBody>
                    <a:bodyPr/>
                    <a:lstStyle/>
                    <a:p>
                      <a:r>
                        <a:rPr lang="en-US" sz="1600" dirty="0"/>
                        <a:t>PM&amp;R</a:t>
                      </a:r>
                    </a:p>
                  </a:txBody>
                  <a:tcPr/>
                </a:tc>
                <a:extLst>
                  <a:ext uri="{0D108BD9-81ED-4DB2-BD59-A6C34878D82A}">
                    <a16:rowId xmlns:a16="http://schemas.microsoft.com/office/drawing/2014/main" val="1755784539"/>
                  </a:ext>
                </a:extLst>
              </a:tr>
              <a:tr h="347375">
                <a:tc>
                  <a:txBody>
                    <a:bodyPr/>
                    <a:lstStyle/>
                    <a:p>
                      <a:endParaRPr lang="en-US" sz="1600" dirty="0"/>
                    </a:p>
                  </a:txBody>
                  <a:tcPr/>
                </a:tc>
                <a:tc gridSpan="2">
                  <a:txBody>
                    <a:bodyPr/>
                    <a:lstStyle/>
                    <a:p>
                      <a:r>
                        <a:rPr lang="en-US" sz="1600" dirty="0"/>
                        <a:t>Otolaryngology</a:t>
                      </a:r>
                    </a:p>
                  </a:txBody>
                  <a:tcPr/>
                </a:tc>
                <a:tc hMerge="1">
                  <a:txBody>
                    <a:bodyPr/>
                    <a:lstStyle/>
                    <a:p>
                      <a:endParaRPr lang="en-US"/>
                    </a:p>
                  </a:txBody>
                  <a:tcPr/>
                </a:tc>
                <a:tc>
                  <a:txBody>
                    <a:bodyPr/>
                    <a:lstStyle/>
                    <a:p>
                      <a:r>
                        <a:rPr lang="en-US" sz="1600" dirty="0"/>
                        <a:t>Psychiatry</a:t>
                      </a:r>
                    </a:p>
                  </a:txBody>
                  <a:tcPr/>
                </a:tc>
                <a:extLst>
                  <a:ext uri="{0D108BD9-81ED-4DB2-BD59-A6C34878D82A}">
                    <a16:rowId xmlns:a16="http://schemas.microsoft.com/office/drawing/2014/main" val="3557393098"/>
                  </a:ext>
                </a:extLst>
              </a:tr>
              <a:tr h="347375">
                <a:tc>
                  <a:txBody>
                    <a:bodyPr/>
                    <a:lstStyle/>
                    <a:p>
                      <a:endParaRPr lang="en-US" sz="1600" dirty="0"/>
                    </a:p>
                  </a:txBody>
                  <a:tcPr/>
                </a:tc>
                <a:tc gridSpan="2">
                  <a:txBody>
                    <a:bodyPr/>
                    <a:lstStyle/>
                    <a:p>
                      <a:r>
                        <a:rPr lang="en-US" sz="1600" dirty="0"/>
                        <a:t>Plastic Surgery</a:t>
                      </a:r>
                    </a:p>
                  </a:txBody>
                  <a:tcPr/>
                </a:tc>
                <a:tc hMerge="1">
                  <a:txBody>
                    <a:bodyPr/>
                    <a:lstStyle/>
                    <a:p>
                      <a:endParaRPr lang="en-US"/>
                    </a:p>
                  </a:txBody>
                  <a:tcPr/>
                </a:tc>
                <a:tc>
                  <a:txBody>
                    <a:bodyPr/>
                    <a:lstStyle/>
                    <a:p>
                      <a:r>
                        <a:rPr lang="en-US" sz="1600" b="1" i="1" dirty="0"/>
                        <a:t>Primary Care, rotating</a:t>
                      </a:r>
                    </a:p>
                  </a:txBody>
                  <a:tcPr/>
                </a:tc>
                <a:extLst>
                  <a:ext uri="{0D108BD9-81ED-4DB2-BD59-A6C34878D82A}">
                    <a16:rowId xmlns:a16="http://schemas.microsoft.com/office/drawing/2014/main" val="677782005"/>
                  </a:ext>
                </a:extLst>
              </a:tr>
              <a:tr h="347375">
                <a:tc>
                  <a:txBody>
                    <a:bodyPr/>
                    <a:lstStyle/>
                    <a:p>
                      <a:endParaRPr lang="en-US" sz="1600" dirty="0"/>
                    </a:p>
                  </a:txBody>
                  <a:tcPr/>
                </a:tc>
                <a:tc gridSpan="2">
                  <a:txBody>
                    <a:bodyPr/>
                    <a:lstStyle/>
                    <a:p>
                      <a:r>
                        <a:rPr lang="en-US" sz="1600" dirty="0"/>
                        <a:t>Urology</a:t>
                      </a:r>
                    </a:p>
                  </a:txBody>
                  <a:tcPr/>
                </a:tc>
                <a:tc hMerge="1">
                  <a:txBody>
                    <a:bodyPr/>
                    <a:lstStyle/>
                    <a:p>
                      <a:endParaRPr lang="en-US"/>
                    </a:p>
                  </a:txBody>
                  <a:tcPr/>
                </a:tc>
                <a:tc>
                  <a:txBody>
                    <a:bodyPr/>
                    <a:lstStyle/>
                    <a:p>
                      <a:r>
                        <a:rPr lang="en-US" sz="1600" dirty="0"/>
                        <a:t>Int Med </a:t>
                      </a:r>
                      <a:r>
                        <a:rPr lang="en-US" sz="1600" dirty="0" err="1"/>
                        <a:t>Subspec</a:t>
                      </a:r>
                      <a:r>
                        <a:rPr lang="en-US" sz="1600" dirty="0"/>
                        <a:t>, rotating</a:t>
                      </a:r>
                    </a:p>
                  </a:txBody>
                  <a:tcPr/>
                </a:tc>
                <a:extLst>
                  <a:ext uri="{0D108BD9-81ED-4DB2-BD59-A6C34878D82A}">
                    <a16:rowId xmlns:a16="http://schemas.microsoft.com/office/drawing/2014/main" val="2588623552"/>
                  </a:ext>
                </a:extLst>
              </a:tr>
              <a:tr h="347375">
                <a:tc>
                  <a:txBody>
                    <a:bodyPr/>
                    <a:lstStyle/>
                    <a:p>
                      <a:endParaRPr lang="en-US" sz="1600" dirty="0"/>
                    </a:p>
                  </a:txBody>
                  <a:tcPr/>
                </a:tc>
                <a:tc gridSpan="2">
                  <a:txBody>
                    <a:bodyPr/>
                    <a:lstStyle/>
                    <a:p>
                      <a:r>
                        <a:rPr lang="en-US" sz="1600" dirty="0"/>
                        <a:t>Anesthesiology</a:t>
                      </a:r>
                    </a:p>
                  </a:txBody>
                  <a:tcPr/>
                </a:tc>
                <a:tc hMerge="1">
                  <a:txBody>
                    <a:bodyPr/>
                    <a:lstStyle/>
                    <a:p>
                      <a:endParaRPr lang="en-US"/>
                    </a:p>
                  </a:txBody>
                  <a:tcPr/>
                </a:tc>
                <a:tc>
                  <a:txBody>
                    <a:bodyPr/>
                    <a:lstStyle/>
                    <a:p>
                      <a:r>
                        <a:rPr lang="en-US" sz="1600" dirty="0"/>
                        <a:t>Int Med </a:t>
                      </a:r>
                      <a:r>
                        <a:rPr lang="en-US" sz="1600" dirty="0" err="1"/>
                        <a:t>Subspec</a:t>
                      </a:r>
                      <a:r>
                        <a:rPr lang="en-US" sz="1600" dirty="0"/>
                        <a:t>, rotating</a:t>
                      </a:r>
                    </a:p>
                  </a:txBody>
                  <a:tcPr/>
                </a:tc>
                <a:extLst>
                  <a:ext uri="{0D108BD9-81ED-4DB2-BD59-A6C34878D82A}">
                    <a16:rowId xmlns:a16="http://schemas.microsoft.com/office/drawing/2014/main" val="3967870771"/>
                  </a:ext>
                </a:extLst>
              </a:tr>
              <a:tr h="347375">
                <a:tc>
                  <a:txBody>
                    <a:bodyPr/>
                    <a:lstStyle/>
                    <a:p>
                      <a:endParaRPr lang="en-US" sz="1600" dirty="0"/>
                    </a:p>
                  </a:txBody>
                  <a:tcPr/>
                </a:tc>
                <a:tc>
                  <a:txBody>
                    <a:bodyPr/>
                    <a:lstStyle/>
                    <a:p>
                      <a:r>
                        <a:rPr lang="en-US" sz="1600" dirty="0"/>
                        <a:t>Pathology</a:t>
                      </a:r>
                    </a:p>
                  </a:txBody>
                  <a:tcPr/>
                </a:tc>
                <a:tc>
                  <a:txBody>
                    <a:bodyPr/>
                    <a:lstStyle/>
                    <a:p>
                      <a:r>
                        <a:rPr lang="en-US" sz="1600" dirty="0"/>
                        <a:t>Radiology</a:t>
                      </a:r>
                    </a:p>
                  </a:txBody>
                  <a:tcPr/>
                </a:tc>
                <a:tc>
                  <a:txBody>
                    <a:bodyPr/>
                    <a:lstStyle/>
                    <a:p>
                      <a:r>
                        <a:rPr lang="en-US" sz="1600" dirty="0"/>
                        <a:t>Any Other Spec, rotating</a:t>
                      </a:r>
                    </a:p>
                  </a:txBody>
                  <a:tcPr/>
                </a:tc>
                <a:extLst>
                  <a:ext uri="{0D108BD9-81ED-4DB2-BD59-A6C34878D82A}">
                    <a16:rowId xmlns:a16="http://schemas.microsoft.com/office/drawing/2014/main" val="482496291"/>
                  </a:ext>
                </a:extLst>
              </a:tr>
            </a:tbl>
          </a:graphicData>
        </a:graphic>
      </p:graphicFrame>
      <p:sp>
        <p:nvSpPr>
          <p:cNvPr id="12" name="Rectangle 11">
            <a:extLst>
              <a:ext uri="{FF2B5EF4-FFF2-40B4-BE49-F238E27FC236}">
                <a16:creationId xmlns:a16="http://schemas.microsoft.com/office/drawing/2014/main" id="{278FA21C-D48D-45AC-B402-FE56B78A7037}"/>
              </a:ext>
            </a:extLst>
          </p:cNvPr>
          <p:cNvSpPr/>
          <p:nvPr/>
        </p:nvSpPr>
        <p:spPr>
          <a:xfrm>
            <a:off x="972040" y="2471721"/>
            <a:ext cx="3009615" cy="1255650"/>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E43EC68-B471-6D59-3941-E1A39F9AE39E}"/>
              </a:ext>
            </a:extLst>
          </p:cNvPr>
          <p:cNvSpPr/>
          <p:nvPr/>
        </p:nvSpPr>
        <p:spPr>
          <a:xfrm>
            <a:off x="674908" y="4946323"/>
            <a:ext cx="3306748" cy="161566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4B03EC-11E2-DEE9-B186-B9303C9EF88C}"/>
              </a:ext>
            </a:extLst>
          </p:cNvPr>
          <p:cNvSpPr>
            <a:spLocks noGrp="1"/>
          </p:cNvSpPr>
          <p:nvPr>
            <p:ph type="title"/>
          </p:nvPr>
        </p:nvSpPr>
        <p:spPr>
          <a:xfrm>
            <a:off x="774922" y="621115"/>
            <a:ext cx="10653003" cy="1255650"/>
          </a:xfrm>
        </p:spPr>
        <p:txBody>
          <a:bodyPr>
            <a:noAutofit/>
          </a:bodyPr>
          <a:lstStyle/>
          <a:p>
            <a:r>
              <a:rPr lang="en-US" sz="4000" dirty="0"/>
              <a:t>AMA/Specialty Society </a:t>
            </a:r>
            <a:br>
              <a:rPr lang="en-US" sz="4000" dirty="0"/>
            </a:br>
            <a:r>
              <a:rPr lang="en-US" sz="4000" dirty="0"/>
              <a:t>RVS Update Committee (RUC) 2025</a:t>
            </a:r>
          </a:p>
        </p:txBody>
      </p:sp>
      <p:sp>
        <p:nvSpPr>
          <p:cNvPr id="5" name="Left Arrow 4">
            <a:extLst>
              <a:ext uri="{FF2B5EF4-FFF2-40B4-BE49-F238E27FC236}">
                <a16:creationId xmlns:a16="http://schemas.microsoft.com/office/drawing/2014/main" id="{AE08178C-EF5F-3849-C5CB-C2F8BFEE1001}"/>
              </a:ext>
            </a:extLst>
          </p:cNvPr>
          <p:cNvSpPr/>
          <p:nvPr/>
        </p:nvSpPr>
        <p:spPr>
          <a:xfrm rot="19061233">
            <a:off x="8280274" y="4373263"/>
            <a:ext cx="833474" cy="419008"/>
          </a:xfrm>
          <a:prstGeom prst="left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a:extLst>
              <a:ext uri="{FF2B5EF4-FFF2-40B4-BE49-F238E27FC236}">
                <a16:creationId xmlns:a16="http://schemas.microsoft.com/office/drawing/2014/main" id="{99CAF598-59F5-2AF6-7C6A-7AD365BA170D}"/>
              </a:ext>
            </a:extLst>
          </p:cNvPr>
          <p:cNvSpPr/>
          <p:nvPr/>
        </p:nvSpPr>
        <p:spPr>
          <a:xfrm rot="19061233">
            <a:off x="11279379" y="4998814"/>
            <a:ext cx="833474" cy="419008"/>
          </a:xfrm>
          <a:prstGeom prst="left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a:extLst>
              <a:ext uri="{FF2B5EF4-FFF2-40B4-BE49-F238E27FC236}">
                <a16:creationId xmlns:a16="http://schemas.microsoft.com/office/drawing/2014/main" id="{8ABF6346-13E9-46A4-CE72-CBE2B700127D}"/>
              </a:ext>
            </a:extLst>
          </p:cNvPr>
          <p:cNvSpPr/>
          <p:nvPr/>
        </p:nvSpPr>
        <p:spPr>
          <a:xfrm rot="19061233">
            <a:off x="7926894" y="5758085"/>
            <a:ext cx="833474" cy="419008"/>
          </a:xfrm>
          <a:prstGeom prst="left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a:extLst>
              <a:ext uri="{FF2B5EF4-FFF2-40B4-BE49-F238E27FC236}">
                <a16:creationId xmlns:a16="http://schemas.microsoft.com/office/drawing/2014/main" id="{E48F5534-BDE7-F386-4C06-587213B971E9}"/>
              </a:ext>
            </a:extLst>
          </p:cNvPr>
          <p:cNvSpPr/>
          <p:nvPr/>
        </p:nvSpPr>
        <p:spPr>
          <a:xfrm rot="19061233">
            <a:off x="11279379" y="6074185"/>
            <a:ext cx="833474" cy="419008"/>
          </a:xfrm>
          <a:prstGeom prst="lef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a:extLst>
              <a:ext uri="{FF2B5EF4-FFF2-40B4-BE49-F238E27FC236}">
                <a16:creationId xmlns:a16="http://schemas.microsoft.com/office/drawing/2014/main" id="{716AE19F-3C9B-20F2-44CF-65863A91D9DA}"/>
              </a:ext>
            </a:extLst>
          </p:cNvPr>
          <p:cNvSpPr/>
          <p:nvPr/>
        </p:nvSpPr>
        <p:spPr>
          <a:xfrm rot="19061233">
            <a:off x="11279379" y="3994884"/>
            <a:ext cx="833474" cy="419008"/>
          </a:xfrm>
          <a:prstGeom prst="left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a:extLst>
              <a:ext uri="{FF2B5EF4-FFF2-40B4-BE49-F238E27FC236}">
                <a16:creationId xmlns:a16="http://schemas.microsoft.com/office/drawing/2014/main" id="{BED7ABEB-CCCA-9C1C-4117-9778B3B17298}"/>
              </a:ext>
            </a:extLst>
          </p:cNvPr>
          <p:cNvSpPr/>
          <p:nvPr/>
        </p:nvSpPr>
        <p:spPr>
          <a:xfrm rot="19061233">
            <a:off x="11266545" y="3634797"/>
            <a:ext cx="740301" cy="344821"/>
          </a:xfrm>
          <a:prstGeom prst="left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3B93C46-7C2B-A05D-B03B-B983844F0096}"/>
              </a:ext>
            </a:extLst>
          </p:cNvPr>
          <p:cNvSpPr/>
          <p:nvPr/>
        </p:nvSpPr>
        <p:spPr>
          <a:xfrm>
            <a:off x="972039" y="4147303"/>
            <a:ext cx="3009615" cy="775873"/>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CBCD02-2086-16B0-DC0B-23920B40F8D8}"/>
              </a:ext>
            </a:extLst>
          </p:cNvPr>
          <p:cNvSpPr>
            <a:spLocks noGrp="1"/>
          </p:cNvSpPr>
          <p:nvPr>
            <p:ph idx="1"/>
          </p:nvPr>
        </p:nvSpPr>
        <p:spPr>
          <a:xfrm>
            <a:off x="615898" y="1689841"/>
            <a:ext cx="3465772" cy="5125295"/>
          </a:xfrm>
        </p:spPr>
        <p:txBody>
          <a:bodyPr>
            <a:normAutofit fontScale="85000" lnSpcReduction="20000"/>
          </a:bodyPr>
          <a:lstStyle/>
          <a:p>
            <a:pPr>
              <a:spcBef>
                <a:spcPts val="200"/>
              </a:spcBef>
              <a:spcAft>
                <a:spcPts val="200"/>
              </a:spcAft>
            </a:pPr>
            <a:r>
              <a:rPr lang="en-US" sz="2400" b="1" i="1" dirty="0"/>
              <a:t>RUC Composition</a:t>
            </a:r>
          </a:p>
          <a:p>
            <a:pPr lvl="1">
              <a:spcBef>
                <a:spcPts val="200"/>
              </a:spcBef>
              <a:spcAft>
                <a:spcPts val="200"/>
              </a:spcAft>
            </a:pPr>
            <a:r>
              <a:rPr lang="en-US" sz="2200" dirty="0"/>
              <a:t>32 Members (29 voting)</a:t>
            </a:r>
          </a:p>
          <a:p>
            <a:pPr lvl="1">
              <a:spcBef>
                <a:spcPts val="200"/>
              </a:spcBef>
              <a:spcAft>
                <a:spcPts val="200"/>
              </a:spcAft>
            </a:pPr>
            <a:r>
              <a:rPr lang="en-US" sz="2200" dirty="0"/>
              <a:t>23 permanent seats; representatives appointed by specialty societies</a:t>
            </a:r>
          </a:p>
          <a:p>
            <a:pPr lvl="2">
              <a:spcBef>
                <a:spcPts val="200"/>
              </a:spcBef>
              <a:spcAft>
                <a:spcPts val="200"/>
              </a:spcAft>
            </a:pPr>
            <a:r>
              <a:rPr lang="en-US" sz="2000" b="1" i="1" dirty="0"/>
              <a:t>AAP: Margie Andreae, alternate Eileen Brewer</a:t>
            </a:r>
          </a:p>
          <a:p>
            <a:pPr lvl="1">
              <a:spcBef>
                <a:spcPts val="200"/>
              </a:spcBef>
              <a:spcAft>
                <a:spcPts val="200"/>
              </a:spcAft>
            </a:pPr>
            <a:r>
              <a:rPr lang="en-US" sz="2200" dirty="0"/>
              <a:t>4 rotating, elected for 2-year term</a:t>
            </a:r>
          </a:p>
          <a:p>
            <a:pPr lvl="1">
              <a:spcBef>
                <a:spcPts val="200"/>
              </a:spcBef>
              <a:spcAft>
                <a:spcPts val="200"/>
              </a:spcAft>
            </a:pPr>
            <a:r>
              <a:rPr lang="en-US" sz="2200" dirty="0"/>
              <a:t>Slightly more surgical (procedural) than non-procedural specialties</a:t>
            </a:r>
          </a:p>
          <a:p>
            <a:pPr>
              <a:spcBef>
                <a:spcPts val="200"/>
              </a:spcBef>
              <a:spcAft>
                <a:spcPts val="200"/>
              </a:spcAft>
            </a:pPr>
            <a:r>
              <a:rPr lang="en-US" sz="2200" b="1" i="1" dirty="0"/>
              <a:t>RUC Advisory Committee</a:t>
            </a:r>
          </a:p>
          <a:p>
            <a:pPr lvl="1">
              <a:spcBef>
                <a:spcPts val="200"/>
              </a:spcBef>
              <a:spcAft>
                <a:spcPts val="200"/>
              </a:spcAft>
            </a:pPr>
            <a:r>
              <a:rPr lang="en-US" sz="2000" dirty="0"/>
              <a:t>Primarily reps from 125 specialty societies in AMA House of Delegates  </a:t>
            </a:r>
            <a:r>
              <a:rPr lang="en-US" sz="2000" b="1" dirty="0"/>
              <a:t>(including AAP, APSA, RPA)</a:t>
            </a:r>
          </a:p>
          <a:p>
            <a:pPr lvl="1">
              <a:spcBef>
                <a:spcPts val="200"/>
              </a:spcBef>
              <a:spcAft>
                <a:spcPts val="200"/>
              </a:spcAft>
            </a:pPr>
            <a:r>
              <a:rPr lang="en-US" sz="2000" b="1" i="1" dirty="0"/>
              <a:t>AAP Advisor: Suzanne Berman, alternate Steve Krug </a:t>
            </a:r>
          </a:p>
        </p:txBody>
      </p:sp>
      <p:sp>
        <p:nvSpPr>
          <p:cNvPr id="14" name="Left Arrow 13">
            <a:extLst>
              <a:ext uri="{FF2B5EF4-FFF2-40B4-BE49-F238E27FC236}">
                <a16:creationId xmlns:a16="http://schemas.microsoft.com/office/drawing/2014/main" id="{557D664E-88C0-00B6-FA72-C1D6D85C05EC}"/>
              </a:ext>
            </a:extLst>
          </p:cNvPr>
          <p:cNvSpPr/>
          <p:nvPr/>
        </p:nvSpPr>
        <p:spPr>
          <a:xfrm rot="19061233">
            <a:off x="11279379" y="2360513"/>
            <a:ext cx="833474" cy="419008"/>
          </a:xfrm>
          <a:prstGeom prst="left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63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up)">
                                      <p:cBhvr>
                                        <p:cTn id="42" dur="500"/>
                                        <p:tgtEl>
                                          <p:spTgt spid="5"/>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checkerboard(across)">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5" grpId="0" animBg="1"/>
      <p:bldP spid="10" grpId="0" animBg="1"/>
      <p:bldP spid="11" grpId="0" animBg="1"/>
      <p:bldP spid="8" grpId="0" animBg="1"/>
      <p:bldP spid="7" grpId="0" animBg="1"/>
      <p:bldP spid="13" grpId="0" animBg="1"/>
      <p:bldP spid="6"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2F637-8947-0B0F-2419-DDB92E42E07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E8684A4-BF94-FD4A-66A6-2123ABD78A8C}"/>
              </a:ext>
            </a:extLst>
          </p:cNvPr>
          <p:cNvSpPr/>
          <p:nvPr/>
        </p:nvSpPr>
        <p:spPr>
          <a:xfrm>
            <a:off x="887896" y="5352487"/>
            <a:ext cx="10653004" cy="1143697"/>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ED1EB98-50AC-14D3-49C3-A0F70FE71CAC}"/>
              </a:ext>
            </a:extLst>
          </p:cNvPr>
          <p:cNvSpPr/>
          <p:nvPr/>
        </p:nvSpPr>
        <p:spPr>
          <a:xfrm>
            <a:off x="1203959" y="3983400"/>
            <a:ext cx="10336941" cy="600527"/>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8CCAF5A-B526-5686-31FB-35B97546826F}"/>
              </a:ext>
            </a:extLst>
          </p:cNvPr>
          <p:cNvSpPr/>
          <p:nvPr/>
        </p:nvSpPr>
        <p:spPr>
          <a:xfrm>
            <a:off x="3276600" y="2338847"/>
            <a:ext cx="8264300" cy="354562"/>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EC7F20-67EA-7F46-F317-9C0E9EB75496}"/>
              </a:ext>
            </a:extLst>
          </p:cNvPr>
          <p:cNvSpPr>
            <a:spLocks noGrp="1"/>
          </p:cNvSpPr>
          <p:nvPr>
            <p:ph type="title"/>
          </p:nvPr>
        </p:nvSpPr>
        <p:spPr>
          <a:xfrm>
            <a:off x="774922" y="579550"/>
            <a:ext cx="10653003" cy="1255650"/>
          </a:xfrm>
        </p:spPr>
        <p:txBody>
          <a:bodyPr>
            <a:noAutofit/>
          </a:bodyPr>
          <a:lstStyle/>
          <a:p>
            <a:r>
              <a:rPr lang="en-US" sz="4000" dirty="0"/>
              <a:t>AMA/Specialty Society </a:t>
            </a:r>
            <a:br>
              <a:rPr lang="en-US" sz="4000" dirty="0"/>
            </a:br>
            <a:r>
              <a:rPr lang="en-US" sz="4000" dirty="0"/>
              <a:t>RVS Update Committee (RUC) 2025</a:t>
            </a:r>
          </a:p>
        </p:txBody>
      </p:sp>
      <p:sp>
        <p:nvSpPr>
          <p:cNvPr id="7" name="TextBox 6">
            <a:extLst>
              <a:ext uri="{FF2B5EF4-FFF2-40B4-BE49-F238E27FC236}">
                <a16:creationId xmlns:a16="http://schemas.microsoft.com/office/drawing/2014/main" id="{6578C3A7-8126-53A3-8B02-63142478E5B6}"/>
              </a:ext>
            </a:extLst>
          </p:cNvPr>
          <p:cNvSpPr txBox="1"/>
          <p:nvPr/>
        </p:nvSpPr>
        <p:spPr>
          <a:xfrm rot="1201220">
            <a:off x="9649255" y="3119667"/>
            <a:ext cx="2375458" cy="646331"/>
          </a:xfrm>
          <a:prstGeom prst="rect">
            <a:avLst/>
          </a:prstGeom>
          <a:solidFill>
            <a:srgbClr val="FFC000"/>
          </a:solidFill>
        </p:spPr>
        <p:txBody>
          <a:bodyPr wrap="none" rtlCol="0">
            <a:spAutoFit/>
          </a:bodyPr>
          <a:lstStyle/>
          <a:p>
            <a:pPr algn="ctr"/>
            <a:r>
              <a:rPr lang="en-US" dirty="0"/>
              <a:t>AAP COCN coordinates </a:t>
            </a:r>
          </a:p>
          <a:p>
            <a:pPr algn="ctr"/>
            <a:r>
              <a:rPr lang="en-US" dirty="0"/>
              <a:t>Ped RUC Surveys</a:t>
            </a:r>
          </a:p>
        </p:txBody>
      </p:sp>
      <p:sp>
        <p:nvSpPr>
          <p:cNvPr id="8" name="Rectangle 7">
            <a:extLst>
              <a:ext uri="{FF2B5EF4-FFF2-40B4-BE49-F238E27FC236}">
                <a16:creationId xmlns:a16="http://schemas.microsoft.com/office/drawing/2014/main" id="{484E8B32-2BE5-8D98-5B74-9A0E5F3AD06D}"/>
              </a:ext>
            </a:extLst>
          </p:cNvPr>
          <p:cNvSpPr/>
          <p:nvPr/>
        </p:nvSpPr>
        <p:spPr>
          <a:xfrm>
            <a:off x="1203959" y="4672012"/>
            <a:ext cx="2072641" cy="276699"/>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C2DD17-262B-6FD7-FEA1-275A00B3AF57}"/>
              </a:ext>
            </a:extLst>
          </p:cNvPr>
          <p:cNvSpPr/>
          <p:nvPr/>
        </p:nvSpPr>
        <p:spPr>
          <a:xfrm>
            <a:off x="8110549" y="4695824"/>
            <a:ext cx="2205026" cy="291879"/>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A2D924A-3214-65F9-6DDD-C31E345C218C}"/>
              </a:ext>
            </a:extLst>
          </p:cNvPr>
          <p:cNvSpPr/>
          <p:nvPr/>
        </p:nvSpPr>
        <p:spPr>
          <a:xfrm>
            <a:off x="1203959" y="5010152"/>
            <a:ext cx="2967991" cy="247721"/>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8739E47-C845-A98F-3154-D1FA7CA75036}"/>
              </a:ext>
            </a:extLst>
          </p:cNvPr>
          <p:cNvSpPr/>
          <p:nvPr/>
        </p:nvSpPr>
        <p:spPr>
          <a:xfrm>
            <a:off x="4225327" y="5014864"/>
            <a:ext cx="4590061" cy="243009"/>
          </a:xfrm>
          <a:prstGeom prst="rect">
            <a:avLst/>
          </a:prstGeom>
          <a:solidFill>
            <a:schemeClr val="bg2">
              <a:lumMod val="90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3EC8C3-A011-CA22-2E04-35E52402F6A0}"/>
              </a:ext>
            </a:extLst>
          </p:cNvPr>
          <p:cNvSpPr>
            <a:spLocks noGrp="1"/>
          </p:cNvSpPr>
          <p:nvPr>
            <p:ph idx="1"/>
          </p:nvPr>
        </p:nvSpPr>
        <p:spPr>
          <a:xfrm>
            <a:off x="581892" y="1817861"/>
            <a:ext cx="11086316" cy="4801599"/>
          </a:xfrm>
          <a:ln>
            <a:noFill/>
          </a:ln>
        </p:spPr>
        <p:txBody>
          <a:bodyPr>
            <a:noAutofit/>
          </a:bodyPr>
          <a:lstStyle/>
          <a:p>
            <a:pPr>
              <a:spcBef>
                <a:spcPts val="300"/>
              </a:spcBef>
              <a:spcAft>
                <a:spcPts val="300"/>
              </a:spcAft>
            </a:pPr>
            <a:r>
              <a:rPr lang="en-US" sz="2400" b="1" i="1" dirty="0"/>
              <a:t>Mission: </a:t>
            </a:r>
            <a:r>
              <a:rPr lang="en-US" sz="2400" dirty="0"/>
              <a:t>Provide medicine with a voice in describing resources required to provide physician services; strives for accuracy, efficacy and transparency in the RUC process</a:t>
            </a:r>
          </a:p>
          <a:p>
            <a:pPr>
              <a:spcBef>
                <a:spcPts val="300"/>
              </a:spcBef>
              <a:spcAft>
                <a:spcPts val="300"/>
              </a:spcAft>
            </a:pPr>
            <a:r>
              <a:rPr lang="en-US" sz="2400" b="1" i="1" dirty="0"/>
              <a:t>Meeting 3 times per year like CPT Editorial Panel</a:t>
            </a:r>
          </a:p>
          <a:p>
            <a:pPr lvl="1">
              <a:spcBef>
                <a:spcPts val="300"/>
              </a:spcBef>
              <a:spcAft>
                <a:spcPts val="300"/>
              </a:spcAft>
            </a:pPr>
            <a:r>
              <a:rPr lang="en-US" sz="2000" dirty="0"/>
              <a:t>Reviews CPT codes from preceding CPT Editorial Panel Meeting</a:t>
            </a:r>
          </a:p>
          <a:p>
            <a:pPr lvl="1">
              <a:spcBef>
                <a:spcPts val="300"/>
              </a:spcBef>
              <a:spcAft>
                <a:spcPts val="300"/>
              </a:spcAft>
            </a:pPr>
            <a:r>
              <a:rPr lang="en-US" sz="2000" dirty="0"/>
              <a:t>RUC members use independent judgment and do not advocate for own societies</a:t>
            </a:r>
          </a:p>
          <a:p>
            <a:pPr lvl="1">
              <a:spcBef>
                <a:spcPts val="300"/>
              </a:spcBef>
              <a:spcAft>
                <a:spcPts val="300"/>
              </a:spcAft>
            </a:pPr>
            <a:r>
              <a:rPr lang="en-US" sz="2000" dirty="0"/>
              <a:t>Physician surveys for work &amp; PE RVUs presented at the RUC meeting by relevant specialty societies. Use standardized survey instrument developed by AMA &amp; updated by RUC</a:t>
            </a:r>
          </a:p>
          <a:p>
            <a:pPr lvl="1">
              <a:spcBef>
                <a:spcPts val="300"/>
              </a:spcBef>
              <a:spcAft>
                <a:spcPts val="300"/>
              </a:spcAft>
            </a:pPr>
            <a:r>
              <a:rPr lang="en-US" sz="2000" dirty="0"/>
              <a:t>RUC assigns values for work RVUs and practice expense (PE) RVUs </a:t>
            </a:r>
            <a:r>
              <a:rPr lang="en-US" sz="1800" dirty="0"/>
              <a:t>based on survey results and comparison to similar services; families of CPT codes  must be surveyed together to maintain relativity</a:t>
            </a:r>
          </a:p>
          <a:p>
            <a:pPr>
              <a:spcBef>
                <a:spcPts val="300"/>
              </a:spcBef>
              <a:spcAft>
                <a:spcPts val="300"/>
              </a:spcAft>
            </a:pPr>
            <a:r>
              <a:rPr lang="en-US" sz="2400" b="1" i="1" dirty="0"/>
              <a:t>RUC recommends CPT RVU values to CMS, who then makes final decisions </a:t>
            </a:r>
          </a:p>
          <a:p>
            <a:pPr lvl="1">
              <a:spcBef>
                <a:spcPts val="300"/>
              </a:spcBef>
              <a:spcAft>
                <a:spcPts val="300"/>
              </a:spcAft>
            </a:pPr>
            <a:r>
              <a:rPr lang="en-US" sz="2000" dirty="0"/>
              <a:t>CMS accepts an average of 90% of RUC recommendations</a:t>
            </a:r>
          </a:p>
          <a:p>
            <a:pPr lvl="1">
              <a:spcBef>
                <a:spcPts val="300"/>
              </a:spcBef>
              <a:spcAft>
                <a:spcPts val="300"/>
              </a:spcAft>
            </a:pPr>
            <a:r>
              <a:rPr lang="en-US" sz="2000" dirty="0"/>
              <a:t>Example rejection: 1994 ESRD CPT code recs for ped patients; RVUs significantly lowered by CMS</a:t>
            </a:r>
          </a:p>
        </p:txBody>
      </p:sp>
      <p:sp>
        <p:nvSpPr>
          <p:cNvPr id="12" name="TextBox 11">
            <a:extLst>
              <a:ext uri="{FF2B5EF4-FFF2-40B4-BE49-F238E27FC236}">
                <a16:creationId xmlns:a16="http://schemas.microsoft.com/office/drawing/2014/main" id="{7CA12149-A0E0-1117-E419-2045CB5ACB8C}"/>
              </a:ext>
            </a:extLst>
          </p:cNvPr>
          <p:cNvSpPr txBox="1"/>
          <p:nvPr/>
        </p:nvSpPr>
        <p:spPr>
          <a:xfrm rot="1088968">
            <a:off x="10410517" y="4448192"/>
            <a:ext cx="1367269" cy="715089"/>
          </a:xfrm>
          <a:prstGeom prst="roundRect">
            <a:avLst/>
          </a:prstGeom>
          <a:solidFill>
            <a:schemeClr val="bg2">
              <a:lumMod val="90000"/>
            </a:schemeClr>
          </a:solidFill>
          <a:ln>
            <a:solidFill>
              <a:schemeClr val="bg2">
                <a:lumMod val="90000"/>
              </a:schemeClr>
            </a:solidFill>
          </a:ln>
        </p:spPr>
        <p:txBody>
          <a:bodyPr wrap="none" rtlCol="0">
            <a:spAutoFit/>
          </a:bodyPr>
          <a:lstStyle/>
          <a:p>
            <a:pPr algn="ctr"/>
            <a:r>
              <a:rPr lang="en-US" i="1" dirty="0"/>
              <a:t>Example:</a:t>
            </a:r>
          </a:p>
          <a:p>
            <a:pPr algn="ctr"/>
            <a:r>
              <a:rPr lang="en-US" i="1" dirty="0"/>
              <a:t>ESRD codes </a:t>
            </a:r>
          </a:p>
        </p:txBody>
      </p:sp>
    </p:spTree>
    <p:extLst>
      <p:ext uri="{BB962C8B-B14F-4D97-AF65-F5344CB8AC3E}">
        <p14:creationId xmlns:p14="http://schemas.microsoft.com/office/powerpoint/2010/main" val="111891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trips(downRigh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strips(downRigh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strips(downRight)">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strips(downRight)">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7" presetClass="entr" presetSubtype="1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500" fill="hold"/>
                                        <p:tgtEl>
                                          <p:spTgt spid="5"/>
                                        </p:tgtEl>
                                        <p:attrNameLst>
                                          <p:attrName>ppt_w</p:attrName>
                                        </p:attrNameLst>
                                      </p:cBhvr>
                                      <p:tavLst>
                                        <p:tav tm="0">
                                          <p:val>
                                            <p:fltVal val="0"/>
                                          </p:val>
                                        </p:tav>
                                        <p:tav tm="100000">
                                          <p:val>
                                            <p:strVal val="#ppt_w"/>
                                          </p:val>
                                        </p:tav>
                                      </p:tavLst>
                                    </p:anim>
                                    <p:anim calcmode="lin" valueType="num">
                                      <p:cBhvr>
                                        <p:cTn id="53"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animBg="1"/>
      <p:bldP spid="7" grpId="0" animBg="1"/>
      <p:bldP spid="8" grpId="0" animBg="1"/>
      <p:bldP spid="9" grpId="0" animBg="1"/>
      <p:bldP spid="10" grpId="0" animBg="1"/>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81DF8-384D-9C81-D95D-ED9DF01680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2E2705-67CA-DEAD-066B-1B3443F603FE}"/>
              </a:ext>
            </a:extLst>
          </p:cNvPr>
          <p:cNvSpPr>
            <a:spLocks noGrp="1"/>
          </p:cNvSpPr>
          <p:nvPr>
            <p:ph type="title"/>
          </p:nvPr>
        </p:nvSpPr>
        <p:spPr/>
        <p:txBody>
          <a:bodyPr>
            <a:normAutofit/>
          </a:bodyPr>
          <a:lstStyle/>
          <a:p>
            <a:r>
              <a:rPr lang="en-US" sz="4800" dirty="0"/>
              <a:t>RUC Review Process &amp; Valuation</a:t>
            </a:r>
          </a:p>
        </p:txBody>
      </p:sp>
      <p:grpSp>
        <p:nvGrpSpPr>
          <p:cNvPr id="3" name="Group 2">
            <a:extLst>
              <a:ext uri="{FF2B5EF4-FFF2-40B4-BE49-F238E27FC236}">
                <a16:creationId xmlns:a16="http://schemas.microsoft.com/office/drawing/2014/main" id="{6A9D6CF6-8C5E-BDBA-BD53-43FF506739CE}"/>
              </a:ext>
            </a:extLst>
          </p:cNvPr>
          <p:cNvGrpSpPr/>
          <p:nvPr/>
        </p:nvGrpSpPr>
        <p:grpSpPr>
          <a:xfrm>
            <a:off x="815544" y="1912071"/>
            <a:ext cx="9652462" cy="707886"/>
            <a:chOff x="815544" y="1912071"/>
            <a:chExt cx="9652462" cy="707886"/>
          </a:xfrm>
        </p:grpSpPr>
        <p:sp>
          <p:nvSpPr>
            <p:cNvPr id="11" name="TextBox 10">
              <a:extLst>
                <a:ext uri="{FF2B5EF4-FFF2-40B4-BE49-F238E27FC236}">
                  <a16:creationId xmlns:a16="http://schemas.microsoft.com/office/drawing/2014/main" id="{6AE3FE30-E9AC-EA74-6F7B-506F68203C0E}"/>
                </a:ext>
              </a:extLst>
            </p:cNvPr>
            <p:cNvSpPr txBox="1"/>
            <p:nvPr/>
          </p:nvSpPr>
          <p:spPr>
            <a:xfrm>
              <a:off x="815544" y="1912071"/>
              <a:ext cx="2741895" cy="707886"/>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sz="2000" dirty="0"/>
                <a:t>CMS requests review existing code</a:t>
              </a:r>
            </a:p>
          </p:txBody>
        </p:sp>
        <p:sp>
          <p:nvSpPr>
            <p:cNvPr id="12" name="TextBox 11">
              <a:extLst>
                <a:ext uri="{FF2B5EF4-FFF2-40B4-BE49-F238E27FC236}">
                  <a16:creationId xmlns:a16="http://schemas.microsoft.com/office/drawing/2014/main" id="{B7E1C8DC-0657-A84E-FD00-FC1D0D10CEA2}"/>
                </a:ext>
              </a:extLst>
            </p:cNvPr>
            <p:cNvSpPr txBox="1"/>
            <p:nvPr/>
          </p:nvSpPr>
          <p:spPr>
            <a:xfrm>
              <a:off x="3917717" y="1912071"/>
              <a:ext cx="2741895" cy="707886"/>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sz="2000" dirty="0"/>
                <a:t>RUC requests review existing code</a:t>
              </a:r>
            </a:p>
          </p:txBody>
        </p:sp>
        <p:sp>
          <p:nvSpPr>
            <p:cNvPr id="13" name="TextBox 12">
              <a:extLst>
                <a:ext uri="{FF2B5EF4-FFF2-40B4-BE49-F238E27FC236}">
                  <a16:creationId xmlns:a16="http://schemas.microsoft.com/office/drawing/2014/main" id="{AB7C60CE-C7BB-1296-AEB2-D3C05A252270}"/>
                </a:ext>
              </a:extLst>
            </p:cNvPr>
            <p:cNvSpPr txBox="1"/>
            <p:nvPr/>
          </p:nvSpPr>
          <p:spPr>
            <a:xfrm>
              <a:off x="7070402" y="1912071"/>
              <a:ext cx="3397604" cy="707886"/>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sz="2000" dirty="0"/>
                <a:t>CPT Editorial Panel adopts </a:t>
              </a:r>
            </a:p>
            <a:p>
              <a:pPr algn="ctr"/>
              <a:r>
                <a:rPr lang="en-US" sz="2000" dirty="0"/>
                <a:t>new code or code change</a:t>
              </a:r>
            </a:p>
          </p:txBody>
        </p:sp>
      </p:grpSp>
      <p:grpSp>
        <p:nvGrpSpPr>
          <p:cNvPr id="6" name="Group 5">
            <a:extLst>
              <a:ext uri="{FF2B5EF4-FFF2-40B4-BE49-F238E27FC236}">
                <a16:creationId xmlns:a16="http://schemas.microsoft.com/office/drawing/2014/main" id="{88A9F126-AD7D-FF79-E1BB-9C9683D7B7DE}"/>
              </a:ext>
            </a:extLst>
          </p:cNvPr>
          <p:cNvGrpSpPr/>
          <p:nvPr/>
        </p:nvGrpSpPr>
        <p:grpSpPr>
          <a:xfrm>
            <a:off x="774921" y="4544775"/>
            <a:ext cx="10049597" cy="1269677"/>
            <a:chOff x="774921" y="4544775"/>
            <a:chExt cx="10049597" cy="1269677"/>
          </a:xfrm>
        </p:grpSpPr>
        <p:sp>
          <p:nvSpPr>
            <p:cNvPr id="20" name="TextBox 19">
              <a:extLst>
                <a:ext uri="{FF2B5EF4-FFF2-40B4-BE49-F238E27FC236}">
                  <a16:creationId xmlns:a16="http://schemas.microsoft.com/office/drawing/2014/main" id="{3E27A2A5-B3A5-3A84-607D-5CAC5254650C}"/>
                </a:ext>
              </a:extLst>
            </p:cNvPr>
            <p:cNvSpPr txBox="1"/>
            <p:nvPr/>
          </p:nvSpPr>
          <p:spPr>
            <a:xfrm>
              <a:off x="774921" y="5352787"/>
              <a:ext cx="10049597" cy="461665"/>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US" sz="2400" dirty="0"/>
                <a:t>Advisors present at RUC Meeting </a:t>
              </a:r>
              <a:r>
                <a:rPr lang="en-US" sz="2000" dirty="0"/>
                <a:t>(including physician survey &amp; RVU recommendations)</a:t>
              </a:r>
              <a:endParaRPr lang="en-US" sz="2400" dirty="0"/>
            </a:p>
          </p:txBody>
        </p:sp>
        <p:sp>
          <p:nvSpPr>
            <p:cNvPr id="53" name="Down Arrow 52">
              <a:extLst>
                <a:ext uri="{FF2B5EF4-FFF2-40B4-BE49-F238E27FC236}">
                  <a16:creationId xmlns:a16="http://schemas.microsoft.com/office/drawing/2014/main" id="{F8D499BC-6531-DFAE-C7BF-2DC6416783C4}"/>
                </a:ext>
              </a:extLst>
            </p:cNvPr>
            <p:cNvSpPr/>
            <p:nvPr/>
          </p:nvSpPr>
          <p:spPr>
            <a:xfrm>
              <a:off x="6425392" y="4544775"/>
              <a:ext cx="260145" cy="707886"/>
            </a:xfrm>
            <a:prstGeom prst="downArrow">
              <a:avLst>
                <a:gd name="adj1" fmla="val 35215"/>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wn Arrow 53">
              <a:extLst>
                <a:ext uri="{FF2B5EF4-FFF2-40B4-BE49-F238E27FC236}">
                  <a16:creationId xmlns:a16="http://schemas.microsoft.com/office/drawing/2014/main" id="{08A1096F-1636-6286-AB18-19DC33C14234}"/>
                </a:ext>
              </a:extLst>
            </p:cNvPr>
            <p:cNvSpPr/>
            <p:nvPr/>
          </p:nvSpPr>
          <p:spPr>
            <a:xfrm>
              <a:off x="4042055" y="4544775"/>
              <a:ext cx="260145" cy="707886"/>
            </a:xfrm>
            <a:prstGeom prst="downArrow">
              <a:avLst>
                <a:gd name="adj1" fmla="val 35215"/>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wn Arrow 54">
              <a:extLst>
                <a:ext uri="{FF2B5EF4-FFF2-40B4-BE49-F238E27FC236}">
                  <a16:creationId xmlns:a16="http://schemas.microsoft.com/office/drawing/2014/main" id="{A3926CE1-35D2-E1D2-5738-59E67A22456D}"/>
                </a:ext>
              </a:extLst>
            </p:cNvPr>
            <p:cNvSpPr/>
            <p:nvPr/>
          </p:nvSpPr>
          <p:spPr>
            <a:xfrm>
              <a:off x="9021461" y="4544775"/>
              <a:ext cx="260145" cy="707886"/>
            </a:xfrm>
            <a:prstGeom prst="downArrow">
              <a:avLst>
                <a:gd name="adj1" fmla="val 35215"/>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wn Arrow 55">
              <a:extLst>
                <a:ext uri="{FF2B5EF4-FFF2-40B4-BE49-F238E27FC236}">
                  <a16:creationId xmlns:a16="http://schemas.microsoft.com/office/drawing/2014/main" id="{32C03495-2B69-A71D-A320-79D886D4B3DD}"/>
                </a:ext>
              </a:extLst>
            </p:cNvPr>
            <p:cNvSpPr/>
            <p:nvPr/>
          </p:nvSpPr>
          <p:spPr>
            <a:xfrm>
              <a:off x="1840500" y="4550415"/>
              <a:ext cx="260145" cy="707886"/>
            </a:xfrm>
            <a:prstGeom prst="downArrow">
              <a:avLst>
                <a:gd name="adj1" fmla="val 35215"/>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7389FFCF-236E-ED77-1873-8A29C59051D1}"/>
              </a:ext>
            </a:extLst>
          </p:cNvPr>
          <p:cNvGrpSpPr/>
          <p:nvPr/>
        </p:nvGrpSpPr>
        <p:grpSpPr>
          <a:xfrm>
            <a:off x="815543" y="2671354"/>
            <a:ext cx="9652463" cy="750976"/>
            <a:chOff x="815543" y="2671354"/>
            <a:chExt cx="9652463" cy="750976"/>
          </a:xfrm>
        </p:grpSpPr>
        <p:sp>
          <p:nvSpPr>
            <p:cNvPr id="14" name="TextBox 13">
              <a:extLst>
                <a:ext uri="{FF2B5EF4-FFF2-40B4-BE49-F238E27FC236}">
                  <a16:creationId xmlns:a16="http://schemas.microsoft.com/office/drawing/2014/main" id="{4EFB04D6-D608-CFB3-6213-6BCF00DDCA4D}"/>
                </a:ext>
              </a:extLst>
            </p:cNvPr>
            <p:cNvSpPr txBox="1"/>
            <p:nvPr/>
          </p:nvSpPr>
          <p:spPr>
            <a:xfrm>
              <a:off x="815543" y="2960665"/>
              <a:ext cx="9652463" cy="461665"/>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2400" dirty="0"/>
                <a:t>Specialty Societies (like AAP) review new, revised, existing CPT codes</a:t>
              </a:r>
            </a:p>
          </p:txBody>
        </p:sp>
        <p:sp>
          <p:nvSpPr>
            <p:cNvPr id="57" name="Down Arrow 56">
              <a:extLst>
                <a:ext uri="{FF2B5EF4-FFF2-40B4-BE49-F238E27FC236}">
                  <a16:creationId xmlns:a16="http://schemas.microsoft.com/office/drawing/2014/main" id="{12080DFE-B91D-7F0D-51D2-DB37E091D478}"/>
                </a:ext>
              </a:extLst>
            </p:cNvPr>
            <p:cNvSpPr/>
            <p:nvPr/>
          </p:nvSpPr>
          <p:spPr>
            <a:xfrm>
              <a:off x="1859360" y="2671354"/>
              <a:ext cx="241286" cy="231672"/>
            </a:xfrm>
            <a:prstGeom prst="downArrow">
              <a:avLst>
                <a:gd name="adj1" fmla="val 35215"/>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own Arrow 57">
              <a:extLst>
                <a:ext uri="{FF2B5EF4-FFF2-40B4-BE49-F238E27FC236}">
                  <a16:creationId xmlns:a16="http://schemas.microsoft.com/office/drawing/2014/main" id="{7B9E6102-2135-6964-26E2-731AB7B7C008}"/>
                </a:ext>
              </a:extLst>
            </p:cNvPr>
            <p:cNvSpPr/>
            <p:nvPr/>
          </p:nvSpPr>
          <p:spPr>
            <a:xfrm>
              <a:off x="8374304" y="2671354"/>
              <a:ext cx="241286" cy="205490"/>
            </a:xfrm>
            <a:prstGeom prst="downArrow">
              <a:avLst>
                <a:gd name="adj1" fmla="val 35215"/>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wn Arrow 58">
              <a:extLst>
                <a:ext uri="{FF2B5EF4-FFF2-40B4-BE49-F238E27FC236}">
                  <a16:creationId xmlns:a16="http://schemas.microsoft.com/office/drawing/2014/main" id="{24CBF0E8-FAA0-AD9B-71EB-24664626A122}"/>
                </a:ext>
              </a:extLst>
            </p:cNvPr>
            <p:cNvSpPr/>
            <p:nvPr/>
          </p:nvSpPr>
          <p:spPr>
            <a:xfrm>
              <a:off x="5116832" y="2671354"/>
              <a:ext cx="241286" cy="231672"/>
            </a:xfrm>
            <a:prstGeom prst="downArrow">
              <a:avLst>
                <a:gd name="adj1" fmla="val 35215"/>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3F9EE154-5337-8925-210B-8C42EA9A37E8}"/>
              </a:ext>
            </a:extLst>
          </p:cNvPr>
          <p:cNvGrpSpPr/>
          <p:nvPr/>
        </p:nvGrpSpPr>
        <p:grpSpPr>
          <a:xfrm>
            <a:off x="815544" y="3478761"/>
            <a:ext cx="11016961" cy="1623300"/>
            <a:chOff x="815544" y="3478761"/>
            <a:chExt cx="11016961" cy="1623300"/>
          </a:xfrm>
        </p:grpSpPr>
        <p:sp>
          <p:nvSpPr>
            <p:cNvPr id="15" name="TextBox 14">
              <a:extLst>
                <a:ext uri="{FF2B5EF4-FFF2-40B4-BE49-F238E27FC236}">
                  <a16:creationId xmlns:a16="http://schemas.microsoft.com/office/drawing/2014/main" id="{18A047D5-6681-5574-50D1-75628B4B5781}"/>
                </a:ext>
              </a:extLst>
            </p:cNvPr>
            <p:cNvSpPr txBox="1"/>
            <p:nvPr/>
          </p:nvSpPr>
          <p:spPr>
            <a:xfrm>
              <a:off x="815544" y="3769280"/>
              <a:ext cx="2147454" cy="707886"/>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2000" dirty="0"/>
                <a:t>Codes do not require new values</a:t>
              </a:r>
            </a:p>
          </p:txBody>
        </p:sp>
        <p:sp>
          <p:nvSpPr>
            <p:cNvPr id="16" name="TextBox 15">
              <a:extLst>
                <a:ext uri="{FF2B5EF4-FFF2-40B4-BE49-F238E27FC236}">
                  <a16:creationId xmlns:a16="http://schemas.microsoft.com/office/drawing/2014/main" id="{7B62404B-F79B-EA1C-5E3F-8C7A7AD9C16A}"/>
                </a:ext>
              </a:extLst>
            </p:cNvPr>
            <p:cNvSpPr txBox="1"/>
            <p:nvPr/>
          </p:nvSpPr>
          <p:spPr>
            <a:xfrm>
              <a:off x="3221536" y="3769280"/>
              <a:ext cx="1784739" cy="707886"/>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2000" dirty="0"/>
                <a:t>No Comment</a:t>
              </a:r>
            </a:p>
            <a:p>
              <a:pPr algn="ctr"/>
              <a:endParaRPr lang="en-US" sz="2000" dirty="0"/>
            </a:p>
          </p:txBody>
        </p:sp>
        <p:sp>
          <p:nvSpPr>
            <p:cNvPr id="17" name="TextBox 16">
              <a:extLst>
                <a:ext uri="{FF2B5EF4-FFF2-40B4-BE49-F238E27FC236}">
                  <a16:creationId xmlns:a16="http://schemas.microsoft.com/office/drawing/2014/main" id="{8B31422F-7E1B-2595-C5A8-B1A4FE71CE6A}"/>
                </a:ext>
              </a:extLst>
            </p:cNvPr>
            <p:cNvSpPr txBox="1"/>
            <p:nvPr/>
          </p:nvSpPr>
          <p:spPr>
            <a:xfrm>
              <a:off x="5237475" y="3769280"/>
              <a:ext cx="2653082" cy="707886"/>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2000" dirty="0"/>
                <a:t>Comment on other societies proposals</a:t>
              </a:r>
            </a:p>
          </p:txBody>
        </p:sp>
        <p:sp>
          <p:nvSpPr>
            <p:cNvPr id="18" name="TextBox 17">
              <a:extLst>
                <a:ext uri="{FF2B5EF4-FFF2-40B4-BE49-F238E27FC236}">
                  <a16:creationId xmlns:a16="http://schemas.microsoft.com/office/drawing/2014/main" id="{45B3CBBF-9790-832F-0EB2-1BC4536B0D48}"/>
                </a:ext>
              </a:extLst>
            </p:cNvPr>
            <p:cNvSpPr txBox="1"/>
            <p:nvPr/>
          </p:nvSpPr>
          <p:spPr>
            <a:xfrm>
              <a:off x="8148306" y="3769280"/>
              <a:ext cx="2319700" cy="707886"/>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2000" dirty="0"/>
                <a:t>Survey physicians; Recommend RVUs</a:t>
              </a:r>
            </a:p>
          </p:txBody>
        </p:sp>
        <p:sp>
          <p:nvSpPr>
            <p:cNvPr id="19" name="TextBox 18">
              <a:extLst>
                <a:ext uri="{FF2B5EF4-FFF2-40B4-BE49-F238E27FC236}">
                  <a16:creationId xmlns:a16="http://schemas.microsoft.com/office/drawing/2014/main" id="{184EBF0F-F551-2671-AD81-C511C38E89F9}"/>
                </a:ext>
              </a:extLst>
            </p:cNvPr>
            <p:cNvSpPr txBox="1"/>
            <p:nvPr/>
          </p:nvSpPr>
          <p:spPr>
            <a:xfrm>
              <a:off x="9512805" y="4394175"/>
              <a:ext cx="2319700" cy="707886"/>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2000" dirty="0"/>
                <a:t>Specialty Society RVS Committee</a:t>
              </a:r>
            </a:p>
          </p:txBody>
        </p:sp>
        <p:sp>
          <p:nvSpPr>
            <p:cNvPr id="63" name="Down Arrow 62">
              <a:extLst>
                <a:ext uri="{FF2B5EF4-FFF2-40B4-BE49-F238E27FC236}">
                  <a16:creationId xmlns:a16="http://schemas.microsoft.com/office/drawing/2014/main" id="{2F179FD5-EF46-4FF0-E00E-E08B99B72B49}"/>
                </a:ext>
              </a:extLst>
            </p:cNvPr>
            <p:cNvSpPr/>
            <p:nvPr/>
          </p:nvSpPr>
          <p:spPr>
            <a:xfrm>
              <a:off x="1838765" y="3478761"/>
              <a:ext cx="241286" cy="231672"/>
            </a:xfrm>
            <a:prstGeom prst="downArrow">
              <a:avLst>
                <a:gd name="adj1" fmla="val 35215"/>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own Arrow 63">
              <a:extLst>
                <a:ext uri="{FF2B5EF4-FFF2-40B4-BE49-F238E27FC236}">
                  <a16:creationId xmlns:a16="http://schemas.microsoft.com/office/drawing/2014/main" id="{90B8A5AE-F8C9-AC19-6848-4DADADF4E744}"/>
                </a:ext>
              </a:extLst>
            </p:cNvPr>
            <p:cNvSpPr/>
            <p:nvPr/>
          </p:nvSpPr>
          <p:spPr>
            <a:xfrm>
              <a:off x="9021461" y="3478761"/>
              <a:ext cx="241286" cy="205490"/>
            </a:xfrm>
            <a:prstGeom prst="downArrow">
              <a:avLst>
                <a:gd name="adj1" fmla="val 35215"/>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wn Arrow 64">
              <a:extLst>
                <a:ext uri="{FF2B5EF4-FFF2-40B4-BE49-F238E27FC236}">
                  <a16:creationId xmlns:a16="http://schemas.microsoft.com/office/drawing/2014/main" id="{7C8C6439-2798-CB99-639B-5461B6E4EA64}"/>
                </a:ext>
              </a:extLst>
            </p:cNvPr>
            <p:cNvSpPr/>
            <p:nvPr/>
          </p:nvSpPr>
          <p:spPr>
            <a:xfrm>
              <a:off x="4042055" y="3478761"/>
              <a:ext cx="241286" cy="231672"/>
            </a:xfrm>
            <a:prstGeom prst="downArrow">
              <a:avLst>
                <a:gd name="adj1" fmla="val 35215"/>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own Arrow 65">
              <a:extLst>
                <a:ext uri="{FF2B5EF4-FFF2-40B4-BE49-F238E27FC236}">
                  <a16:creationId xmlns:a16="http://schemas.microsoft.com/office/drawing/2014/main" id="{1D2B72A9-785E-19EB-1425-518076D3277D}"/>
                </a:ext>
              </a:extLst>
            </p:cNvPr>
            <p:cNvSpPr/>
            <p:nvPr/>
          </p:nvSpPr>
          <p:spPr>
            <a:xfrm>
              <a:off x="6444251" y="3478761"/>
              <a:ext cx="241286" cy="231672"/>
            </a:xfrm>
            <a:prstGeom prst="downArrow">
              <a:avLst>
                <a:gd name="adj1" fmla="val 35215"/>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6DEB6A40-90B9-19BA-8899-8B92312747C3}"/>
              </a:ext>
            </a:extLst>
          </p:cNvPr>
          <p:cNvGrpSpPr/>
          <p:nvPr/>
        </p:nvGrpSpPr>
        <p:grpSpPr>
          <a:xfrm>
            <a:off x="774922" y="5881915"/>
            <a:ext cx="4583196" cy="762574"/>
            <a:chOff x="774922" y="5881915"/>
            <a:chExt cx="4583196" cy="762574"/>
          </a:xfrm>
        </p:grpSpPr>
        <p:sp>
          <p:nvSpPr>
            <p:cNvPr id="67" name="TextBox 66">
              <a:extLst>
                <a:ext uri="{FF2B5EF4-FFF2-40B4-BE49-F238E27FC236}">
                  <a16:creationId xmlns:a16="http://schemas.microsoft.com/office/drawing/2014/main" id="{12AE8CBD-F09A-A814-BA6D-61820F6C2C26}"/>
                </a:ext>
              </a:extLst>
            </p:cNvPr>
            <p:cNvSpPr txBox="1"/>
            <p:nvPr/>
          </p:nvSpPr>
          <p:spPr>
            <a:xfrm>
              <a:off x="774922" y="6182824"/>
              <a:ext cx="4583196" cy="461665"/>
            </a:xfrm>
            <a:prstGeom prst="rect">
              <a:avLst/>
            </a:prstGeom>
            <a:solidFill>
              <a:schemeClr val="accent3">
                <a:lumMod val="40000"/>
                <a:lumOff val="60000"/>
              </a:schemeClr>
            </a:solidFill>
            <a:ln>
              <a:solidFill>
                <a:schemeClr val="tx1"/>
              </a:solidFill>
            </a:ln>
          </p:spPr>
          <p:txBody>
            <a:bodyPr wrap="square" rtlCol="0">
              <a:spAutoFit/>
            </a:bodyPr>
            <a:lstStyle/>
            <a:p>
              <a:pPr algn="ctr"/>
              <a:r>
                <a:rPr lang="en-US" sz="2400" dirty="0"/>
                <a:t>RUC values &amp; recommends to CMS</a:t>
              </a:r>
            </a:p>
          </p:txBody>
        </p:sp>
        <p:sp>
          <p:nvSpPr>
            <p:cNvPr id="68" name="Down Arrow 67">
              <a:extLst>
                <a:ext uri="{FF2B5EF4-FFF2-40B4-BE49-F238E27FC236}">
                  <a16:creationId xmlns:a16="http://schemas.microsoft.com/office/drawing/2014/main" id="{44D46FFF-FBB9-6FF0-DC95-5547ADF56F28}"/>
                </a:ext>
              </a:extLst>
            </p:cNvPr>
            <p:cNvSpPr/>
            <p:nvPr/>
          </p:nvSpPr>
          <p:spPr>
            <a:xfrm>
              <a:off x="3367928" y="5881915"/>
              <a:ext cx="241286" cy="231672"/>
            </a:xfrm>
            <a:prstGeom prst="downArrow">
              <a:avLst>
                <a:gd name="adj1" fmla="val 35215"/>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3197B6D4-B911-966C-CC4A-64BA206B761A}"/>
              </a:ext>
            </a:extLst>
          </p:cNvPr>
          <p:cNvGrpSpPr/>
          <p:nvPr/>
        </p:nvGrpSpPr>
        <p:grpSpPr>
          <a:xfrm>
            <a:off x="5473363" y="5891276"/>
            <a:ext cx="6359141" cy="830997"/>
            <a:chOff x="5473363" y="5891276"/>
            <a:chExt cx="6359141" cy="830997"/>
          </a:xfrm>
        </p:grpSpPr>
        <p:sp>
          <p:nvSpPr>
            <p:cNvPr id="69" name="Down Arrow 68">
              <a:extLst>
                <a:ext uri="{FF2B5EF4-FFF2-40B4-BE49-F238E27FC236}">
                  <a16:creationId xmlns:a16="http://schemas.microsoft.com/office/drawing/2014/main" id="{2742DCDE-5003-FF32-04F2-9128D481BC7B}"/>
                </a:ext>
              </a:extLst>
            </p:cNvPr>
            <p:cNvSpPr/>
            <p:nvPr/>
          </p:nvSpPr>
          <p:spPr>
            <a:xfrm rot="16200000" flipH="1">
              <a:off x="5697233" y="6054911"/>
              <a:ext cx="260145" cy="707886"/>
            </a:xfrm>
            <a:prstGeom prst="downArrow">
              <a:avLst>
                <a:gd name="adj1" fmla="val 35215"/>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51B9C5D7-5C9D-8C01-F451-39E789DFC6EB}"/>
                </a:ext>
              </a:extLst>
            </p:cNvPr>
            <p:cNvSpPr txBox="1"/>
            <p:nvPr/>
          </p:nvSpPr>
          <p:spPr>
            <a:xfrm>
              <a:off x="6294783" y="5891276"/>
              <a:ext cx="5537721" cy="830997"/>
            </a:xfrm>
            <a:prstGeom prst="rect">
              <a:avLst/>
            </a:prstGeom>
            <a:solidFill>
              <a:srgbClr val="FFC000"/>
            </a:solidFill>
            <a:ln>
              <a:solidFill>
                <a:schemeClr val="tx1"/>
              </a:solidFill>
            </a:ln>
          </p:spPr>
          <p:txBody>
            <a:bodyPr wrap="square" rtlCol="0">
              <a:spAutoFit/>
            </a:bodyPr>
            <a:lstStyle/>
            <a:p>
              <a:pPr algn="ctr"/>
              <a:r>
                <a:rPr lang="en-US" sz="2400" dirty="0"/>
                <a:t>CMS may accept, modify or reject</a:t>
              </a:r>
            </a:p>
            <a:p>
              <a:pPr algn="ctr"/>
              <a:r>
                <a:rPr lang="en-US" sz="2400" dirty="0"/>
                <a:t>If accept: Medicare Physician Fee Schedule</a:t>
              </a:r>
            </a:p>
          </p:txBody>
        </p:sp>
      </p:grpSp>
    </p:spTree>
    <p:extLst>
      <p:ext uri="{BB962C8B-B14F-4D97-AF65-F5344CB8AC3E}">
        <p14:creationId xmlns:p14="http://schemas.microsoft.com/office/powerpoint/2010/main" val="428701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C6169E-CBAD-C014-1C54-0D9E9C897B2D}"/>
              </a:ext>
            </a:extLst>
          </p:cNvPr>
          <p:cNvSpPr>
            <a:spLocks noGrp="1"/>
          </p:cNvSpPr>
          <p:nvPr>
            <p:ph idx="1"/>
          </p:nvPr>
        </p:nvSpPr>
        <p:spPr>
          <a:xfrm>
            <a:off x="4811842" y="590547"/>
            <a:ext cx="6440774" cy="4960620"/>
          </a:xfrm>
        </p:spPr>
        <p:txBody>
          <a:bodyPr>
            <a:normAutofit fontScale="85000" lnSpcReduction="20000"/>
          </a:bodyPr>
          <a:lstStyle/>
          <a:p>
            <a:pPr marL="0" indent="0" algn="ctr">
              <a:buNone/>
            </a:pPr>
            <a:endParaRPr lang="en-US" sz="2400" b="1" u="sng" dirty="0">
              <a:latin typeface="+mj-lt"/>
            </a:endParaRPr>
          </a:p>
          <a:p>
            <a:pPr marL="0" indent="0" algn="ctr">
              <a:buNone/>
            </a:pPr>
            <a:r>
              <a:rPr lang="en-US" sz="2400" b="1" u="sng" dirty="0">
                <a:latin typeface="+mj-lt"/>
              </a:rPr>
              <a:t>Chapter 8: Financing Children's Health Care</a:t>
            </a:r>
          </a:p>
          <a:p>
            <a:pPr marL="0" indent="0">
              <a:buNone/>
            </a:pPr>
            <a:endParaRPr lang="en-US" sz="2400" b="1" dirty="0">
              <a:latin typeface="+mj-lt"/>
            </a:endParaRPr>
          </a:p>
          <a:p>
            <a:pPr marL="0" indent="0">
              <a:buNone/>
            </a:pPr>
            <a:r>
              <a:rPr lang="en-US" sz="2400" b="1" dirty="0">
                <a:latin typeface="+mj-lt"/>
              </a:rPr>
              <a:t>Recommendation: 8-1 </a:t>
            </a:r>
            <a:r>
              <a:rPr lang="en-US" sz="2400" dirty="0">
                <a:latin typeface="+mj-lt"/>
              </a:rPr>
              <a:t>To invest in children’s health and address the factors that contribute to limited access to pediatric subspecialty care, Congress should allocate additional federal funding to increase payment for pediatric services.</a:t>
            </a:r>
          </a:p>
          <a:p>
            <a:pPr lvl="1">
              <a:buFont typeface="Arial" panose="020B0604020202020204" pitchFamily="34" charset="0"/>
              <a:buChar char="•"/>
            </a:pPr>
            <a:r>
              <a:rPr lang="en-US" dirty="0">
                <a:latin typeface="+mj-lt"/>
              </a:rPr>
              <a:t>Within 5 years, Congress should provide federal funds to states to increase Medicaid payment rates for pediatric services to achieve or exceed parity with Medicare payment rates.</a:t>
            </a:r>
          </a:p>
          <a:p>
            <a:pPr marL="0" indent="0">
              <a:buNone/>
            </a:pPr>
            <a:endParaRPr lang="en-US" sz="2400" b="1" dirty="0">
              <a:latin typeface="+mj-lt"/>
            </a:endParaRPr>
          </a:p>
          <a:p>
            <a:pPr marL="0" indent="0">
              <a:buNone/>
            </a:pPr>
            <a:r>
              <a:rPr lang="en-US" sz="2400" b="1" dirty="0">
                <a:latin typeface="+mj-lt"/>
              </a:rPr>
              <a:t>RECOMMENDATION 8-2 </a:t>
            </a:r>
            <a:r>
              <a:rPr lang="en-US" sz="2400" dirty="0">
                <a:latin typeface="+mj-lt"/>
              </a:rPr>
              <a:t>The Centers for Medicare &amp; Medicaid Services should prioritize attention to pediatric services in assigning relative value units that accurately reflect the time and resource use for pediatric subspecialty care.</a:t>
            </a:r>
          </a:p>
          <a:p>
            <a:pPr lvl="1"/>
            <a:endParaRPr lang="en-US" dirty="0"/>
          </a:p>
          <a:p>
            <a:endParaRPr lang="en-US" dirty="0"/>
          </a:p>
        </p:txBody>
      </p:sp>
      <p:pic>
        <p:nvPicPr>
          <p:cNvPr id="6" name="Picture 2" descr="The Future Pediatric Subspecialty Physician Workforce: Meeting the Needs of Infants, Children, and Adolescents">
            <a:extLst>
              <a:ext uri="{FF2B5EF4-FFF2-40B4-BE49-F238E27FC236}">
                <a16:creationId xmlns:a16="http://schemas.microsoft.com/office/drawing/2014/main" id="{2E2DAF08-E758-433A-AE2B-04FBD28B5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23" y="170822"/>
            <a:ext cx="4026421" cy="6039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785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8DB3C-308F-5776-3967-F600793341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F858EA-9DC8-D32D-0587-1B96CF714A64}"/>
              </a:ext>
            </a:extLst>
          </p:cNvPr>
          <p:cNvSpPr>
            <a:spLocks noGrp="1"/>
          </p:cNvSpPr>
          <p:nvPr>
            <p:ph type="title"/>
          </p:nvPr>
        </p:nvSpPr>
        <p:spPr>
          <a:xfrm>
            <a:off x="790688" y="573169"/>
            <a:ext cx="10653003" cy="1323763"/>
          </a:xfrm>
        </p:spPr>
        <p:txBody>
          <a:bodyPr>
            <a:normAutofit fontScale="90000"/>
          </a:bodyPr>
          <a:lstStyle/>
          <a:p>
            <a:r>
              <a:rPr lang="en-US" sz="4800" dirty="0"/>
              <a:t>CMS Assigns values for Components of Medicare Physician fee Schedule (MPFS) </a:t>
            </a:r>
          </a:p>
        </p:txBody>
      </p:sp>
      <p:graphicFrame>
        <p:nvGraphicFramePr>
          <p:cNvPr id="8" name="Content Placeholder 7">
            <a:extLst>
              <a:ext uri="{FF2B5EF4-FFF2-40B4-BE49-F238E27FC236}">
                <a16:creationId xmlns:a16="http://schemas.microsoft.com/office/drawing/2014/main" id="{5B65CF46-7118-C49F-07C9-5925B74DBEF5}"/>
              </a:ext>
            </a:extLst>
          </p:cNvPr>
          <p:cNvGraphicFramePr>
            <a:graphicFrameLocks noGrp="1"/>
          </p:cNvGraphicFramePr>
          <p:nvPr>
            <p:ph idx="1"/>
            <p:extLst>
              <p:ext uri="{D42A27DB-BD31-4B8C-83A1-F6EECF244321}">
                <p14:modId xmlns:p14="http://schemas.microsoft.com/office/powerpoint/2010/main" val="1114678413"/>
              </p:ext>
            </p:extLst>
          </p:nvPr>
        </p:nvGraphicFramePr>
        <p:xfrm>
          <a:off x="-1287410" y="2085515"/>
          <a:ext cx="8771081" cy="414982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F268DF09-AFD9-E791-D1D7-62F018BCEFC8}"/>
              </a:ext>
            </a:extLst>
          </p:cNvPr>
          <p:cNvSpPr txBox="1"/>
          <p:nvPr/>
        </p:nvSpPr>
        <p:spPr>
          <a:xfrm>
            <a:off x="7482841" y="1997643"/>
            <a:ext cx="4294000" cy="2092881"/>
          </a:xfrm>
          <a:prstGeom prst="rect">
            <a:avLst/>
          </a:prstGeom>
          <a:solidFill>
            <a:schemeClr val="accent4">
              <a:lumMod val="40000"/>
              <a:lumOff val="60000"/>
            </a:schemeClr>
          </a:solidFill>
        </p:spPr>
        <p:txBody>
          <a:bodyPr wrap="square" rtlCol="0">
            <a:spAutoFit/>
          </a:bodyPr>
          <a:lstStyle/>
          <a:p>
            <a:pPr algn="ctr"/>
            <a:r>
              <a:rPr lang="en-US" sz="2400" b="1" dirty="0"/>
              <a:t>Conversion Factor</a:t>
            </a:r>
            <a:endParaRPr lang="en-US" b="1" dirty="0"/>
          </a:p>
          <a:p>
            <a:pPr marL="285750" indent="-285750">
              <a:buFont typeface="Arial" panose="020B0604020202020204" pitchFamily="34" charset="0"/>
              <a:buChar char="•"/>
            </a:pPr>
            <a:r>
              <a:rPr lang="en-US" b="1" i="1" dirty="0"/>
              <a:t>Multiplier to used to convert RVUs to dollar amounts </a:t>
            </a:r>
          </a:p>
          <a:p>
            <a:pPr marL="285750" indent="-285750">
              <a:buFont typeface="Arial" panose="020B0604020202020204" pitchFamily="34" charset="0"/>
              <a:buChar char="•"/>
            </a:pPr>
            <a:r>
              <a:rPr lang="en-US" dirty="0"/>
              <a:t>Updated annually by CMS</a:t>
            </a:r>
          </a:p>
          <a:p>
            <a:pPr marL="285750" indent="-285750">
              <a:buFont typeface="Arial" panose="020B0604020202020204" pitchFamily="34" charset="0"/>
              <a:buChar char="•"/>
            </a:pPr>
            <a:r>
              <a:rPr lang="en-US" dirty="0"/>
              <a:t>2025 CF $32.35 </a:t>
            </a:r>
            <a:r>
              <a:rPr lang="en-US" sz="1600" dirty="0"/>
              <a:t>(↓2.83% from 2024;  ↓10.36% since 2020)</a:t>
            </a:r>
          </a:p>
          <a:p>
            <a:pPr marL="285750" indent="-285750">
              <a:buFont typeface="Arial" panose="020B0604020202020204" pitchFamily="34" charset="0"/>
              <a:buChar char="•"/>
            </a:pPr>
            <a:r>
              <a:rPr lang="en-US" dirty="0"/>
              <a:t>2025 resource input costs </a:t>
            </a:r>
            <a:r>
              <a:rPr lang="en-US" sz="1600" dirty="0"/>
              <a:t>↑3.5% (MEI)</a:t>
            </a:r>
            <a:endParaRPr lang="en-US" sz="2000" dirty="0"/>
          </a:p>
        </p:txBody>
      </p:sp>
      <p:sp>
        <p:nvSpPr>
          <p:cNvPr id="11" name="TextBox 10">
            <a:extLst>
              <a:ext uri="{FF2B5EF4-FFF2-40B4-BE49-F238E27FC236}">
                <a16:creationId xmlns:a16="http://schemas.microsoft.com/office/drawing/2014/main" id="{FBBE4398-F244-7E2F-779C-B2958A616226}"/>
              </a:ext>
            </a:extLst>
          </p:cNvPr>
          <p:cNvSpPr txBox="1"/>
          <p:nvPr/>
        </p:nvSpPr>
        <p:spPr>
          <a:xfrm>
            <a:off x="7482841" y="4226502"/>
            <a:ext cx="4294000" cy="2215991"/>
          </a:xfrm>
          <a:prstGeom prst="rect">
            <a:avLst/>
          </a:prstGeom>
          <a:solidFill>
            <a:schemeClr val="accent4">
              <a:lumMod val="40000"/>
              <a:lumOff val="60000"/>
            </a:schemeClr>
          </a:solidFill>
        </p:spPr>
        <p:txBody>
          <a:bodyPr wrap="square" rtlCol="0">
            <a:spAutoFit/>
          </a:bodyPr>
          <a:lstStyle/>
          <a:p>
            <a:pPr algn="ctr"/>
            <a:r>
              <a:rPr lang="en-US" sz="2400" b="1" dirty="0"/>
              <a:t>Geographic Practice Cost </a:t>
            </a:r>
          </a:p>
          <a:p>
            <a:pPr algn="ctr"/>
            <a:r>
              <a:rPr lang="en-US" sz="2400" b="1" dirty="0"/>
              <a:t>Index (GPCI)</a:t>
            </a:r>
            <a:endParaRPr lang="en-US" b="1" dirty="0"/>
          </a:p>
          <a:p>
            <a:pPr marL="285750" indent="-285750">
              <a:buFont typeface="Arial" panose="020B0604020202020204" pitchFamily="34" charset="0"/>
              <a:buChar char="•"/>
            </a:pPr>
            <a:r>
              <a:rPr lang="en-US" dirty="0"/>
              <a:t>Used by CMS to </a:t>
            </a:r>
            <a:r>
              <a:rPr lang="en-US" b="1" i="1" dirty="0"/>
              <a:t>adjust RVUs for  regional differences in costs</a:t>
            </a:r>
          </a:p>
          <a:p>
            <a:pPr marL="285750" indent="-285750">
              <a:buFont typeface="Arial" panose="020B0604020202020204" pitchFamily="34" charset="0"/>
              <a:buChar char="•"/>
            </a:pPr>
            <a:r>
              <a:rPr lang="en-US" dirty="0"/>
              <a:t>Each Medicare locality has its own GPCI for work, PE and malpractice </a:t>
            </a:r>
          </a:p>
          <a:p>
            <a:pPr marL="285750" indent="-285750">
              <a:buFont typeface="Arial" panose="020B0604020202020204" pitchFamily="34" charset="0"/>
              <a:buChar char="•"/>
            </a:pPr>
            <a:r>
              <a:rPr lang="en-US" dirty="0"/>
              <a:t>Updated at least every 3 years</a:t>
            </a:r>
          </a:p>
        </p:txBody>
      </p:sp>
      <p:sp>
        <p:nvSpPr>
          <p:cNvPr id="3" name="TextBox 2">
            <a:extLst>
              <a:ext uri="{FF2B5EF4-FFF2-40B4-BE49-F238E27FC236}">
                <a16:creationId xmlns:a16="http://schemas.microsoft.com/office/drawing/2014/main" id="{F3251AC9-A95E-2D8A-D3AA-C040496D4F3D}"/>
              </a:ext>
            </a:extLst>
          </p:cNvPr>
          <p:cNvSpPr txBox="1"/>
          <p:nvPr/>
        </p:nvSpPr>
        <p:spPr>
          <a:xfrm>
            <a:off x="4030184" y="6193630"/>
            <a:ext cx="3164777" cy="338554"/>
          </a:xfrm>
          <a:prstGeom prst="rect">
            <a:avLst/>
          </a:prstGeom>
          <a:noFill/>
        </p:spPr>
        <p:txBody>
          <a:bodyPr wrap="none" rtlCol="0">
            <a:spAutoFit/>
          </a:bodyPr>
          <a:lstStyle/>
          <a:p>
            <a:r>
              <a:rPr lang="en-US" sz="1600" dirty="0"/>
              <a:t>(PLI=professional liability insurance)</a:t>
            </a:r>
          </a:p>
        </p:txBody>
      </p:sp>
      <p:sp>
        <p:nvSpPr>
          <p:cNvPr id="4" name="TextBox 3">
            <a:extLst>
              <a:ext uri="{FF2B5EF4-FFF2-40B4-BE49-F238E27FC236}">
                <a16:creationId xmlns:a16="http://schemas.microsoft.com/office/drawing/2014/main" id="{EACF4BEB-B726-E448-F527-95B7EF90D157}"/>
              </a:ext>
            </a:extLst>
          </p:cNvPr>
          <p:cNvSpPr txBox="1"/>
          <p:nvPr/>
        </p:nvSpPr>
        <p:spPr>
          <a:xfrm>
            <a:off x="5756850" y="3127248"/>
            <a:ext cx="1702710" cy="954107"/>
          </a:xfrm>
          <a:prstGeom prst="rect">
            <a:avLst/>
          </a:prstGeom>
          <a:solidFill>
            <a:srgbClr val="FFC000"/>
          </a:solidFill>
          <a:ln>
            <a:solidFill>
              <a:srgbClr val="FFC000"/>
            </a:solidFill>
          </a:ln>
        </p:spPr>
        <p:txBody>
          <a:bodyPr wrap="none" rtlCol="0">
            <a:spAutoFit/>
          </a:bodyPr>
          <a:lstStyle/>
          <a:p>
            <a:pPr algn="ctr"/>
            <a:r>
              <a:rPr lang="en-US" sz="2000" b="1" i="1" dirty="0"/>
              <a:t>2026 CF</a:t>
            </a:r>
          </a:p>
          <a:p>
            <a:pPr algn="ctr"/>
            <a:r>
              <a:rPr lang="en-US" dirty="0"/>
              <a:t>$33.57 APM</a:t>
            </a:r>
          </a:p>
          <a:p>
            <a:pPr algn="ctr"/>
            <a:r>
              <a:rPr lang="en-US" dirty="0"/>
              <a:t>$33.40 </a:t>
            </a:r>
            <a:r>
              <a:rPr lang="en-US" sz="1600" dirty="0"/>
              <a:t>(↑3.26%)</a:t>
            </a:r>
            <a:endParaRPr lang="en-US" dirty="0"/>
          </a:p>
        </p:txBody>
      </p:sp>
    </p:spTree>
    <p:extLst>
      <p:ext uri="{BB962C8B-B14F-4D97-AF65-F5344CB8AC3E}">
        <p14:creationId xmlns:p14="http://schemas.microsoft.com/office/powerpoint/2010/main" val="307998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heckerboard(across)">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outVertic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category"/>
        </p:bldSub>
      </p:bldGraphic>
      <p:bldP spid="10" grpId="0" animBg="1"/>
      <p:bldP spid="11" grpId="0" animBg="1"/>
      <p:bldP spid="3" grpId="0"/>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3F377-DDFC-ADA6-4460-C5DFC0A8B6E6}"/>
              </a:ext>
            </a:extLst>
          </p:cNvPr>
          <p:cNvSpPr>
            <a:spLocks noGrp="1"/>
          </p:cNvSpPr>
          <p:nvPr>
            <p:ph type="title"/>
          </p:nvPr>
        </p:nvSpPr>
        <p:spPr/>
        <p:txBody>
          <a:bodyPr>
            <a:normAutofit/>
          </a:bodyPr>
          <a:lstStyle/>
          <a:p>
            <a:r>
              <a:rPr lang="en-US" sz="4800" dirty="0"/>
              <a:t>CMS Total RVU Payment Formula</a:t>
            </a:r>
          </a:p>
        </p:txBody>
      </p:sp>
      <p:sp>
        <p:nvSpPr>
          <p:cNvPr id="8" name="TextBox 7">
            <a:extLst>
              <a:ext uri="{FF2B5EF4-FFF2-40B4-BE49-F238E27FC236}">
                <a16:creationId xmlns:a16="http://schemas.microsoft.com/office/drawing/2014/main" id="{CA256A36-4692-C3B6-6976-12762493C1C0}"/>
              </a:ext>
            </a:extLst>
          </p:cNvPr>
          <p:cNvSpPr txBox="1"/>
          <p:nvPr/>
        </p:nvSpPr>
        <p:spPr>
          <a:xfrm>
            <a:off x="620575" y="2493000"/>
            <a:ext cx="5902192" cy="2554545"/>
          </a:xfrm>
          <a:prstGeom prst="rect">
            <a:avLst/>
          </a:prstGeom>
          <a:solidFill>
            <a:schemeClr val="bg1">
              <a:lumMod val="75000"/>
            </a:schemeClr>
          </a:solidFill>
        </p:spPr>
        <p:txBody>
          <a:bodyPr wrap="none" rtlCol="0">
            <a:spAutoFit/>
          </a:bodyPr>
          <a:lstStyle/>
          <a:p>
            <a:pPr algn="ctr"/>
            <a:r>
              <a:rPr lang="en-US" sz="4000" dirty="0"/>
              <a:t>(Work RVU x  Work GPCI) + </a:t>
            </a:r>
          </a:p>
          <a:p>
            <a:pPr algn="ctr"/>
            <a:r>
              <a:rPr lang="en-US" sz="4000" dirty="0"/>
              <a:t>(PE RVU x PE GPCI)  +</a:t>
            </a:r>
          </a:p>
          <a:p>
            <a:pPr algn="ctr"/>
            <a:r>
              <a:rPr lang="en-US" sz="4000" dirty="0"/>
              <a:t>(PLI RVU x PLI GPCI) =</a:t>
            </a:r>
          </a:p>
          <a:p>
            <a:pPr algn="ctr"/>
            <a:r>
              <a:rPr lang="en-US" sz="4000" dirty="0"/>
              <a:t>Total RVU</a:t>
            </a:r>
          </a:p>
        </p:txBody>
      </p:sp>
      <p:sp>
        <p:nvSpPr>
          <p:cNvPr id="9" name="TextBox 8">
            <a:extLst>
              <a:ext uri="{FF2B5EF4-FFF2-40B4-BE49-F238E27FC236}">
                <a16:creationId xmlns:a16="http://schemas.microsoft.com/office/drawing/2014/main" id="{6C0C281D-8508-114C-407C-1548E06EE175}"/>
              </a:ext>
            </a:extLst>
          </p:cNvPr>
          <p:cNvSpPr txBox="1"/>
          <p:nvPr/>
        </p:nvSpPr>
        <p:spPr>
          <a:xfrm>
            <a:off x="7079694" y="2921047"/>
            <a:ext cx="4240835" cy="1569660"/>
          </a:xfrm>
          <a:prstGeom prst="rect">
            <a:avLst/>
          </a:prstGeom>
          <a:solidFill>
            <a:schemeClr val="accent3"/>
          </a:solidFill>
        </p:spPr>
        <p:txBody>
          <a:bodyPr wrap="square" rtlCol="0">
            <a:spAutoFit/>
          </a:bodyPr>
          <a:lstStyle/>
          <a:p>
            <a:r>
              <a:rPr lang="en-US" sz="4800" dirty="0"/>
              <a:t>Total RVU x CF = Payment Dollars </a:t>
            </a:r>
          </a:p>
        </p:txBody>
      </p:sp>
      <p:sp>
        <p:nvSpPr>
          <p:cNvPr id="10" name="TextBox 9">
            <a:extLst>
              <a:ext uri="{FF2B5EF4-FFF2-40B4-BE49-F238E27FC236}">
                <a16:creationId xmlns:a16="http://schemas.microsoft.com/office/drawing/2014/main" id="{F8CEDB05-C62A-1DE1-9CB3-FCC7861AEC26}"/>
              </a:ext>
            </a:extLst>
          </p:cNvPr>
          <p:cNvSpPr txBox="1"/>
          <p:nvPr/>
        </p:nvSpPr>
        <p:spPr>
          <a:xfrm>
            <a:off x="569058" y="5257933"/>
            <a:ext cx="11408293" cy="830997"/>
          </a:xfrm>
          <a:prstGeom prst="rect">
            <a:avLst/>
          </a:prstGeom>
          <a:noFill/>
          <a:ln>
            <a:noFill/>
          </a:ln>
        </p:spPr>
        <p:txBody>
          <a:bodyPr wrap="square" rtlCol="0">
            <a:spAutoFit/>
          </a:bodyPr>
          <a:lstStyle/>
          <a:p>
            <a:pPr algn="ctr"/>
            <a:r>
              <a:rPr lang="en-US" sz="2400" i="1" dirty="0"/>
              <a:t>RVU = Relative Value Units; GPCI = Geographic Practice Cost Index;  CF = Conversion Factor</a:t>
            </a:r>
          </a:p>
          <a:p>
            <a:pPr algn="ctr"/>
            <a:r>
              <a:rPr lang="en-US" sz="2400" i="1" dirty="0"/>
              <a:t>PE = Practice Expense; PLI = Professional Liability Insurance</a:t>
            </a:r>
          </a:p>
        </p:txBody>
      </p:sp>
      <p:grpSp>
        <p:nvGrpSpPr>
          <p:cNvPr id="3" name="Group 2">
            <a:extLst>
              <a:ext uri="{FF2B5EF4-FFF2-40B4-BE49-F238E27FC236}">
                <a16:creationId xmlns:a16="http://schemas.microsoft.com/office/drawing/2014/main" id="{9FDE253E-36A4-BD57-CEC8-A16E016E5968}"/>
              </a:ext>
            </a:extLst>
          </p:cNvPr>
          <p:cNvGrpSpPr/>
          <p:nvPr/>
        </p:nvGrpSpPr>
        <p:grpSpPr>
          <a:xfrm>
            <a:off x="9366720" y="6217633"/>
            <a:ext cx="2839568" cy="651605"/>
            <a:chOff x="8858251" y="5952087"/>
            <a:chExt cx="2839568" cy="651605"/>
          </a:xfrm>
        </p:grpSpPr>
        <p:sp>
          <p:nvSpPr>
            <p:cNvPr id="4" name="TextBox 3">
              <a:extLst>
                <a:ext uri="{FF2B5EF4-FFF2-40B4-BE49-F238E27FC236}">
                  <a16:creationId xmlns:a16="http://schemas.microsoft.com/office/drawing/2014/main" id="{CF779253-6BFB-AD6F-C2C3-0768CA7BCF92}"/>
                </a:ext>
              </a:extLst>
            </p:cNvPr>
            <p:cNvSpPr txBox="1"/>
            <p:nvPr/>
          </p:nvSpPr>
          <p:spPr>
            <a:xfrm>
              <a:off x="9472607" y="5957361"/>
              <a:ext cx="2225212" cy="646331"/>
            </a:xfrm>
            <a:prstGeom prst="rect">
              <a:avLst/>
            </a:prstGeom>
            <a:solidFill>
              <a:schemeClr val="accent3">
                <a:lumMod val="60000"/>
                <a:lumOff val="40000"/>
              </a:schemeClr>
            </a:solidFill>
          </p:spPr>
          <p:txBody>
            <a:bodyPr wrap="square" rtlCol="0">
              <a:spAutoFit/>
            </a:bodyPr>
            <a:lstStyle/>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AMSPDC Pediatrics </a:t>
              </a:r>
            </a:p>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Workforce Initiative</a:t>
              </a:r>
            </a:p>
          </p:txBody>
        </p:sp>
        <p:pic>
          <p:nvPicPr>
            <p:cNvPr id="5" name="Picture 2" descr="Association of Pediatric Program Directors">
              <a:extLst>
                <a:ext uri="{FF2B5EF4-FFF2-40B4-BE49-F238E27FC236}">
                  <a16:creationId xmlns:a16="http://schemas.microsoft.com/office/drawing/2014/main" id="{977BE836-00E9-FCC2-5D02-F581E1EC38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1" y="5952087"/>
              <a:ext cx="631600" cy="6516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7603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2F184-BA97-7153-F323-B9D82A43F47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C25BBCF-CCD4-F4D8-F5E1-B365ADC70C80}"/>
              </a:ext>
            </a:extLst>
          </p:cNvPr>
          <p:cNvSpPr/>
          <p:nvPr/>
        </p:nvSpPr>
        <p:spPr>
          <a:xfrm>
            <a:off x="1009606" y="3552667"/>
            <a:ext cx="10530753" cy="2085974"/>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F6019C-D918-66FC-13E4-C725080ADE1E}"/>
              </a:ext>
            </a:extLst>
          </p:cNvPr>
          <p:cNvSpPr>
            <a:spLocks noGrp="1"/>
          </p:cNvSpPr>
          <p:nvPr>
            <p:ph idx="1"/>
          </p:nvPr>
        </p:nvSpPr>
        <p:spPr>
          <a:xfrm>
            <a:off x="760634" y="1946451"/>
            <a:ext cx="10900243" cy="4847415"/>
          </a:xfrm>
        </p:spPr>
        <p:txBody>
          <a:bodyPr>
            <a:normAutofit lnSpcReduction="10000"/>
          </a:bodyPr>
          <a:lstStyle/>
          <a:p>
            <a:pPr lvl="1"/>
            <a:r>
              <a:rPr lang="en-US" sz="2800" dirty="0"/>
              <a:t>Updated annually by CMS (under 2015 MACRA law)</a:t>
            </a:r>
          </a:p>
          <a:p>
            <a:pPr lvl="2"/>
            <a:r>
              <a:rPr lang="en-US" sz="2400" dirty="0"/>
              <a:t>Proposed MPFS for each year published in summer for comments</a:t>
            </a:r>
          </a:p>
          <a:p>
            <a:pPr lvl="2"/>
            <a:r>
              <a:rPr lang="en-US" sz="2400" dirty="0"/>
              <a:t> Final rule published in Nov; takes effect Jan 1 of the new calendar year</a:t>
            </a:r>
          </a:p>
          <a:p>
            <a:pPr lvl="1"/>
            <a:r>
              <a:rPr lang="en-US" sz="2600" b="1" i="1" dirty="0"/>
              <a:t>Cost of all changes in MPFS must be budget neutral </a:t>
            </a:r>
            <a:r>
              <a:rPr lang="en-US" sz="2600" dirty="0"/>
              <a:t>(OBRA 1989)</a:t>
            </a:r>
          </a:p>
          <a:p>
            <a:pPr lvl="2"/>
            <a:r>
              <a:rPr lang="en-US" sz="2400" dirty="0"/>
              <a:t>Changes in total Medicare spending limited to $20 million/year</a:t>
            </a:r>
          </a:p>
          <a:p>
            <a:pPr lvl="2"/>
            <a:r>
              <a:rPr lang="en-US" sz="2400" dirty="0"/>
              <a:t>Congress can legislate increases to boost payment; passed several 2021-24; one-time increase 2.5% for 2025 failed after 2024 presidential election; passed temporary 2.5% increase for 2026 in July 2025.   </a:t>
            </a:r>
          </a:p>
          <a:p>
            <a:pPr lvl="1"/>
            <a:r>
              <a:rPr lang="en-US" sz="2600" dirty="0"/>
              <a:t>Provides payment rates for more than 10,000 heath care services</a:t>
            </a:r>
          </a:p>
          <a:p>
            <a:pPr lvl="2"/>
            <a:r>
              <a:rPr lang="en-US" sz="2400" dirty="0"/>
              <a:t>Inpatient, outpatient, diagnostic, surgical/procedural</a:t>
            </a:r>
          </a:p>
        </p:txBody>
      </p:sp>
      <p:sp>
        <p:nvSpPr>
          <p:cNvPr id="2" name="Title 1">
            <a:extLst>
              <a:ext uri="{FF2B5EF4-FFF2-40B4-BE49-F238E27FC236}">
                <a16:creationId xmlns:a16="http://schemas.microsoft.com/office/drawing/2014/main" id="{F3970EBB-2C85-806F-B375-CB8AAFDAE23D}"/>
              </a:ext>
            </a:extLst>
          </p:cNvPr>
          <p:cNvSpPr>
            <a:spLocks noGrp="1"/>
          </p:cNvSpPr>
          <p:nvPr>
            <p:ph type="title"/>
          </p:nvPr>
        </p:nvSpPr>
        <p:spPr/>
        <p:txBody>
          <a:bodyPr>
            <a:normAutofit/>
          </a:bodyPr>
          <a:lstStyle/>
          <a:p>
            <a:r>
              <a:rPr lang="en-US" sz="4800" dirty="0"/>
              <a:t>Medicare Physician Fee Schedule</a:t>
            </a:r>
          </a:p>
        </p:txBody>
      </p:sp>
      <p:pic>
        <p:nvPicPr>
          <p:cNvPr id="6" name="Picture 5" descr="A screenshot of a computer screen&#10;&#10;AI-generated content may be incorrect.">
            <a:extLst>
              <a:ext uri="{FF2B5EF4-FFF2-40B4-BE49-F238E27FC236}">
                <a16:creationId xmlns:a16="http://schemas.microsoft.com/office/drawing/2014/main" id="{532377B6-670E-F8F8-28E2-03FA10B8746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158" t="2597" r="2158" b="1719"/>
          <a:stretch>
            <a:fillRect/>
          </a:stretch>
        </p:blipFill>
        <p:spPr>
          <a:xfrm>
            <a:off x="9995837" y="1386892"/>
            <a:ext cx="1768881" cy="1768881"/>
          </a:xfrm>
          <a:prstGeom prst="rect">
            <a:avLst/>
          </a:prstGeom>
        </p:spPr>
      </p:pic>
      <p:grpSp>
        <p:nvGrpSpPr>
          <p:cNvPr id="5" name="Group 4">
            <a:extLst>
              <a:ext uri="{FF2B5EF4-FFF2-40B4-BE49-F238E27FC236}">
                <a16:creationId xmlns:a16="http://schemas.microsoft.com/office/drawing/2014/main" id="{266DF50B-EA7E-046B-81E3-F855A3A4D1AD}"/>
              </a:ext>
            </a:extLst>
          </p:cNvPr>
          <p:cNvGrpSpPr/>
          <p:nvPr/>
        </p:nvGrpSpPr>
        <p:grpSpPr>
          <a:xfrm>
            <a:off x="9366720" y="6217633"/>
            <a:ext cx="2839568" cy="651605"/>
            <a:chOff x="8858251" y="5952087"/>
            <a:chExt cx="2839568" cy="651605"/>
          </a:xfrm>
        </p:grpSpPr>
        <p:sp>
          <p:nvSpPr>
            <p:cNvPr id="7" name="TextBox 6">
              <a:extLst>
                <a:ext uri="{FF2B5EF4-FFF2-40B4-BE49-F238E27FC236}">
                  <a16:creationId xmlns:a16="http://schemas.microsoft.com/office/drawing/2014/main" id="{75E7D4BC-2A4C-E4D8-4EBA-5E2B07668CBE}"/>
                </a:ext>
              </a:extLst>
            </p:cNvPr>
            <p:cNvSpPr txBox="1"/>
            <p:nvPr/>
          </p:nvSpPr>
          <p:spPr>
            <a:xfrm>
              <a:off x="9472607" y="5957361"/>
              <a:ext cx="2225212" cy="646331"/>
            </a:xfrm>
            <a:prstGeom prst="rect">
              <a:avLst/>
            </a:prstGeom>
            <a:solidFill>
              <a:schemeClr val="accent3">
                <a:lumMod val="60000"/>
                <a:lumOff val="40000"/>
              </a:schemeClr>
            </a:solidFill>
          </p:spPr>
          <p:txBody>
            <a:bodyPr wrap="square" rtlCol="0">
              <a:spAutoFit/>
            </a:bodyPr>
            <a:lstStyle/>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AMSPDC Pediatrics </a:t>
              </a:r>
            </a:p>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Workforce Initiative</a:t>
              </a:r>
            </a:p>
          </p:txBody>
        </p:sp>
        <p:pic>
          <p:nvPicPr>
            <p:cNvPr id="8" name="Picture 2" descr="Association of Pediatric Program Directors">
              <a:extLst>
                <a:ext uri="{FF2B5EF4-FFF2-40B4-BE49-F238E27FC236}">
                  <a16:creationId xmlns:a16="http://schemas.microsoft.com/office/drawing/2014/main" id="{429E02CC-FD31-0A4C-578A-05010DE299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8251" y="5952087"/>
              <a:ext cx="631600" cy="6516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4296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A7F6F-EA71-625B-C615-7B4ED0C9811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4A4E39E-D827-1F85-4812-0AD9024447E8}"/>
              </a:ext>
            </a:extLst>
          </p:cNvPr>
          <p:cNvSpPr/>
          <p:nvPr/>
        </p:nvSpPr>
        <p:spPr>
          <a:xfrm>
            <a:off x="1114425" y="5720460"/>
            <a:ext cx="9115425" cy="442913"/>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5F3C2E-65C5-F476-A451-C3F14CDA305A}"/>
              </a:ext>
            </a:extLst>
          </p:cNvPr>
          <p:cNvSpPr>
            <a:spLocks noGrp="1"/>
          </p:cNvSpPr>
          <p:nvPr>
            <p:ph type="title"/>
          </p:nvPr>
        </p:nvSpPr>
        <p:spPr/>
        <p:txBody>
          <a:bodyPr>
            <a:normAutofit/>
          </a:bodyPr>
          <a:lstStyle/>
          <a:p>
            <a:r>
              <a:rPr lang="en-US" sz="4800" dirty="0"/>
              <a:t>Medicare Physician Fee Schedule</a:t>
            </a:r>
          </a:p>
        </p:txBody>
      </p:sp>
      <p:grpSp>
        <p:nvGrpSpPr>
          <p:cNvPr id="4" name="Group 3">
            <a:extLst>
              <a:ext uri="{FF2B5EF4-FFF2-40B4-BE49-F238E27FC236}">
                <a16:creationId xmlns:a16="http://schemas.microsoft.com/office/drawing/2014/main" id="{15B8B150-6312-3215-C885-5D4AFEBA134B}"/>
              </a:ext>
            </a:extLst>
          </p:cNvPr>
          <p:cNvGrpSpPr/>
          <p:nvPr/>
        </p:nvGrpSpPr>
        <p:grpSpPr>
          <a:xfrm>
            <a:off x="9366720" y="6217633"/>
            <a:ext cx="2839568" cy="651605"/>
            <a:chOff x="8858251" y="5952087"/>
            <a:chExt cx="2839568" cy="651605"/>
          </a:xfrm>
        </p:grpSpPr>
        <p:sp>
          <p:nvSpPr>
            <p:cNvPr id="6" name="TextBox 5">
              <a:extLst>
                <a:ext uri="{FF2B5EF4-FFF2-40B4-BE49-F238E27FC236}">
                  <a16:creationId xmlns:a16="http://schemas.microsoft.com/office/drawing/2014/main" id="{B9D29AAE-E728-F3B9-F523-46134933ADCD}"/>
                </a:ext>
              </a:extLst>
            </p:cNvPr>
            <p:cNvSpPr txBox="1"/>
            <p:nvPr/>
          </p:nvSpPr>
          <p:spPr>
            <a:xfrm>
              <a:off x="9472607" y="5957361"/>
              <a:ext cx="2225212" cy="646331"/>
            </a:xfrm>
            <a:prstGeom prst="rect">
              <a:avLst/>
            </a:prstGeom>
            <a:solidFill>
              <a:schemeClr val="accent3">
                <a:lumMod val="60000"/>
                <a:lumOff val="40000"/>
              </a:schemeClr>
            </a:solidFill>
          </p:spPr>
          <p:txBody>
            <a:bodyPr wrap="square" rtlCol="0">
              <a:spAutoFit/>
            </a:bodyPr>
            <a:lstStyle/>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AMSPDC Pediatrics </a:t>
              </a:r>
            </a:p>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Workforce Initiative</a:t>
              </a:r>
            </a:p>
          </p:txBody>
        </p:sp>
        <p:pic>
          <p:nvPicPr>
            <p:cNvPr id="7" name="Picture 2" descr="Association of Pediatric Program Directors">
              <a:extLst>
                <a:ext uri="{FF2B5EF4-FFF2-40B4-BE49-F238E27FC236}">
                  <a16:creationId xmlns:a16="http://schemas.microsoft.com/office/drawing/2014/main" id="{AB897C65-555D-261E-2BA5-90F3F899FF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1" y="5952087"/>
              <a:ext cx="631600" cy="651605"/>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a:extLst>
              <a:ext uri="{FF2B5EF4-FFF2-40B4-BE49-F238E27FC236}">
                <a16:creationId xmlns:a16="http://schemas.microsoft.com/office/drawing/2014/main" id="{1A44E283-CEB0-8701-E389-334AE36F6748}"/>
              </a:ext>
            </a:extLst>
          </p:cNvPr>
          <p:cNvSpPr/>
          <p:nvPr/>
        </p:nvSpPr>
        <p:spPr>
          <a:xfrm>
            <a:off x="950976" y="2014092"/>
            <a:ext cx="10476949" cy="442913"/>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7A017F-B32D-631A-5D70-C2056F7150F0}"/>
              </a:ext>
            </a:extLst>
          </p:cNvPr>
          <p:cNvSpPr>
            <a:spLocks noGrp="1"/>
          </p:cNvSpPr>
          <p:nvPr>
            <p:ph idx="1"/>
          </p:nvPr>
        </p:nvSpPr>
        <p:spPr>
          <a:xfrm>
            <a:off x="760634" y="1632119"/>
            <a:ext cx="10900243" cy="4847415"/>
          </a:xfrm>
        </p:spPr>
        <p:txBody>
          <a:bodyPr>
            <a:normAutofit/>
          </a:bodyPr>
          <a:lstStyle/>
          <a:p>
            <a:pPr marL="0" indent="0" algn="ctr">
              <a:buNone/>
            </a:pPr>
            <a:r>
              <a:rPr lang="en-US" sz="3600" b="1" dirty="0"/>
              <a:t>MPFS mandated for Medicare beneficiaries since 1989 </a:t>
            </a:r>
            <a:r>
              <a:rPr lang="en-US" sz="3000" b="1" dirty="0"/>
              <a:t>67 million beneficiaries in 2025; Medicare Part B covers outpatient </a:t>
            </a:r>
          </a:p>
          <a:p>
            <a:pPr lvl="1"/>
            <a:r>
              <a:rPr lang="en-US" sz="2800" b="1" i="1" dirty="0"/>
              <a:t>Traditional Medicare: </a:t>
            </a:r>
            <a:r>
              <a:rPr lang="en-US" sz="2800" dirty="0"/>
              <a:t>80% paid by CMS to provider; 20% paid by beneficiary (co-insurance) </a:t>
            </a:r>
            <a:r>
              <a:rPr lang="en-US" sz="2800"/>
              <a:t>or supplemental </a:t>
            </a:r>
            <a:r>
              <a:rPr lang="en-US" sz="2800" dirty="0"/>
              <a:t>insurance</a:t>
            </a:r>
          </a:p>
          <a:p>
            <a:pPr lvl="1"/>
            <a:r>
              <a:rPr lang="en-US" sz="2800" b="1" i="1" dirty="0"/>
              <a:t>Medicare Advantage plan: </a:t>
            </a:r>
            <a:r>
              <a:rPr lang="en-US" sz="2800" dirty="0"/>
              <a:t>CMS pays plan and plan pays providers </a:t>
            </a:r>
          </a:p>
          <a:p>
            <a:pPr lvl="1"/>
            <a:r>
              <a:rPr lang="en-US" sz="2800" dirty="0"/>
              <a:t>If Medicare primary, physician agrees to MPFS fee for full coverage (no higher); &lt;1% non-ped providers opt out of Medicare participation </a:t>
            </a:r>
          </a:p>
          <a:p>
            <a:pPr lvl="1"/>
            <a:r>
              <a:rPr lang="en-US" sz="2800" dirty="0"/>
              <a:t>Children with ESKD may be Medicare beneficiaries (~5,000)</a:t>
            </a:r>
          </a:p>
        </p:txBody>
      </p:sp>
      <p:sp>
        <p:nvSpPr>
          <p:cNvPr id="11" name="TextBox 10">
            <a:extLst>
              <a:ext uri="{FF2B5EF4-FFF2-40B4-BE49-F238E27FC236}">
                <a16:creationId xmlns:a16="http://schemas.microsoft.com/office/drawing/2014/main" id="{8516A32A-1BE6-A0AF-799F-6E68D8483D3A}"/>
              </a:ext>
            </a:extLst>
          </p:cNvPr>
          <p:cNvSpPr txBox="1"/>
          <p:nvPr/>
        </p:nvSpPr>
        <p:spPr>
          <a:xfrm rot="1599981">
            <a:off x="9968751" y="981885"/>
            <a:ext cx="1426994" cy="369332"/>
          </a:xfrm>
          <a:prstGeom prst="rect">
            <a:avLst/>
          </a:prstGeom>
          <a:solidFill>
            <a:srgbClr val="FFC000"/>
          </a:solidFill>
        </p:spPr>
        <p:txBody>
          <a:bodyPr wrap="none" rtlCol="0">
            <a:spAutoFit/>
          </a:bodyPr>
          <a:lstStyle/>
          <a:p>
            <a:pPr algn="ctr"/>
            <a:r>
              <a:rPr lang="en-US" b="1" dirty="0"/>
              <a:t>Addendum B</a:t>
            </a:r>
          </a:p>
        </p:txBody>
      </p:sp>
    </p:spTree>
    <p:extLst>
      <p:ext uri="{BB962C8B-B14F-4D97-AF65-F5344CB8AC3E}">
        <p14:creationId xmlns:p14="http://schemas.microsoft.com/office/powerpoint/2010/main" val="140060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 calcmode="lin" valueType="num">
                                      <p:cBhvr>
                                        <p:cTn id="19" dur="500" fill="hold"/>
                                        <p:tgtEl>
                                          <p:spTgt spid="11"/>
                                        </p:tgtEl>
                                        <p:attrNameLst>
                                          <p:attrName>style.rotation</p:attrName>
                                        </p:attrNameLst>
                                      </p:cBhvr>
                                      <p:tavLst>
                                        <p:tav tm="0">
                                          <p:val>
                                            <p:fltVal val="360"/>
                                          </p:val>
                                        </p:tav>
                                        <p:tav tm="100000">
                                          <p:val>
                                            <p:fltVal val="0"/>
                                          </p:val>
                                        </p:tav>
                                      </p:tavLst>
                                    </p:anim>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E6FB5-F38C-02AF-EFA0-B0B8CE68064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5FD7F6B-50D3-85CC-080C-FDB297A65F0B}"/>
              </a:ext>
            </a:extLst>
          </p:cNvPr>
          <p:cNvSpPr/>
          <p:nvPr/>
        </p:nvSpPr>
        <p:spPr>
          <a:xfrm>
            <a:off x="543339" y="6057901"/>
            <a:ext cx="11052313" cy="442913"/>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57B6CA-E02A-1673-7259-57F0EBEA6205}"/>
              </a:ext>
            </a:extLst>
          </p:cNvPr>
          <p:cNvSpPr/>
          <p:nvPr/>
        </p:nvSpPr>
        <p:spPr>
          <a:xfrm>
            <a:off x="543339" y="1971308"/>
            <a:ext cx="11052313" cy="2314942"/>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CDF5DB-2177-3CDE-B8CC-3025A3539B4D}"/>
              </a:ext>
            </a:extLst>
          </p:cNvPr>
          <p:cNvSpPr>
            <a:spLocks noGrp="1"/>
          </p:cNvSpPr>
          <p:nvPr>
            <p:ph type="title"/>
          </p:nvPr>
        </p:nvSpPr>
        <p:spPr/>
        <p:txBody>
          <a:bodyPr>
            <a:normAutofit/>
          </a:bodyPr>
          <a:lstStyle/>
          <a:p>
            <a:r>
              <a:rPr lang="en-US" sz="4800" dirty="0"/>
              <a:t>Medicare Physician Fee Schedule</a:t>
            </a:r>
          </a:p>
        </p:txBody>
      </p:sp>
      <p:sp>
        <p:nvSpPr>
          <p:cNvPr id="5" name="TextBox 4">
            <a:extLst>
              <a:ext uri="{FF2B5EF4-FFF2-40B4-BE49-F238E27FC236}">
                <a16:creationId xmlns:a16="http://schemas.microsoft.com/office/drawing/2014/main" id="{CAD13195-D65E-BA8F-2A79-2C70B509A343}"/>
              </a:ext>
            </a:extLst>
          </p:cNvPr>
          <p:cNvSpPr txBox="1"/>
          <p:nvPr/>
        </p:nvSpPr>
        <p:spPr>
          <a:xfrm>
            <a:off x="6899565" y="2844363"/>
            <a:ext cx="5007183" cy="369332"/>
          </a:xfrm>
          <a:prstGeom prst="rect">
            <a:avLst/>
          </a:prstGeom>
          <a:solidFill>
            <a:schemeClr val="bg1"/>
          </a:solidFill>
        </p:spPr>
        <p:txBody>
          <a:bodyPr wrap="square" rtlCol="0">
            <a:spAutoFit/>
          </a:bodyPr>
          <a:lstStyle/>
          <a:p>
            <a:r>
              <a:rPr lang="en-US" b="1" dirty="0"/>
              <a:t>1/6 adults; 1/2 children; 13% children uninsured</a:t>
            </a:r>
          </a:p>
        </p:txBody>
      </p:sp>
      <p:grpSp>
        <p:nvGrpSpPr>
          <p:cNvPr id="9" name="Group 8">
            <a:extLst>
              <a:ext uri="{FF2B5EF4-FFF2-40B4-BE49-F238E27FC236}">
                <a16:creationId xmlns:a16="http://schemas.microsoft.com/office/drawing/2014/main" id="{1E6B3174-D64E-D0A5-0E22-C9D7933249EF}"/>
              </a:ext>
            </a:extLst>
          </p:cNvPr>
          <p:cNvGrpSpPr/>
          <p:nvPr/>
        </p:nvGrpSpPr>
        <p:grpSpPr>
          <a:xfrm>
            <a:off x="7779524" y="3832390"/>
            <a:ext cx="1370572" cy="364088"/>
            <a:chOff x="7779524" y="3795814"/>
            <a:chExt cx="1370572" cy="364088"/>
          </a:xfrm>
        </p:grpSpPr>
        <p:sp>
          <p:nvSpPr>
            <p:cNvPr id="6" name="Rectangle 5">
              <a:extLst>
                <a:ext uri="{FF2B5EF4-FFF2-40B4-BE49-F238E27FC236}">
                  <a16:creationId xmlns:a16="http://schemas.microsoft.com/office/drawing/2014/main" id="{C31D3C7A-3EAA-CF0F-021A-A9E80841532D}"/>
                </a:ext>
              </a:extLst>
            </p:cNvPr>
            <p:cNvSpPr/>
            <p:nvPr/>
          </p:nvSpPr>
          <p:spPr>
            <a:xfrm>
              <a:off x="7779524" y="3795814"/>
              <a:ext cx="358636" cy="3640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377C15C-B461-B960-A3C8-C1FE09B94DD8}"/>
                </a:ext>
              </a:extLst>
            </p:cNvPr>
            <p:cNvSpPr/>
            <p:nvPr/>
          </p:nvSpPr>
          <p:spPr>
            <a:xfrm>
              <a:off x="8791460" y="3795814"/>
              <a:ext cx="358636" cy="3640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5738169-EA5E-9944-9E1F-33213879CB33}"/>
              </a:ext>
            </a:extLst>
          </p:cNvPr>
          <p:cNvSpPr>
            <a:spLocks noGrp="1"/>
          </p:cNvSpPr>
          <p:nvPr>
            <p:ph idx="1"/>
          </p:nvPr>
        </p:nvSpPr>
        <p:spPr>
          <a:xfrm>
            <a:off x="774922" y="1817862"/>
            <a:ext cx="10900243" cy="4847415"/>
          </a:xfrm>
        </p:spPr>
        <p:txBody>
          <a:bodyPr>
            <a:normAutofit fontScale="92500" lnSpcReduction="10000"/>
          </a:bodyPr>
          <a:lstStyle/>
          <a:p>
            <a:r>
              <a:rPr lang="en-US" sz="2800" b="1" i="1" dirty="0"/>
              <a:t>State Medicaid </a:t>
            </a:r>
            <a:r>
              <a:rPr lang="en-US" sz="2800" dirty="0"/>
              <a:t>may use for reference or not; not mandated; choice by state</a:t>
            </a:r>
            <a:endParaRPr lang="en-US" sz="2600" dirty="0"/>
          </a:p>
          <a:p>
            <a:pPr lvl="1"/>
            <a:r>
              <a:rPr lang="en-US" sz="2600" dirty="0"/>
              <a:t>Example: Texas has own Medicaid PFS; conversion factor (CF) better ped v. adult </a:t>
            </a:r>
          </a:p>
          <a:p>
            <a:pPr lvl="2"/>
            <a:r>
              <a:rPr lang="en-US" sz="2400" dirty="0"/>
              <a:t>E/M codes &gt;20y: payment ~40% of Medicare</a:t>
            </a:r>
          </a:p>
          <a:p>
            <a:pPr lvl="2"/>
            <a:r>
              <a:rPr lang="en-US" sz="2400" dirty="0"/>
              <a:t>E/M codes 0-20yo: payment ~60% of Medicare; ESRD/dialysis 0-20y ~85% of Medicare</a:t>
            </a:r>
          </a:p>
          <a:p>
            <a:pPr lvl="1"/>
            <a:r>
              <a:rPr lang="en-US" sz="2600" dirty="0"/>
              <a:t>Top 15 for benefits: MA, NY, VT, RI, CA, CT, PA, WA, AK, OR, DE, NH, NJ, LA, WV</a:t>
            </a:r>
          </a:p>
          <a:p>
            <a:r>
              <a:rPr lang="en-US" sz="2800" b="1" i="1" dirty="0"/>
              <a:t>Private payers </a:t>
            </a:r>
            <a:r>
              <a:rPr lang="en-US" sz="2800" dirty="0"/>
              <a:t>often use MPFS as benchmark to set rates</a:t>
            </a:r>
          </a:p>
          <a:p>
            <a:pPr lvl="1"/>
            <a:r>
              <a:rPr lang="en-US" sz="2400" dirty="0"/>
              <a:t>Often use their own CF and geographic adjusters to apply to MPFS RVUs</a:t>
            </a:r>
          </a:p>
          <a:p>
            <a:pPr lvl="1"/>
            <a:r>
              <a:rPr lang="en-US" sz="2400" dirty="0"/>
              <a:t>Different payments for in-network and out-of-network providers</a:t>
            </a:r>
          </a:p>
          <a:p>
            <a:pPr lvl="1"/>
            <a:r>
              <a:rPr lang="en-US" sz="2400" dirty="0"/>
              <a:t>Negotiate payments for specific practices, locations, </a:t>
            </a:r>
            <a:r>
              <a:rPr lang="en-US" sz="2400" dirty="0" err="1"/>
              <a:t>etc</a:t>
            </a:r>
            <a:r>
              <a:rPr lang="en-US" sz="2400" dirty="0"/>
              <a:t> </a:t>
            </a:r>
          </a:p>
          <a:p>
            <a:pPr lvl="1"/>
            <a:r>
              <a:rPr lang="en-US" sz="2400" dirty="0"/>
              <a:t>In 2020, average private payment 143% (118-179%) of Medicare payment (KFF blog)</a:t>
            </a:r>
          </a:p>
        </p:txBody>
      </p:sp>
    </p:spTree>
    <p:extLst>
      <p:ext uri="{BB962C8B-B14F-4D97-AF65-F5344CB8AC3E}">
        <p14:creationId xmlns:p14="http://schemas.microsoft.com/office/powerpoint/2010/main" val="347277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175B3-8295-DC1D-38D3-66ED5BFB0830}"/>
            </a:ext>
          </a:extLst>
        </p:cNvPr>
        <p:cNvGrpSpPr/>
        <p:nvPr/>
      </p:nvGrpSpPr>
      <p:grpSpPr>
        <a:xfrm>
          <a:off x="0" y="0"/>
          <a:ext cx="0" cy="0"/>
          <a:chOff x="0" y="0"/>
          <a:chExt cx="0" cy="0"/>
        </a:xfrm>
      </p:grpSpPr>
      <p:graphicFrame>
        <p:nvGraphicFramePr>
          <p:cNvPr id="16" name="Diagram 15">
            <a:extLst>
              <a:ext uri="{FF2B5EF4-FFF2-40B4-BE49-F238E27FC236}">
                <a16:creationId xmlns:a16="http://schemas.microsoft.com/office/drawing/2014/main" id="{A05E53D9-5858-7719-1F5A-3DFE7E852299}"/>
              </a:ext>
            </a:extLst>
          </p:cNvPr>
          <p:cNvGraphicFramePr/>
          <p:nvPr>
            <p:extLst>
              <p:ext uri="{D42A27DB-BD31-4B8C-83A1-F6EECF244321}">
                <p14:modId xmlns:p14="http://schemas.microsoft.com/office/powerpoint/2010/main" val="2720145000"/>
              </p:ext>
            </p:extLst>
          </p:nvPr>
        </p:nvGraphicFramePr>
        <p:xfrm>
          <a:off x="399304" y="1932381"/>
          <a:ext cx="11668200" cy="4595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2" name="Group 21">
            <a:extLst>
              <a:ext uri="{FF2B5EF4-FFF2-40B4-BE49-F238E27FC236}">
                <a16:creationId xmlns:a16="http://schemas.microsoft.com/office/drawing/2014/main" id="{1E161F5D-12C3-AFD7-6E06-83F30D940400}"/>
              </a:ext>
            </a:extLst>
          </p:cNvPr>
          <p:cNvGrpSpPr/>
          <p:nvPr/>
        </p:nvGrpSpPr>
        <p:grpSpPr>
          <a:xfrm>
            <a:off x="3843132" y="5526159"/>
            <a:ext cx="7845286" cy="828831"/>
            <a:chOff x="3843132" y="5526159"/>
            <a:chExt cx="7845286" cy="828831"/>
          </a:xfrm>
        </p:grpSpPr>
        <p:sp>
          <p:nvSpPr>
            <p:cNvPr id="18" name="Right Brace 17">
              <a:extLst>
                <a:ext uri="{FF2B5EF4-FFF2-40B4-BE49-F238E27FC236}">
                  <a16:creationId xmlns:a16="http://schemas.microsoft.com/office/drawing/2014/main" id="{FB2C3B48-6080-92E0-B1AF-C3DA85673DF8}"/>
                </a:ext>
              </a:extLst>
            </p:cNvPr>
            <p:cNvSpPr/>
            <p:nvPr/>
          </p:nvSpPr>
          <p:spPr>
            <a:xfrm rot="5400000">
              <a:off x="7615867" y="1753424"/>
              <a:ext cx="299816" cy="7845286"/>
            </a:xfrm>
            <a:prstGeom prst="rightBrace">
              <a:avLst/>
            </a:prstGeom>
            <a:noFill/>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0FC20E85-CFD1-DA76-6216-E87AC5FC657C}"/>
                </a:ext>
              </a:extLst>
            </p:cNvPr>
            <p:cNvSpPr txBox="1"/>
            <p:nvPr/>
          </p:nvSpPr>
          <p:spPr>
            <a:xfrm>
              <a:off x="6594172" y="5844212"/>
              <a:ext cx="2388529" cy="510778"/>
            </a:xfrm>
            <a:prstGeom prst="roundRect">
              <a:avLst/>
            </a:prstGeom>
            <a:solidFill>
              <a:schemeClr val="tx2">
                <a:lumMod val="40000"/>
                <a:lumOff val="6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400" dirty="0"/>
                <a:t>All use CPT codes</a:t>
              </a:r>
            </a:p>
          </p:txBody>
        </p:sp>
      </p:grpSp>
      <p:sp>
        <p:nvSpPr>
          <p:cNvPr id="2" name="Title 1">
            <a:extLst>
              <a:ext uri="{FF2B5EF4-FFF2-40B4-BE49-F238E27FC236}">
                <a16:creationId xmlns:a16="http://schemas.microsoft.com/office/drawing/2014/main" id="{B688F8F3-B1DC-DE9B-8117-D9C398E66BC6}"/>
              </a:ext>
            </a:extLst>
          </p:cNvPr>
          <p:cNvSpPr>
            <a:spLocks noGrp="1"/>
          </p:cNvSpPr>
          <p:nvPr>
            <p:ph type="title"/>
          </p:nvPr>
        </p:nvSpPr>
        <p:spPr/>
        <p:txBody>
          <a:bodyPr>
            <a:normAutofit/>
          </a:bodyPr>
          <a:lstStyle/>
          <a:p>
            <a:r>
              <a:rPr lang="en-US" sz="4800" dirty="0"/>
              <a:t>Future of physician payment</a:t>
            </a:r>
          </a:p>
        </p:txBody>
      </p:sp>
      <p:pic>
        <p:nvPicPr>
          <p:cNvPr id="9" name="Picture 8">
            <a:extLst>
              <a:ext uri="{FF2B5EF4-FFF2-40B4-BE49-F238E27FC236}">
                <a16:creationId xmlns:a16="http://schemas.microsoft.com/office/drawing/2014/main" id="{8050C48E-D15F-7FE3-C1C4-7EC786E7B930}"/>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9146723" y="875788"/>
            <a:ext cx="1792292" cy="1982962"/>
          </a:xfrm>
          <a:prstGeom prst="rect">
            <a:avLst/>
          </a:prstGeom>
        </p:spPr>
      </p:pic>
      <p:sp>
        <p:nvSpPr>
          <p:cNvPr id="23" name="TextBox 22">
            <a:extLst>
              <a:ext uri="{FF2B5EF4-FFF2-40B4-BE49-F238E27FC236}">
                <a16:creationId xmlns:a16="http://schemas.microsoft.com/office/drawing/2014/main" id="{9B2DD50C-A56B-1197-F6DB-AAF3AE154178}"/>
              </a:ext>
            </a:extLst>
          </p:cNvPr>
          <p:cNvSpPr txBox="1"/>
          <p:nvPr/>
        </p:nvSpPr>
        <p:spPr>
          <a:xfrm rot="20675144">
            <a:off x="10027934" y="5247791"/>
            <a:ext cx="1451109" cy="442674"/>
          </a:xfrm>
          <a:prstGeom prst="roundRect">
            <a:avLst/>
          </a:prstGeom>
          <a:solidFill>
            <a:schemeClr val="accent3">
              <a:lumMod val="60000"/>
              <a:lumOff val="40000"/>
            </a:schemeClr>
          </a:solidFill>
          <a:ln>
            <a:solidFill>
              <a:schemeClr val="tx1"/>
            </a:solidFill>
          </a:ln>
        </p:spPr>
        <p:txBody>
          <a:bodyPr wrap="none" rtlCol="0">
            <a:spAutoFit/>
          </a:bodyPr>
          <a:lstStyle/>
          <a:p>
            <a:r>
              <a:rPr lang="en-US" sz="2000" i="1" dirty="0"/>
              <a:t>ESRD, 1995 </a:t>
            </a:r>
          </a:p>
        </p:txBody>
      </p:sp>
      <p:sp>
        <p:nvSpPr>
          <p:cNvPr id="3" name="TextBox 2">
            <a:extLst>
              <a:ext uri="{FF2B5EF4-FFF2-40B4-BE49-F238E27FC236}">
                <a16:creationId xmlns:a16="http://schemas.microsoft.com/office/drawing/2014/main" id="{FB7D9025-3873-FF2B-9D7F-B624F9025CCF}"/>
              </a:ext>
            </a:extLst>
          </p:cNvPr>
          <p:cNvSpPr txBox="1"/>
          <p:nvPr/>
        </p:nvSpPr>
        <p:spPr>
          <a:xfrm rot="20675144">
            <a:off x="9906169" y="2176870"/>
            <a:ext cx="2065692" cy="1123712"/>
          </a:xfrm>
          <a:prstGeom prst="roundRect">
            <a:avLst/>
          </a:prstGeom>
          <a:solidFill>
            <a:srgbClr val="FFC000"/>
          </a:solidFill>
          <a:ln>
            <a:solidFill>
              <a:schemeClr val="tx1"/>
            </a:solidFill>
          </a:ln>
        </p:spPr>
        <p:txBody>
          <a:bodyPr wrap="none" rtlCol="0">
            <a:spAutoFit/>
          </a:bodyPr>
          <a:lstStyle/>
          <a:p>
            <a:r>
              <a:rPr lang="en-US" sz="2000" b="1" dirty="0"/>
              <a:t>2030 CMS Goal: </a:t>
            </a:r>
          </a:p>
          <a:p>
            <a:r>
              <a:rPr lang="en-US" sz="2000" i="1" dirty="0"/>
              <a:t>80% in Medicare </a:t>
            </a:r>
          </a:p>
          <a:p>
            <a:r>
              <a:rPr lang="en-US" sz="2000" i="1" dirty="0"/>
              <a:t>Advantage Plans</a:t>
            </a:r>
          </a:p>
        </p:txBody>
      </p:sp>
      <p:sp>
        <p:nvSpPr>
          <p:cNvPr id="4" name="TextBox 3">
            <a:extLst>
              <a:ext uri="{FF2B5EF4-FFF2-40B4-BE49-F238E27FC236}">
                <a16:creationId xmlns:a16="http://schemas.microsoft.com/office/drawing/2014/main" id="{4B9DF0ED-862B-1FC2-DC1F-512A0224F18B}"/>
              </a:ext>
            </a:extLst>
          </p:cNvPr>
          <p:cNvSpPr txBox="1"/>
          <p:nvPr/>
        </p:nvSpPr>
        <p:spPr>
          <a:xfrm rot="20675144">
            <a:off x="3954699" y="5054431"/>
            <a:ext cx="1464018" cy="715089"/>
          </a:xfrm>
          <a:prstGeom prst="roundRect">
            <a:avLst/>
          </a:prstGeom>
          <a:solidFill>
            <a:schemeClr val="accent3">
              <a:lumMod val="60000"/>
              <a:lumOff val="40000"/>
            </a:schemeClr>
          </a:solidFill>
          <a:ln>
            <a:solidFill>
              <a:schemeClr val="tx1"/>
            </a:solidFill>
          </a:ln>
        </p:spPr>
        <p:txBody>
          <a:bodyPr wrap="square" rtlCol="0">
            <a:spAutoFit/>
          </a:bodyPr>
          <a:lstStyle/>
          <a:p>
            <a:pPr algn="ctr"/>
            <a:r>
              <a:rPr lang="en-US" b="1" i="1" dirty="0"/>
              <a:t>CMS </a:t>
            </a:r>
            <a:r>
              <a:rPr lang="en-US" b="1" i="1" dirty="0" err="1"/>
              <a:t>InCK</a:t>
            </a:r>
            <a:r>
              <a:rPr lang="en-US" b="1" i="1" dirty="0"/>
              <a:t> Model 2019 </a:t>
            </a:r>
          </a:p>
        </p:txBody>
      </p:sp>
    </p:spTree>
    <p:extLst>
      <p:ext uri="{BB962C8B-B14F-4D97-AF65-F5344CB8AC3E}">
        <p14:creationId xmlns:p14="http://schemas.microsoft.com/office/powerpoint/2010/main" val="227529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dgm id="{4B5D1C74-2A65-0343-A2A1-2ADA4F61A53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graphicEl>
                                              <a:dgm id="{E8101FCF-5B87-2D44-9FAE-8EBEC29A3D2E}"/>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graphicEl>
                                              <a:dgm id="{D8AC6530-25D1-2A41-B45E-6AC9B2216E7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graphicEl>
                                              <a:dgm id="{123777C3-1B78-004D-AB15-E9E50BC24F5C}"/>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graphicEl>
                                              <a:dgm id="{A7A88880-E4FF-014C-9ED9-DD2A7B7155F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graphicEl>
                                              <a:dgm id="{0B8EA49E-46B2-3542-BF97-CC9335A149E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graphicEl>
                                              <a:dgm id="{D2EDC148-B42B-8142-89D4-B2A90D2AEBE1}"/>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graphicEl>
                                              <a:dgm id="{71E90860-C8DD-6243-B284-76C6C6074FD0}"/>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graphicEl>
                                              <a:dgm id="{4640A704-D5FB-B44A-8E27-1070D3BAFC1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graphicEl>
                                              <a:dgm id="{D727FD38-F4E4-D243-B0EC-C04E18485694}"/>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graphicEl>
                                              <a:dgm id="{38278B52-205B-C744-853E-7E3BE2EDDBC4}"/>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graphicEl>
                                              <a:dgm id="{7D312EFE-BCAE-0546-9F73-366EAF931DEE}"/>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graphicEl>
                                              <a:dgm id="{A5EC54A9-B222-484F-9C6D-38AC299DADCA}"/>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graphicEl>
                                              <a:dgm id="{CEE13F10-D57E-DD40-A490-90700482ADFF}"/>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graphicEl>
                                              <a:dgm id="{47147D30-B2D2-4D40-BF2B-B4613CC63CAA}"/>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graphicEl>
                                              <a:dgm id="{147646AB-5CE4-794F-B549-F1DD7428422A}"/>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graphicEl>
                                              <a:dgm id="{4AC74511-1A75-3F4B-87FA-9FF295F2F370}"/>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graphicEl>
                                              <a:dgm id="{43A46FBD-F98C-DD43-ADD5-AC3EB36E478D}"/>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2"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0-#ppt_w/2"/>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3"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500" fill="hold"/>
                                        <p:tgtEl>
                                          <p:spTgt spid="3"/>
                                        </p:tgtEl>
                                        <p:attrNameLst>
                                          <p:attrName>ppt_x</p:attrName>
                                        </p:attrNameLst>
                                      </p:cBhvr>
                                      <p:tavLst>
                                        <p:tav tm="0">
                                          <p:val>
                                            <p:strVal val="1+#ppt_w/2"/>
                                          </p:val>
                                        </p:tav>
                                        <p:tav tm="100000">
                                          <p:val>
                                            <p:strVal val="#ppt_x"/>
                                          </p:val>
                                        </p:tav>
                                      </p:tavLst>
                                    </p:anim>
                                    <p:anim calcmode="lin" valueType="num">
                                      <p:cBhvr additive="base">
                                        <p:cTn id="6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wipe(up)">
                                      <p:cBhvr>
                                        <p:cTn id="7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Dgm bld="one"/>
        </p:bldSub>
      </p:bldGraphic>
      <p:bldP spid="23" grpId="0" animBg="1"/>
      <p:bldP spid="3"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3D7F6-76A0-769D-B68D-A7F56A8624C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BE3F75B-9C0B-F2D3-424C-3794E9F56225}"/>
              </a:ext>
            </a:extLst>
          </p:cNvPr>
          <p:cNvSpPr/>
          <p:nvPr/>
        </p:nvSpPr>
        <p:spPr>
          <a:xfrm>
            <a:off x="556591" y="3823028"/>
            <a:ext cx="11271772" cy="106428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FFD1C73-A10A-83D9-B394-24F31DB7FDA1}"/>
              </a:ext>
            </a:extLst>
          </p:cNvPr>
          <p:cNvSpPr/>
          <p:nvPr/>
        </p:nvSpPr>
        <p:spPr>
          <a:xfrm>
            <a:off x="556591" y="2056348"/>
            <a:ext cx="11271772" cy="592262"/>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3042178-F34F-01D8-3565-F81BD35A63D5}"/>
              </a:ext>
            </a:extLst>
          </p:cNvPr>
          <p:cNvSpPr>
            <a:spLocks noGrp="1"/>
          </p:cNvSpPr>
          <p:nvPr>
            <p:ph idx="1"/>
          </p:nvPr>
        </p:nvSpPr>
        <p:spPr>
          <a:xfrm>
            <a:off x="604795" y="1981988"/>
            <a:ext cx="11271772" cy="4534303"/>
          </a:xfrm>
        </p:spPr>
        <p:txBody>
          <a:bodyPr>
            <a:normAutofit lnSpcReduction="10000"/>
          </a:bodyPr>
          <a:lstStyle/>
          <a:p>
            <a:r>
              <a:rPr lang="en-US" sz="2800" b="1" i="1" dirty="0"/>
              <a:t>Passage of Medicare/Medicaid (1965) led to creation of CPT codes (1966)</a:t>
            </a:r>
          </a:p>
          <a:p>
            <a:pPr lvl="1"/>
            <a:r>
              <a:rPr lang="en-US" sz="2400" dirty="0"/>
              <a:t>Codes standardize information for medical records, claims and statistics</a:t>
            </a:r>
          </a:p>
          <a:p>
            <a:pPr lvl="1"/>
            <a:r>
              <a:rPr lang="en-US" sz="2400" dirty="0"/>
              <a:t>CPT created by/proprietary to AMA; adopted for use by CMS in 1983, made national coding standard in 2000 </a:t>
            </a:r>
          </a:p>
          <a:p>
            <a:r>
              <a:rPr lang="en-US" sz="2800" b="1" i="1" dirty="0"/>
              <a:t>Change in 1992 from charge-based (CPR) to resource-based relative value scale (RBRVS) payment used today  </a:t>
            </a:r>
          </a:p>
          <a:p>
            <a:pPr lvl="1"/>
            <a:r>
              <a:rPr lang="en-US" sz="2400" dirty="0"/>
              <a:t>Exponential rise &amp; disparities in Medicare physician payment 1975-1987 led to need for payment reform; mandated by law (COBRA 1985); RBRVS implemented 1992 </a:t>
            </a:r>
            <a:endParaRPr lang="en-US" sz="2400" b="1" i="1" dirty="0"/>
          </a:p>
          <a:p>
            <a:pPr lvl="1"/>
            <a:r>
              <a:rPr lang="en-US" sz="2400" dirty="0"/>
              <a:t>RBRVS based on relative cost of resources to provide medical care (RVUs for work, direct practice expense, malpractice)</a:t>
            </a:r>
            <a:endParaRPr lang="en-US" sz="2800" dirty="0"/>
          </a:p>
        </p:txBody>
      </p:sp>
      <p:sp>
        <p:nvSpPr>
          <p:cNvPr id="2" name="Title 1">
            <a:extLst>
              <a:ext uri="{FF2B5EF4-FFF2-40B4-BE49-F238E27FC236}">
                <a16:creationId xmlns:a16="http://schemas.microsoft.com/office/drawing/2014/main" id="{77B574C2-5E88-604E-AA6D-02A3972D4CA4}"/>
              </a:ext>
            </a:extLst>
          </p:cNvPr>
          <p:cNvSpPr>
            <a:spLocks noGrp="1"/>
          </p:cNvSpPr>
          <p:nvPr>
            <p:ph type="title"/>
          </p:nvPr>
        </p:nvSpPr>
        <p:spPr/>
        <p:txBody>
          <a:bodyPr>
            <a:normAutofit/>
          </a:bodyPr>
          <a:lstStyle/>
          <a:p>
            <a:r>
              <a:rPr lang="en-US" sz="4800" dirty="0"/>
              <a:t>Summary—1 </a:t>
            </a:r>
          </a:p>
        </p:txBody>
      </p:sp>
      <p:pic>
        <p:nvPicPr>
          <p:cNvPr id="6" name="Picture 5" descr="A cartoon of a person pointing at a white board&#10;&#10;AI-generated content may be incorrect.">
            <a:extLst>
              <a:ext uri="{FF2B5EF4-FFF2-40B4-BE49-F238E27FC236}">
                <a16:creationId xmlns:a16="http://schemas.microsoft.com/office/drawing/2014/main" id="{9F7689AB-77BD-B1A2-BEFD-5A632D99130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740262" y="-85728"/>
            <a:ext cx="2616200" cy="2616200"/>
          </a:xfrm>
          <a:prstGeom prst="rect">
            <a:avLst/>
          </a:prstGeom>
        </p:spPr>
      </p:pic>
      <p:grpSp>
        <p:nvGrpSpPr>
          <p:cNvPr id="8" name="Group 7">
            <a:extLst>
              <a:ext uri="{FF2B5EF4-FFF2-40B4-BE49-F238E27FC236}">
                <a16:creationId xmlns:a16="http://schemas.microsoft.com/office/drawing/2014/main" id="{5CCD9C50-81D8-7117-389D-9A109B798148}"/>
              </a:ext>
            </a:extLst>
          </p:cNvPr>
          <p:cNvGrpSpPr/>
          <p:nvPr/>
        </p:nvGrpSpPr>
        <p:grpSpPr>
          <a:xfrm>
            <a:off x="9366720" y="6217633"/>
            <a:ext cx="2839568" cy="651605"/>
            <a:chOff x="8858251" y="5952087"/>
            <a:chExt cx="2839568" cy="651605"/>
          </a:xfrm>
        </p:grpSpPr>
        <p:sp>
          <p:nvSpPr>
            <p:cNvPr id="9" name="TextBox 8">
              <a:extLst>
                <a:ext uri="{FF2B5EF4-FFF2-40B4-BE49-F238E27FC236}">
                  <a16:creationId xmlns:a16="http://schemas.microsoft.com/office/drawing/2014/main" id="{0187D67B-EF21-7211-3708-204E9CB5262A}"/>
                </a:ext>
              </a:extLst>
            </p:cNvPr>
            <p:cNvSpPr txBox="1"/>
            <p:nvPr/>
          </p:nvSpPr>
          <p:spPr>
            <a:xfrm>
              <a:off x="9472607" y="5957361"/>
              <a:ext cx="2225212" cy="646331"/>
            </a:xfrm>
            <a:prstGeom prst="rect">
              <a:avLst/>
            </a:prstGeom>
            <a:solidFill>
              <a:schemeClr val="accent3">
                <a:lumMod val="60000"/>
                <a:lumOff val="40000"/>
              </a:schemeClr>
            </a:solidFill>
          </p:spPr>
          <p:txBody>
            <a:bodyPr wrap="square" rtlCol="0">
              <a:spAutoFit/>
            </a:bodyPr>
            <a:lstStyle/>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AMSPDC Pediatrics </a:t>
              </a:r>
            </a:p>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Workforce Initiative</a:t>
              </a:r>
            </a:p>
          </p:txBody>
        </p:sp>
        <p:pic>
          <p:nvPicPr>
            <p:cNvPr id="10" name="Picture 2" descr="Association of Pediatric Program Directors">
              <a:extLst>
                <a:ext uri="{FF2B5EF4-FFF2-40B4-BE49-F238E27FC236}">
                  <a16:creationId xmlns:a16="http://schemas.microsoft.com/office/drawing/2014/main" id="{7E23DA56-F278-305F-B40D-6FA22556CD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8251" y="5952087"/>
              <a:ext cx="631600" cy="6516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6661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73DA5-80E5-EE86-AA6A-83E1E54B186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166693F5-40B5-ECB0-0E7E-3C7F01994E76}"/>
              </a:ext>
            </a:extLst>
          </p:cNvPr>
          <p:cNvSpPr/>
          <p:nvPr/>
        </p:nvSpPr>
        <p:spPr>
          <a:xfrm>
            <a:off x="974950" y="6233679"/>
            <a:ext cx="6554563" cy="435769"/>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7231055-EB1D-5E43-5C65-4D5F9A17DAD8}"/>
              </a:ext>
            </a:extLst>
          </p:cNvPr>
          <p:cNvSpPr/>
          <p:nvPr/>
        </p:nvSpPr>
        <p:spPr>
          <a:xfrm>
            <a:off x="930166" y="3211114"/>
            <a:ext cx="9601199" cy="866323"/>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782A07B0-CBD2-C781-5E0C-BED0BB0DA59D}"/>
              </a:ext>
            </a:extLst>
          </p:cNvPr>
          <p:cNvSpPr/>
          <p:nvPr/>
        </p:nvSpPr>
        <p:spPr>
          <a:xfrm>
            <a:off x="474094" y="1973990"/>
            <a:ext cx="11077234" cy="806573"/>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ED94CBE-C080-45CC-1B9F-DDEDC99E1464}"/>
              </a:ext>
            </a:extLst>
          </p:cNvPr>
          <p:cNvSpPr/>
          <p:nvPr/>
        </p:nvSpPr>
        <p:spPr>
          <a:xfrm>
            <a:off x="474093" y="4146910"/>
            <a:ext cx="11077234" cy="435769"/>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1999DE-44A8-C253-5158-C62C9C5D38E4}"/>
              </a:ext>
            </a:extLst>
          </p:cNvPr>
          <p:cNvSpPr>
            <a:spLocks noGrp="1"/>
          </p:cNvSpPr>
          <p:nvPr>
            <p:ph type="title"/>
          </p:nvPr>
        </p:nvSpPr>
        <p:spPr/>
        <p:txBody>
          <a:bodyPr>
            <a:normAutofit/>
          </a:bodyPr>
          <a:lstStyle/>
          <a:p>
            <a:r>
              <a:rPr lang="en-US" sz="4800" dirty="0"/>
              <a:t>Summary—2 </a:t>
            </a:r>
          </a:p>
        </p:txBody>
      </p:sp>
      <p:sp>
        <p:nvSpPr>
          <p:cNvPr id="8" name="Rectangle 7">
            <a:extLst>
              <a:ext uri="{FF2B5EF4-FFF2-40B4-BE49-F238E27FC236}">
                <a16:creationId xmlns:a16="http://schemas.microsoft.com/office/drawing/2014/main" id="{3C09CBF7-7910-7DA6-2249-60BE9F86D3CD}"/>
              </a:ext>
            </a:extLst>
          </p:cNvPr>
          <p:cNvSpPr/>
          <p:nvPr/>
        </p:nvSpPr>
        <p:spPr>
          <a:xfrm>
            <a:off x="482334" y="5412252"/>
            <a:ext cx="11077234" cy="435769"/>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artoon of a person pointing at a white board&#10;&#10;AI-generated content may be incorrect.">
            <a:extLst>
              <a:ext uri="{FF2B5EF4-FFF2-40B4-BE49-F238E27FC236}">
                <a16:creationId xmlns:a16="http://schemas.microsoft.com/office/drawing/2014/main" id="{39C61C32-8B5C-35A4-92F2-ED568B2E54D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740262" y="-157168"/>
            <a:ext cx="2616200" cy="2616200"/>
          </a:xfrm>
          <a:prstGeom prst="rect">
            <a:avLst/>
          </a:prstGeom>
        </p:spPr>
      </p:pic>
      <p:grpSp>
        <p:nvGrpSpPr>
          <p:cNvPr id="10" name="Group 9">
            <a:extLst>
              <a:ext uri="{FF2B5EF4-FFF2-40B4-BE49-F238E27FC236}">
                <a16:creationId xmlns:a16="http://schemas.microsoft.com/office/drawing/2014/main" id="{FA524EEF-D538-20D9-8B17-397B1983CE83}"/>
              </a:ext>
            </a:extLst>
          </p:cNvPr>
          <p:cNvGrpSpPr/>
          <p:nvPr/>
        </p:nvGrpSpPr>
        <p:grpSpPr>
          <a:xfrm>
            <a:off x="9366720" y="6217633"/>
            <a:ext cx="2839568" cy="651605"/>
            <a:chOff x="8858251" y="5952087"/>
            <a:chExt cx="2839568" cy="651605"/>
          </a:xfrm>
        </p:grpSpPr>
        <p:sp>
          <p:nvSpPr>
            <p:cNvPr id="11" name="TextBox 10">
              <a:extLst>
                <a:ext uri="{FF2B5EF4-FFF2-40B4-BE49-F238E27FC236}">
                  <a16:creationId xmlns:a16="http://schemas.microsoft.com/office/drawing/2014/main" id="{E98447C4-1565-6F7F-6AEE-12906AD2E808}"/>
                </a:ext>
              </a:extLst>
            </p:cNvPr>
            <p:cNvSpPr txBox="1"/>
            <p:nvPr/>
          </p:nvSpPr>
          <p:spPr>
            <a:xfrm>
              <a:off x="9472607" y="5957361"/>
              <a:ext cx="2225212" cy="646331"/>
            </a:xfrm>
            <a:prstGeom prst="rect">
              <a:avLst/>
            </a:prstGeom>
            <a:solidFill>
              <a:schemeClr val="accent3">
                <a:lumMod val="60000"/>
                <a:lumOff val="40000"/>
              </a:schemeClr>
            </a:solidFill>
          </p:spPr>
          <p:txBody>
            <a:bodyPr wrap="square" rtlCol="0">
              <a:spAutoFit/>
            </a:bodyPr>
            <a:lstStyle/>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AMSPDC Pediatrics </a:t>
              </a:r>
            </a:p>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Workforce Initiative</a:t>
              </a:r>
            </a:p>
          </p:txBody>
        </p:sp>
        <p:pic>
          <p:nvPicPr>
            <p:cNvPr id="12" name="Picture 2" descr="Association of Pediatric Program Directors">
              <a:extLst>
                <a:ext uri="{FF2B5EF4-FFF2-40B4-BE49-F238E27FC236}">
                  <a16:creationId xmlns:a16="http://schemas.microsoft.com/office/drawing/2014/main" id="{D7EE6F81-A6D3-F492-7E0F-A5779A41E4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8251" y="5952087"/>
              <a:ext cx="631600" cy="65160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Content Placeholder 2">
            <a:extLst>
              <a:ext uri="{FF2B5EF4-FFF2-40B4-BE49-F238E27FC236}">
                <a16:creationId xmlns:a16="http://schemas.microsoft.com/office/drawing/2014/main" id="{2F53B308-9BFB-029C-5C03-25A8FDCC2564}"/>
              </a:ext>
            </a:extLst>
          </p:cNvPr>
          <p:cNvSpPr>
            <a:spLocks noGrp="1"/>
          </p:cNvSpPr>
          <p:nvPr>
            <p:ph idx="1"/>
          </p:nvPr>
        </p:nvSpPr>
        <p:spPr>
          <a:xfrm>
            <a:off x="604795" y="1966223"/>
            <a:ext cx="11004108" cy="4671060"/>
          </a:xfrm>
        </p:spPr>
        <p:txBody>
          <a:bodyPr>
            <a:normAutofit lnSpcReduction="10000"/>
          </a:bodyPr>
          <a:lstStyle/>
          <a:p>
            <a:r>
              <a:rPr lang="en-US" sz="2400" b="1" i="1" dirty="0"/>
              <a:t>RUC values CPT codes based on standardized physician surveys presented by specialty society advisors (like AAP for ped codes) and comparison to other services</a:t>
            </a:r>
          </a:p>
          <a:p>
            <a:pPr lvl="1"/>
            <a:r>
              <a:rPr lang="en-US" sz="2000" dirty="0"/>
              <a:t>RUC panel members critique surveys/value RVUs presented by specialty society advisors   </a:t>
            </a:r>
          </a:p>
          <a:p>
            <a:pPr lvl="1"/>
            <a:r>
              <a:rPr lang="en-US" sz="2000" b="1" i="1" dirty="0"/>
              <a:t>RUC only recommends RVUs to CMS</a:t>
            </a:r>
          </a:p>
          <a:p>
            <a:r>
              <a:rPr lang="en-US" sz="2400" b="1" i="1" dirty="0"/>
              <a:t>CMS makes final decision to accept, reject, modify RVUs for Medicare PFS </a:t>
            </a:r>
          </a:p>
          <a:p>
            <a:r>
              <a:rPr lang="en-US" sz="2400" b="1" i="1" dirty="0"/>
              <a:t>Medicare Conversion factor (CF) controls how RVUs converted to dollar payments</a:t>
            </a:r>
          </a:p>
          <a:p>
            <a:pPr lvl="1"/>
            <a:r>
              <a:rPr lang="en-US" sz="2000" dirty="0"/>
              <a:t>Updated annually by CMS; ↓10.36% since max in 2020 and until increase in 2026</a:t>
            </a:r>
          </a:p>
          <a:p>
            <a:pPr lvl="1"/>
            <a:r>
              <a:rPr lang="en-US" sz="2000" dirty="0"/>
              <a:t>In 2025, 1 RVU =$32.35 (↓2.83% from 2024); in Jan 2026, 1 RVU non-APM =$33.40 (↑3.25%)</a:t>
            </a:r>
          </a:p>
          <a:p>
            <a:r>
              <a:rPr lang="en-US" sz="2400" b="1" i="1" dirty="0"/>
              <a:t>Medicare Physician Fee Schedule (MPFS) </a:t>
            </a:r>
          </a:p>
          <a:p>
            <a:pPr lvl="1"/>
            <a:r>
              <a:rPr lang="en-US" sz="2000" dirty="0"/>
              <a:t>Mandated payment for Medicare beneficiaries </a:t>
            </a:r>
          </a:p>
          <a:p>
            <a:pPr lvl="1"/>
            <a:r>
              <a:rPr lang="en-US" sz="2000" dirty="0"/>
              <a:t>Influences state Medicaid and private payer fee schedules</a:t>
            </a:r>
            <a:r>
              <a:rPr lang="en-US" sz="2000" b="1" i="1" dirty="0"/>
              <a:t> </a:t>
            </a:r>
          </a:p>
        </p:txBody>
      </p:sp>
    </p:spTree>
    <p:extLst>
      <p:ext uri="{BB962C8B-B14F-4D97-AF65-F5344CB8AC3E}">
        <p14:creationId xmlns:p14="http://schemas.microsoft.com/office/powerpoint/2010/main" val="30929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4" grpId="0" animBg="1"/>
      <p:bldP spid="5"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7E38C-8585-2EA4-1F53-780CE23C20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951EB9-A0D0-FBE3-3F29-2670FADED632}"/>
              </a:ext>
            </a:extLst>
          </p:cNvPr>
          <p:cNvSpPr>
            <a:spLocks noGrp="1"/>
          </p:cNvSpPr>
          <p:nvPr>
            <p:ph type="title"/>
          </p:nvPr>
        </p:nvSpPr>
        <p:spPr>
          <a:xfrm>
            <a:off x="774922" y="551793"/>
            <a:ext cx="10653003" cy="1345139"/>
          </a:xfrm>
        </p:spPr>
        <p:txBody>
          <a:bodyPr>
            <a:normAutofit fontScale="90000"/>
          </a:bodyPr>
          <a:lstStyle/>
          <a:p>
            <a:r>
              <a:rPr lang="en-US" sz="4800" dirty="0"/>
              <a:t>Pediatric payment advocacy:  </a:t>
            </a:r>
            <a:br>
              <a:rPr lang="en-US" sz="4800" dirty="0"/>
            </a:br>
            <a:r>
              <a:rPr lang="en-US" sz="4800" dirty="0"/>
              <a:t>What can We do to help pediatricians?</a:t>
            </a:r>
          </a:p>
        </p:txBody>
      </p:sp>
      <p:sp>
        <p:nvSpPr>
          <p:cNvPr id="8" name="TextBox 7">
            <a:extLst>
              <a:ext uri="{FF2B5EF4-FFF2-40B4-BE49-F238E27FC236}">
                <a16:creationId xmlns:a16="http://schemas.microsoft.com/office/drawing/2014/main" id="{9CCFE8CF-254F-8326-F1C6-20072F7D787E}"/>
              </a:ext>
            </a:extLst>
          </p:cNvPr>
          <p:cNvSpPr txBox="1"/>
          <p:nvPr/>
        </p:nvSpPr>
        <p:spPr>
          <a:xfrm rot="20601815">
            <a:off x="5179642" y="4241071"/>
            <a:ext cx="2646878" cy="1862048"/>
          </a:xfrm>
          <a:prstGeom prst="rect">
            <a:avLst/>
          </a:prstGeom>
          <a:noFill/>
        </p:spPr>
        <p:txBody>
          <a:bodyPr wrap="none" rtlCol="0">
            <a:spAutoFit/>
          </a:bodyPr>
          <a:lstStyle/>
          <a:p>
            <a:r>
              <a:rPr lang="en-US" sz="11500" dirty="0">
                <a:latin typeface="Arial" panose="020B0604020202020204" pitchFamily="34" charset="0"/>
                <a:cs typeface="Arial" panose="020B0604020202020204" pitchFamily="34" charset="0"/>
              </a:rPr>
              <a:t>$$$</a:t>
            </a:r>
          </a:p>
        </p:txBody>
      </p:sp>
      <p:pic>
        <p:nvPicPr>
          <p:cNvPr id="12" name="Graphic 11" descr="Money with solid fill">
            <a:extLst>
              <a:ext uri="{FF2B5EF4-FFF2-40B4-BE49-F238E27FC236}">
                <a16:creationId xmlns:a16="http://schemas.microsoft.com/office/drawing/2014/main" id="{E3AF968A-11C0-1CA6-8F23-B4447DC04A2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446687" y="4106267"/>
            <a:ext cx="2337100" cy="2337100"/>
          </a:xfrm>
          <a:prstGeom prst="rect">
            <a:avLst/>
          </a:prstGeom>
        </p:spPr>
      </p:pic>
      <p:pic>
        <p:nvPicPr>
          <p:cNvPr id="14" name="Graphic 13" descr="Coins with solid fill">
            <a:extLst>
              <a:ext uri="{FF2B5EF4-FFF2-40B4-BE49-F238E27FC236}">
                <a16:creationId xmlns:a16="http://schemas.microsoft.com/office/drawing/2014/main" id="{CC6E921E-1871-3D0B-30EC-EB079877749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222375" y="4614440"/>
            <a:ext cx="1506425" cy="1506425"/>
          </a:xfrm>
          <a:prstGeom prst="rect">
            <a:avLst/>
          </a:prstGeom>
        </p:spPr>
      </p:pic>
      <p:pic>
        <p:nvPicPr>
          <p:cNvPr id="3" name="Picture 2">
            <a:extLst>
              <a:ext uri="{FF2B5EF4-FFF2-40B4-BE49-F238E27FC236}">
                <a16:creationId xmlns:a16="http://schemas.microsoft.com/office/drawing/2014/main" id="{8FBE25D0-67F9-0809-BEAA-6AF15F16D9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7395" y="2064073"/>
            <a:ext cx="3726586" cy="2209800"/>
          </a:xfrm>
          <a:prstGeom prst="rect">
            <a:avLst/>
          </a:prstGeom>
        </p:spPr>
      </p:pic>
      <p:grpSp>
        <p:nvGrpSpPr>
          <p:cNvPr id="4" name="Group 3">
            <a:extLst>
              <a:ext uri="{FF2B5EF4-FFF2-40B4-BE49-F238E27FC236}">
                <a16:creationId xmlns:a16="http://schemas.microsoft.com/office/drawing/2014/main" id="{F617B20E-3B3D-8EAF-6B4B-3299356EA94B}"/>
              </a:ext>
            </a:extLst>
          </p:cNvPr>
          <p:cNvGrpSpPr/>
          <p:nvPr/>
        </p:nvGrpSpPr>
        <p:grpSpPr>
          <a:xfrm>
            <a:off x="9366720" y="6217633"/>
            <a:ext cx="2839568" cy="651605"/>
            <a:chOff x="8858251" y="5952087"/>
            <a:chExt cx="2839568" cy="651605"/>
          </a:xfrm>
        </p:grpSpPr>
        <p:sp>
          <p:nvSpPr>
            <p:cNvPr id="5" name="TextBox 4">
              <a:extLst>
                <a:ext uri="{FF2B5EF4-FFF2-40B4-BE49-F238E27FC236}">
                  <a16:creationId xmlns:a16="http://schemas.microsoft.com/office/drawing/2014/main" id="{7EBC3E9A-63E6-980D-65AE-E70E56789201}"/>
                </a:ext>
              </a:extLst>
            </p:cNvPr>
            <p:cNvSpPr txBox="1"/>
            <p:nvPr/>
          </p:nvSpPr>
          <p:spPr>
            <a:xfrm>
              <a:off x="9472607" y="5957361"/>
              <a:ext cx="2225212" cy="646331"/>
            </a:xfrm>
            <a:prstGeom prst="rect">
              <a:avLst/>
            </a:prstGeom>
            <a:solidFill>
              <a:schemeClr val="accent3">
                <a:lumMod val="60000"/>
                <a:lumOff val="40000"/>
              </a:schemeClr>
            </a:solidFill>
          </p:spPr>
          <p:txBody>
            <a:bodyPr wrap="square" rtlCol="0">
              <a:spAutoFit/>
            </a:bodyPr>
            <a:lstStyle/>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AMSPDC Pediatrics </a:t>
              </a:r>
            </a:p>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Workforce Initiative</a:t>
              </a:r>
            </a:p>
          </p:txBody>
        </p:sp>
        <p:pic>
          <p:nvPicPr>
            <p:cNvPr id="6" name="Picture 2" descr="Association of Pediatric Program Directors">
              <a:extLst>
                <a:ext uri="{FF2B5EF4-FFF2-40B4-BE49-F238E27FC236}">
                  <a16:creationId xmlns:a16="http://schemas.microsoft.com/office/drawing/2014/main" id="{8A2C4B4E-7037-3E6D-620A-945A54DCE6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8251" y="5952087"/>
              <a:ext cx="631600" cy="6516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07928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4B377-A6A1-E0EC-D70D-BBFFD42B80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EA5384-C7C4-A11F-C7C2-3EE07FEC53D7}"/>
              </a:ext>
            </a:extLst>
          </p:cNvPr>
          <p:cNvSpPr>
            <a:spLocks noGrp="1"/>
          </p:cNvSpPr>
          <p:nvPr>
            <p:ph type="title"/>
          </p:nvPr>
        </p:nvSpPr>
        <p:spPr/>
        <p:txBody>
          <a:bodyPr>
            <a:normAutofit/>
          </a:bodyPr>
          <a:lstStyle/>
          <a:p>
            <a:pPr algn="ctr"/>
            <a:r>
              <a:rPr lang="en-US" sz="3600" dirty="0"/>
              <a:t>2024 US Population and Healthcare Expenditure </a:t>
            </a:r>
          </a:p>
        </p:txBody>
      </p:sp>
      <p:graphicFrame>
        <p:nvGraphicFramePr>
          <p:cNvPr id="6" name="Content Placeholder 5">
            <a:extLst>
              <a:ext uri="{FF2B5EF4-FFF2-40B4-BE49-F238E27FC236}">
                <a16:creationId xmlns:a16="http://schemas.microsoft.com/office/drawing/2014/main" id="{262247B1-1724-C09F-CE3B-366DB78B2B26}"/>
              </a:ext>
            </a:extLst>
          </p:cNvPr>
          <p:cNvGraphicFramePr>
            <a:graphicFrameLocks noGrp="1"/>
          </p:cNvGraphicFramePr>
          <p:nvPr>
            <p:ph sz="half" idx="1"/>
          </p:nvPr>
        </p:nvGraphicFramePr>
        <p:xfrm>
          <a:off x="631824" y="1927219"/>
          <a:ext cx="5447768" cy="39432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a:extLst>
              <a:ext uri="{FF2B5EF4-FFF2-40B4-BE49-F238E27FC236}">
                <a16:creationId xmlns:a16="http://schemas.microsoft.com/office/drawing/2014/main" id="{1D1F3ECB-0041-1D57-E415-1C286F648A98}"/>
              </a:ext>
            </a:extLst>
          </p:cNvPr>
          <p:cNvGraphicFramePr>
            <a:graphicFrameLocks noGrp="1"/>
          </p:cNvGraphicFramePr>
          <p:nvPr>
            <p:ph sz="half" idx="2"/>
          </p:nvPr>
        </p:nvGraphicFramePr>
        <p:xfrm>
          <a:off x="6075362" y="1927219"/>
          <a:ext cx="5459412" cy="3943262"/>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EEA20B55-6F2E-AD62-D5E3-17C53C22EE39}"/>
              </a:ext>
            </a:extLst>
          </p:cNvPr>
          <p:cNvSpPr txBox="1"/>
          <p:nvPr/>
        </p:nvSpPr>
        <p:spPr>
          <a:xfrm>
            <a:off x="1372178" y="5743569"/>
            <a:ext cx="9514785" cy="646331"/>
          </a:xfrm>
          <a:prstGeom prst="rect">
            <a:avLst/>
          </a:prstGeom>
          <a:solidFill>
            <a:schemeClr val="accent3">
              <a:lumMod val="60000"/>
              <a:lumOff val="40000"/>
            </a:schemeClr>
          </a:solidFill>
        </p:spPr>
        <p:txBody>
          <a:bodyPr wrap="none" rtlCol="0">
            <a:spAutoFit/>
          </a:bodyPr>
          <a:lstStyle/>
          <a:p>
            <a:pPr algn="ctr"/>
            <a:r>
              <a:rPr lang="en-US" i="1" dirty="0"/>
              <a:t>Expenditure $$$ lowest in children. Advocate that healthy children needed to become healthy adults</a:t>
            </a:r>
          </a:p>
          <a:p>
            <a:pPr algn="ctr"/>
            <a:r>
              <a:rPr lang="en-US" b="1" i="1" dirty="0"/>
              <a:t>Pediatric healthcare is a long-term investment—must advocate for this goal</a:t>
            </a:r>
          </a:p>
        </p:txBody>
      </p:sp>
      <p:sp>
        <p:nvSpPr>
          <p:cNvPr id="3" name="Down Arrow 2">
            <a:extLst>
              <a:ext uri="{FF2B5EF4-FFF2-40B4-BE49-F238E27FC236}">
                <a16:creationId xmlns:a16="http://schemas.microsoft.com/office/drawing/2014/main" id="{7B02DEA9-BAF9-B14A-9FB1-14E1E3F70347}"/>
              </a:ext>
            </a:extLst>
          </p:cNvPr>
          <p:cNvSpPr/>
          <p:nvPr/>
        </p:nvSpPr>
        <p:spPr>
          <a:xfrm rot="2994412">
            <a:off x="4800597" y="2357441"/>
            <a:ext cx="484632" cy="978408"/>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a:extLst>
              <a:ext uri="{FF2B5EF4-FFF2-40B4-BE49-F238E27FC236}">
                <a16:creationId xmlns:a16="http://schemas.microsoft.com/office/drawing/2014/main" id="{5CC78382-2B0C-01E8-7381-35BF56E5F5F9}"/>
              </a:ext>
            </a:extLst>
          </p:cNvPr>
          <p:cNvSpPr/>
          <p:nvPr/>
        </p:nvSpPr>
        <p:spPr>
          <a:xfrm rot="18605588" flipH="1">
            <a:off x="6560924" y="2410785"/>
            <a:ext cx="484632" cy="97840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85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animBg="1"/>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39F993-1FA7-7A40-4334-5DB3286B07ED}"/>
              </a:ext>
            </a:extLst>
          </p:cNvPr>
          <p:cNvSpPr txBox="1"/>
          <p:nvPr/>
        </p:nvSpPr>
        <p:spPr>
          <a:xfrm>
            <a:off x="153616" y="189428"/>
            <a:ext cx="11612039"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2A3B7B"/>
                </a:solidFill>
                <a:effectLst>
                  <a:outerShdw blurRad="38100" dist="38100" dir="2700000" algn="tl">
                    <a:srgbClr val="000000">
                      <a:alpha val="43137"/>
                    </a:srgbClr>
                  </a:outerShdw>
                </a:effectLst>
                <a:uLnTx/>
                <a:uFillTx/>
                <a:latin typeface="Calibri"/>
                <a:ea typeface="+mn-ea"/>
                <a:cs typeface="+mn-cs"/>
              </a:rPr>
              <a:t>Enhance Coding Practices &amp; RVU Valuation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4" name="TextBox 3">
            <a:extLst>
              <a:ext uri="{FF2B5EF4-FFF2-40B4-BE49-F238E27FC236}">
                <a16:creationId xmlns:a16="http://schemas.microsoft.com/office/drawing/2014/main" id="{C877CD8D-21A6-FE10-9DB8-5FABC239C2B6}"/>
              </a:ext>
            </a:extLst>
          </p:cNvPr>
          <p:cNvSpPr txBox="1"/>
          <p:nvPr/>
        </p:nvSpPr>
        <p:spPr>
          <a:xfrm>
            <a:off x="1889760" y="906548"/>
            <a:ext cx="7985760" cy="492443"/>
          </a:xfrm>
          <a:prstGeom prst="rect">
            <a:avLst/>
          </a:prstGeom>
          <a:noFill/>
        </p:spPr>
        <p:txBody>
          <a:bodyPr wrap="square">
            <a:spAutoFit/>
          </a:bodyPr>
          <a:lstStyle/>
          <a:p>
            <a:pPr lvl="0"/>
            <a:r>
              <a:rPr kumimoji="0" lang="en-US" sz="2600" b="1" i="0" u="none" strike="noStrike" kern="1200" cap="none" spc="0" normalizeH="0" baseline="0" noProof="0" dirty="0">
                <a:ln>
                  <a:noFill/>
                </a:ln>
                <a:solidFill>
                  <a:srgbClr val="2C439B">
                    <a:lumMod val="60000"/>
                    <a:lumOff val="40000"/>
                  </a:srgbClr>
                </a:solidFill>
                <a:effectLst/>
                <a:uLnTx/>
                <a:uFillTx/>
                <a:latin typeface="Calibri"/>
                <a:ea typeface="+mn-ea"/>
                <a:cs typeface="+mn-cs"/>
              </a:rPr>
              <a:t>Eileen</a:t>
            </a:r>
            <a:r>
              <a:rPr kumimoji="0" lang="en-US" sz="2600" b="0" i="0" u="none" strike="noStrike" kern="1200" cap="none" spc="0" normalizeH="0" baseline="0" noProof="0" dirty="0">
                <a:ln>
                  <a:noFill/>
                </a:ln>
                <a:solidFill>
                  <a:srgbClr val="000000"/>
                </a:solidFill>
                <a:effectLst/>
                <a:uLnTx/>
                <a:uFillTx/>
                <a:latin typeface="Calibri"/>
                <a:ea typeface="Aptos" panose="020B0004020202020204" pitchFamily="34" charset="0"/>
                <a:cs typeface="Times New Roman" panose="02020603050405020304" pitchFamily="18" charset="0"/>
              </a:rPr>
              <a:t> </a:t>
            </a:r>
            <a:r>
              <a:rPr kumimoji="0" lang="en-US" sz="2600" b="1" i="0" u="none" strike="noStrike" kern="1200" cap="none" spc="0" normalizeH="0" baseline="0" noProof="0" dirty="0">
                <a:ln>
                  <a:noFill/>
                </a:ln>
                <a:solidFill>
                  <a:srgbClr val="2C439B">
                    <a:lumMod val="60000"/>
                    <a:lumOff val="40000"/>
                  </a:srgbClr>
                </a:solidFill>
                <a:effectLst/>
                <a:uLnTx/>
                <a:uFillTx/>
                <a:latin typeface="Calibri"/>
                <a:ea typeface="+mn-ea"/>
                <a:cs typeface="+mn-cs"/>
              </a:rPr>
              <a:t>Brewer</a:t>
            </a:r>
            <a:r>
              <a:rPr kumimoji="0" lang="en-US" sz="2600" b="0" i="0" u="none" strike="noStrike" kern="1200" cap="none" spc="0" normalizeH="0" baseline="0" noProof="0" dirty="0">
                <a:ln>
                  <a:noFill/>
                </a:ln>
                <a:solidFill>
                  <a:srgbClr val="000000"/>
                </a:solidFill>
                <a:effectLst/>
                <a:uLnTx/>
                <a:uFillTx/>
                <a:latin typeface="Calibri"/>
                <a:ea typeface="Aptos" panose="020B0004020202020204" pitchFamily="34" charset="0"/>
                <a:cs typeface="Times New Roman" panose="02020603050405020304" pitchFamily="18" charset="0"/>
              </a:rPr>
              <a:t>, </a:t>
            </a:r>
            <a:r>
              <a:rPr kumimoji="0" lang="en-US" sz="2600" b="1" i="0" u="none" strike="noStrike" kern="1200" cap="none" spc="0" normalizeH="0" baseline="0" noProof="0" dirty="0">
                <a:ln>
                  <a:noFill/>
                </a:ln>
                <a:solidFill>
                  <a:srgbClr val="2C439B">
                    <a:lumMod val="60000"/>
                    <a:lumOff val="40000"/>
                  </a:srgbClr>
                </a:solidFill>
                <a:effectLst/>
                <a:uLnTx/>
                <a:uFillTx/>
                <a:latin typeface="Calibri"/>
                <a:ea typeface="+mn-ea"/>
                <a:cs typeface="+mn-cs"/>
              </a:rPr>
              <a:t>Susan</a:t>
            </a:r>
            <a:r>
              <a:rPr kumimoji="0" lang="en-US" sz="2600" b="0" i="0" u="none" strike="noStrike" kern="1200" cap="none" spc="0" normalizeH="0" baseline="0" noProof="0" dirty="0">
                <a:ln>
                  <a:noFill/>
                </a:ln>
                <a:solidFill>
                  <a:srgbClr val="000000"/>
                </a:solidFill>
                <a:effectLst/>
                <a:uLnTx/>
                <a:uFillTx/>
                <a:latin typeface="Calibri"/>
                <a:ea typeface="Aptos" panose="020B0004020202020204" pitchFamily="34" charset="0"/>
                <a:cs typeface="Times New Roman" panose="02020603050405020304" pitchFamily="18" charset="0"/>
              </a:rPr>
              <a:t> </a:t>
            </a:r>
            <a:r>
              <a:rPr kumimoji="0" lang="en-US" sz="2600" b="1" i="0" u="none" strike="noStrike" kern="1200" cap="none" spc="0" normalizeH="0" baseline="0" noProof="0" dirty="0">
                <a:ln>
                  <a:noFill/>
                </a:ln>
                <a:solidFill>
                  <a:srgbClr val="2C439B">
                    <a:lumMod val="60000"/>
                    <a:lumOff val="40000"/>
                  </a:srgbClr>
                </a:solidFill>
                <a:effectLst/>
                <a:uLnTx/>
                <a:uFillTx/>
                <a:latin typeface="Calibri"/>
                <a:ea typeface="+mn-ea"/>
                <a:cs typeface="+mn-cs"/>
              </a:rPr>
              <a:t>Kline</a:t>
            </a:r>
            <a:r>
              <a:rPr kumimoji="0" lang="en-US" sz="2600" b="0" i="0" u="none" strike="noStrike" kern="1200" cap="none" spc="0" normalizeH="0" baseline="0" noProof="0" dirty="0">
                <a:ln>
                  <a:noFill/>
                </a:ln>
                <a:solidFill>
                  <a:srgbClr val="000000"/>
                </a:solidFill>
                <a:effectLst/>
                <a:uLnTx/>
                <a:uFillTx/>
                <a:latin typeface="Calibri"/>
                <a:ea typeface="Aptos" panose="020B0004020202020204" pitchFamily="34" charset="0"/>
                <a:cs typeface="Times New Roman" panose="02020603050405020304" pitchFamily="18" charset="0"/>
              </a:rPr>
              <a:t>, </a:t>
            </a:r>
            <a:r>
              <a:rPr kumimoji="0" lang="en-US" sz="2600" b="1" i="0" u="none" strike="noStrike" kern="1200" cap="none" spc="0" normalizeH="0" baseline="0" noProof="0" dirty="0">
                <a:ln>
                  <a:noFill/>
                </a:ln>
                <a:solidFill>
                  <a:srgbClr val="2C439B">
                    <a:lumMod val="60000"/>
                    <a:lumOff val="40000"/>
                  </a:srgbClr>
                </a:solidFill>
                <a:effectLst/>
                <a:uLnTx/>
                <a:uFillTx/>
                <a:latin typeface="Calibri"/>
                <a:ea typeface="+mn-ea"/>
                <a:cs typeface="+mn-cs"/>
              </a:rPr>
              <a:t>Sanjeev</a:t>
            </a:r>
            <a:r>
              <a:rPr kumimoji="0" lang="en-US" sz="2600" b="0" i="0" u="none" strike="noStrike" kern="1200" cap="none" spc="0" normalizeH="0" baseline="0" noProof="0" dirty="0">
                <a:ln>
                  <a:noFill/>
                </a:ln>
                <a:solidFill>
                  <a:srgbClr val="000000"/>
                </a:solidFill>
                <a:effectLst/>
                <a:uLnTx/>
                <a:uFillTx/>
                <a:latin typeface="Calibri"/>
                <a:ea typeface="Aptos" panose="020B0004020202020204" pitchFamily="34" charset="0"/>
                <a:cs typeface="Times New Roman" panose="02020603050405020304" pitchFamily="18" charset="0"/>
              </a:rPr>
              <a:t> </a:t>
            </a:r>
            <a:r>
              <a:rPr kumimoji="0" lang="en-US" sz="2600" b="1" i="0" u="none" strike="noStrike" kern="1200" cap="none" spc="0" normalizeH="0" baseline="0" noProof="0" dirty="0">
                <a:ln>
                  <a:noFill/>
                </a:ln>
                <a:solidFill>
                  <a:srgbClr val="2C439B">
                    <a:lumMod val="60000"/>
                    <a:lumOff val="40000"/>
                  </a:srgbClr>
                </a:solidFill>
                <a:effectLst/>
                <a:uLnTx/>
                <a:uFillTx/>
                <a:latin typeface="Calibri"/>
                <a:ea typeface="+mn-ea"/>
                <a:cs typeface="+mn-cs"/>
              </a:rPr>
              <a:t>Tuli</a:t>
            </a:r>
            <a:r>
              <a:rPr lang="en-US" sz="2600" b="1" dirty="0">
                <a:solidFill>
                  <a:srgbClr val="2C439B">
                    <a:lumMod val="60000"/>
                    <a:lumOff val="40000"/>
                  </a:srgbClr>
                </a:solidFill>
                <a:latin typeface="Calibri"/>
              </a:rPr>
              <a:t>, Margie Andreae</a:t>
            </a:r>
            <a:endParaRPr kumimoji="0" lang="en-US" sz="2600" b="1" i="0" u="none" strike="noStrike" kern="1200" cap="none" spc="0" normalizeH="0" baseline="0" noProof="0" dirty="0">
              <a:ln>
                <a:noFill/>
              </a:ln>
              <a:solidFill>
                <a:srgbClr val="2C439B">
                  <a:lumMod val="60000"/>
                  <a:lumOff val="40000"/>
                </a:srgb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FD52CB44-9481-5E85-F8A4-3ED7A78032CA}"/>
              </a:ext>
            </a:extLst>
          </p:cNvPr>
          <p:cNvSpPr txBox="1"/>
          <p:nvPr/>
        </p:nvSpPr>
        <p:spPr>
          <a:xfrm>
            <a:off x="560833" y="1438579"/>
            <a:ext cx="11204448" cy="7140416"/>
          </a:xfrm>
          <a:prstGeom prst="rect">
            <a:avLst/>
          </a:prstGeom>
          <a:noFill/>
        </p:spPr>
        <p:txBody>
          <a:bodyPr wrap="square">
            <a:spAutoFit/>
          </a:bodyPr>
          <a:lstStyle/>
          <a:p>
            <a:r>
              <a:rPr lang="en-US" sz="2400" b="1" dirty="0">
                <a:effectLst/>
                <a:latin typeface="+mj-lt"/>
                <a:ea typeface="Aptos" panose="020B0004020202020204" pitchFamily="34" charset="0"/>
                <a:cs typeface="Times New Roman" panose="02020603050405020304" pitchFamily="18" charset="0"/>
              </a:rPr>
              <a:t>Goal:</a:t>
            </a:r>
          </a:p>
          <a:p>
            <a:r>
              <a:rPr lang="en-US" sz="2400" b="1" dirty="0">
                <a:effectLst/>
                <a:latin typeface="+mj-lt"/>
                <a:ea typeface="Aptos" panose="020B0004020202020204" pitchFamily="34" charset="0"/>
                <a:cs typeface="Times New Roman" panose="02020603050405020304" pitchFamily="18" charset="0"/>
              </a:rPr>
              <a:t>Increase funding to pediatric departments and health systems.</a:t>
            </a:r>
          </a:p>
          <a:p>
            <a:endParaRPr lang="en-US" sz="2400" b="1" dirty="0">
              <a:latin typeface="+mj-lt"/>
              <a:cs typeface="Times New Roman" panose="02020603050405020304" pitchFamily="18" charset="0"/>
            </a:endParaRPr>
          </a:p>
          <a:p>
            <a:r>
              <a:rPr lang="en-US" sz="2400" b="1" dirty="0">
                <a:latin typeface="+mj-lt"/>
                <a:cs typeface="Times New Roman" panose="02020603050405020304" pitchFamily="18" charset="0"/>
              </a:rPr>
              <a:t>Strategy:</a:t>
            </a:r>
          </a:p>
          <a:p>
            <a:r>
              <a:rPr lang="en-US" sz="2400" dirty="0">
                <a:latin typeface="+mj-lt"/>
              </a:rPr>
              <a:t>Improve pediatric payment by strengthening coding accuracy and institutional understanding of RUC and CPT processes.</a:t>
            </a:r>
          </a:p>
          <a:p>
            <a:endParaRPr lang="en-US" sz="2400" b="1" dirty="0">
              <a:latin typeface="+mj-lt"/>
            </a:endParaRPr>
          </a:p>
          <a:p>
            <a:r>
              <a:rPr lang="en-US" sz="2400" b="1" dirty="0">
                <a:latin typeface="+mj-lt"/>
              </a:rPr>
              <a:t>Key Actions:</a:t>
            </a:r>
          </a:p>
          <a:p>
            <a:r>
              <a:rPr lang="en-US" sz="2400" dirty="0">
                <a:latin typeface="+mj-lt"/>
              </a:rPr>
              <a:t>Equip Chairs, Administrators and Division leaders with:</a:t>
            </a:r>
          </a:p>
          <a:p>
            <a:pPr marL="914400" lvl="1" indent="-457200">
              <a:buFont typeface="Arial" panose="020B0604020202020204" pitchFamily="34" charset="0"/>
              <a:buChar char="•"/>
            </a:pPr>
            <a:r>
              <a:rPr lang="en-US" sz="2400" dirty="0">
                <a:latin typeface="+mj-lt"/>
              </a:rPr>
              <a:t>A clear understanding of AMA CPT and RUC processes </a:t>
            </a:r>
          </a:p>
          <a:p>
            <a:pPr marL="914400" lvl="1" indent="-457200">
              <a:buFont typeface="Arial" panose="020B0604020202020204" pitchFamily="34" charset="0"/>
              <a:buChar char="•"/>
            </a:pPr>
            <a:r>
              <a:rPr lang="en-US" sz="2400" dirty="0">
                <a:latin typeface="+mj-lt"/>
              </a:rPr>
              <a:t>Education on high-impact &amp; underutilized CPT codes to support correct coding</a:t>
            </a:r>
          </a:p>
          <a:p>
            <a:pPr marL="914400" lvl="1"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a:p>
            <a:endParaRPr lang="en-US" sz="2800" b="1" dirty="0">
              <a:latin typeface="+mj-lt"/>
            </a:endParaRPr>
          </a:p>
        </p:txBody>
      </p:sp>
    </p:spTree>
    <p:extLst>
      <p:ext uri="{BB962C8B-B14F-4D97-AF65-F5344CB8AC3E}">
        <p14:creationId xmlns:p14="http://schemas.microsoft.com/office/powerpoint/2010/main" val="2952211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hand writing on a white board&#10;&#10;AI-generated content may be incorrect.">
            <a:extLst>
              <a:ext uri="{FF2B5EF4-FFF2-40B4-BE49-F238E27FC236}">
                <a16:creationId xmlns:a16="http://schemas.microsoft.com/office/drawing/2014/main" id="{0864F61A-8A04-6D3A-088D-A7B00752C59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085979" y="-42866"/>
            <a:ext cx="9191625" cy="6127750"/>
          </a:xfrm>
          <a:prstGeom prst="rect">
            <a:avLst/>
          </a:prstGeom>
        </p:spPr>
      </p:pic>
      <p:sp>
        <p:nvSpPr>
          <p:cNvPr id="2" name="TextBox 1">
            <a:extLst>
              <a:ext uri="{FF2B5EF4-FFF2-40B4-BE49-F238E27FC236}">
                <a16:creationId xmlns:a16="http://schemas.microsoft.com/office/drawing/2014/main" id="{BA37C457-A6BC-7030-B93C-3113B524D564}"/>
              </a:ext>
            </a:extLst>
          </p:cNvPr>
          <p:cNvSpPr txBox="1"/>
          <p:nvPr/>
        </p:nvSpPr>
        <p:spPr>
          <a:xfrm>
            <a:off x="1028700" y="3407228"/>
            <a:ext cx="7940828" cy="3108543"/>
          </a:xfrm>
          <a:prstGeom prst="rect">
            <a:avLst/>
          </a:prstGeom>
          <a:noFill/>
        </p:spPr>
        <p:txBody>
          <a:bodyPr wrap="none" rtlCol="0">
            <a:spAutoFit/>
          </a:bodyPr>
          <a:lstStyle/>
          <a:p>
            <a:pPr marL="285750" indent="-285750">
              <a:buFont typeface="Arial" panose="020B0604020202020204" pitchFamily="34" charset="0"/>
              <a:buChar char="•"/>
            </a:pPr>
            <a:r>
              <a:rPr lang="en-US" sz="2800" dirty="0"/>
              <a:t>Speak up about pediatric payment disparity</a:t>
            </a:r>
          </a:p>
          <a:p>
            <a:pPr marL="742950" lvl="1" indent="-285750">
              <a:buFont typeface="Arial" panose="020B0604020202020204" pitchFamily="34" charset="0"/>
              <a:buChar char="•"/>
            </a:pPr>
            <a:r>
              <a:rPr lang="en-US" sz="2800" dirty="0"/>
              <a:t>Join a society with CPT/RUC reps; committees</a:t>
            </a:r>
          </a:p>
          <a:p>
            <a:pPr marL="742950" lvl="1" indent="-285750">
              <a:buFont typeface="Arial" panose="020B0604020202020204" pitchFamily="34" charset="0"/>
              <a:buChar char="•"/>
            </a:pPr>
            <a:r>
              <a:rPr lang="en-US" sz="2800" dirty="0"/>
              <a:t>Take part in in-person/virtual Capitol Hill Days</a:t>
            </a:r>
          </a:p>
          <a:p>
            <a:pPr marL="285750" indent="-285750">
              <a:buFont typeface="Arial" panose="020B0604020202020204" pitchFamily="34" charset="0"/>
              <a:buChar char="•"/>
            </a:pPr>
            <a:r>
              <a:rPr lang="en-US" sz="2800" dirty="0"/>
              <a:t>Participate in surveys for CPT code valuation</a:t>
            </a:r>
          </a:p>
          <a:p>
            <a:pPr marL="285750" indent="-285750">
              <a:buFont typeface="Arial" panose="020B0604020202020204" pitchFamily="34" charset="0"/>
              <a:buChar char="•"/>
            </a:pPr>
            <a:r>
              <a:rPr lang="en-US" sz="2800" dirty="0"/>
              <a:t>Talk about ped CPT codes not published in MPFS</a:t>
            </a:r>
          </a:p>
          <a:p>
            <a:pPr marL="285750" indent="-285750">
              <a:buFont typeface="Arial" panose="020B0604020202020204" pitchFamily="34" charset="0"/>
              <a:buChar char="•"/>
            </a:pPr>
            <a:r>
              <a:rPr lang="en-US" sz="2800" dirty="0"/>
              <a:t>Educate pediatric faculty and trainees about coding</a:t>
            </a:r>
          </a:p>
          <a:p>
            <a:pPr marL="742950" lvl="1" indent="-285750">
              <a:buFont typeface="Arial" panose="020B0604020202020204" pitchFamily="34" charset="0"/>
              <a:buChar char="•"/>
            </a:pPr>
            <a:r>
              <a:rPr lang="en-US" sz="2800" dirty="0"/>
              <a:t>“Don’t leave money on the table”</a:t>
            </a:r>
          </a:p>
        </p:txBody>
      </p:sp>
      <p:grpSp>
        <p:nvGrpSpPr>
          <p:cNvPr id="3" name="Group 2">
            <a:extLst>
              <a:ext uri="{FF2B5EF4-FFF2-40B4-BE49-F238E27FC236}">
                <a16:creationId xmlns:a16="http://schemas.microsoft.com/office/drawing/2014/main" id="{DB3189A2-8B7D-E2EC-C5E5-0C3E4311DDFB}"/>
              </a:ext>
            </a:extLst>
          </p:cNvPr>
          <p:cNvGrpSpPr/>
          <p:nvPr/>
        </p:nvGrpSpPr>
        <p:grpSpPr>
          <a:xfrm>
            <a:off x="9366720" y="6217633"/>
            <a:ext cx="2839568" cy="651605"/>
            <a:chOff x="8858251" y="5952087"/>
            <a:chExt cx="2839568" cy="651605"/>
          </a:xfrm>
        </p:grpSpPr>
        <p:sp>
          <p:nvSpPr>
            <p:cNvPr id="4" name="TextBox 3">
              <a:extLst>
                <a:ext uri="{FF2B5EF4-FFF2-40B4-BE49-F238E27FC236}">
                  <a16:creationId xmlns:a16="http://schemas.microsoft.com/office/drawing/2014/main" id="{174BA903-EA44-AB95-E181-D0CAB5B870EE}"/>
                </a:ext>
              </a:extLst>
            </p:cNvPr>
            <p:cNvSpPr txBox="1"/>
            <p:nvPr/>
          </p:nvSpPr>
          <p:spPr>
            <a:xfrm>
              <a:off x="9472607" y="5957361"/>
              <a:ext cx="2225212" cy="646331"/>
            </a:xfrm>
            <a:prstGeom prst="rect">
              <a:avLst/>
            </a:prstGeom>
            <a:solidFill>
              <a:schemeClr val="accent3">
                <a:lumMod val="60000"/>
                <a:lumOff val="40000"/>
              </a:schemeClr>
            </a:solidFill>
          </p:spPr>
          <p:txBody>
            <a:bodyPr wrap="square" rtlCol="0">
              <a:spAutoFit/>
            </a:bodyPr>
            <a:lstStyle/>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AMSPDC Pediatrics </a:t>
              </a:r>
            </a:p>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Workforce Initiative</a:t>
              </a:r>
            </a:p>
          </p:txBody>
        </p:sp>
        <p:pic>
          <p:nvPicPr>
            <p:cNvPr id="5" name="Picture 2" descr="Association of Pediatric Program Directors">
              <a:extLst>
                <a:ext uri="{FF2B5EF4-FFF2-40B4-BE49-F238E27FC236}">
                  <a16:creationId xmlns:a16="http://schemas.microsoft.com/office/drawing/2014/main" id="{E7DCF16F-9C03-EB4D-5DCF-DF3DAF8CFE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8251" y="5952087"/>
              <a:ext cx="631600" cy="6516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2179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AF2A9C9-6175-3BE4-F617-F4EF156A4DDE}"/>
              </a:ext>
            </a:extLst>
          </p:cNvPr>
          <p:cNvGrpSpPr/>
          <p:nvPr/>
        </p:nvGrpSpPr>
        <p:grpSpPr>
          <a:xfrm>
            <a:off x="3669076" y="1917882"/>
            <a:ext cx="6978572" cy="2323044"/>
            <a:chOff x="3669076" y="1917882"/>
            <a:chExt cx="6978572" cy="2323044"/>
          </a:xfrm>
        </p:grpSpPr>
        <p:pic>
          <p:nvPicPr>
            <p:cNvPr id="6154" name="Picture 10" descr="Image result for national kidney foundati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2200" y="2066674"/>
              <a:ext cx="1415448" cy="210918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4" name="Group 13">
              <a:extLst>
                <a:ext uri="{FF2B5EF4-FFF2-40B4-BE49-F238E27FC236}">
                  <a16:creationId xmlns:a16="http://schemas.microsoft.com/office/drawing/2014/main" id="{A12D4DDF-1C6F-8E04-4030-D3512ABEE18C}"/>
                </a:ext>
              </a:extLst>
            </p:cNvPr>
            <p:cNvGrpSpPr/>
            <p:nvPr/>
          </p:nvGrpSpPr>
          <p:grpSpPr>
            <a:xfrm>
              <a:off x="3669076" y="1917882"/>
              <a:ext cx="2625429" cy="1450569"/>
              <a:chOff x="3669076" y="1917882"/>
              <a:chExt cx="2625429" cy="1450569"/>
            </a:xfrm>
          </p:grpSpPr>
          <p:pic>
            <p:nvPicPr>
              <p:cNvPr id="6152" name="Picture 8" descr="Image result for renal physician assoc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9076" y="1917882"/>
                <a:ext cx="2625429" cy="134522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a:extLst>
                  <a:ext uri="{FF2B5EF4-FFF2-40B4-BE49-F238E27FC236}">
                    <a16:creationId xmlns:a16="http://schemas.microsoft.com/office/drawing/2014/main" id="{DE9183A4-A9D6-DBFA-1BA4-C3F27C468A1A}"/>
                  </a:ext>
                </a:extLst>
              </p:cNvPr>
              <p:cNvSpPr txBox="1"/>
              <p:nvPr/>
            </p:nvSpPr>
            <p:spPr>
              <a:xfrm>
                <a:off x="4251322" y="3060674"/>
                <a:ext cx="1349472" cy="307777"/>
              </a:xfrm>
              <a:prstGeom prst="rect">
                <a:avLst/>
              </a:prstGeom>
              <a:noFill/>
            </p:spPr>
            <p:txBody>
              <a:bodyPr wrap="none" rtlCol="0">
                <a:spAutoFit/>
              </a:bodyPr>
              <a:lstStyle/>
              <a:p>
                <a:r>
                  <a:rPr lang="en-US" sz="1400" b="1" dirty="0"/>
                  <a:t>3,000 Members</a:t>
                </a:r>
              </a:p>
            </p:txBody>
          </p:sp>
        </p:grpSp>
        <p:grpSp>
          <p:nvGrpSpPr>
            <p:cNvPr id="15" name="Group 14">
              <a:extLst>
                <a:ext uri="{FF2B5EF4-FFF2-40B4-BE49-F238E27FC236}">
                  <a16:creationId xmlns:a16="http://schemas.microsoft.com/office/drawing/2014/main" id="{4E7EB8B3-F809-CD35-48FB-D4C80DCD5EDF}"/>
                </a:ext>
              </a:extLst>
            </p:cNvPr>
            <p:cNvGrpSpPr/>
            <p:nvPr/>
          </p:nvGrpSpPr>
          <p:grpSpPr>
            <a:xfrm>
              <a:off x="6170133" y="2468823"/>
              <a:ext cx="2715865" cy="1772103"/>
              <a:chOff x="6170133" y="2468823"/>
              <a:chExt cx="2715865" cy="1772103"/>
            </a:xfrm>
          </p:grpSpPr>
          <p:pic>
            <p:nvPicPr>
              <p:cNvPr id="6148" name="Picture 4" descr="Image result for american society of nephrolog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0133" y="2468823"/>
                <a:ext cx="2715865" cy="1772103"/>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a:extLst>
                  <a:ext uri="{FF2B5EF4-FFF2-40B4-BE49-F238E27FC236}">
                    <a16:creationId xmlns:a16="http://schemas.microsoft.com/office/drawing/2014/main" id="{F6851C2B-1EC9-DC21-1578-B408038D3646}"/>
                  </a:ext>
                </a:extLst>
              </p:cNvPr>
              <p:cNvSpPr txBox="1"/>
              <p:nvPr/>
            </p:nvSpPr>
            <p:spPr>
              <a:xfrm>
                <a:off x="7247187" y="3638426"/>
                <a:ext cx="1440844" cy="307777"/>
              </a:xfrm>
              <a:prstGeom prst="rect">
                <a:avLst/>
              </a:prstGeom>
              <a:noFill/>
            </p:spPr>
            <p:txBody>
              <a:bodyPr wrap="none" rtlCol="0">
                <a:spAutoFit/>
              </a:bodyPr>
              <a:lstStyle/>
              <a:p>
                <a:r>
                  <a:rPr lang="en-US" sz="1400" b="1" dirty="0"/>
                  <a:t>21,000 Members</a:t>
                </a:r>
              </a:p>
            </p:txBody>
          </p:sp>
        </p:grpSp>
      </p:grpSp>
      <p:pic>
        <p:nvPicPr>
          <p:cNvPr id="7" name="Picture 6">
            <a:extLst>
              <a:ext uri="{FF2B5EF4-FFF2-40B4-BE49-F238E27FC236}">
                <a16:creationId xmlns:a16="http://schemas.microsoft.com/office/drawing/2014/main" id="{9CE7209E-C723-49A4-BB31-336595E1A3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27407" y="1917882"/>
            <a:ext cx="878795" cy="814808"/>
          </a:xfrm>
          <a:prstGeom prst="rect">
            <a:avLst/>
          </a:prstGeom>
        </p:spPr>
      </p:pic>
      <p:pic>
        <p:nvPicPr>
          <p:cNvPr id="6146" name="Picture 2" descr="Image result for american society of ped nephrology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8040" y="731133"/>
            <a:ext cx="5437751" cy="98436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104621" y="737263"/>
            <a:ext cx="3639935" cy="954107"/>
          </a:xfrm>
          <a:prstGeom prst="rect">
            <a:avLst/>
          </a:prstGeom>
          <a:noFill/>
        </p:spPr>
        <p:txBody>
          <a:bodyPr wrap="square" rtlCol="0">
            <a:spAutoFit/>
          </a:bodyPr>
          <a:lstStyle/>
          <a:p>
            <a:pPr algn="ctr"/>
            <a:r>
              <a:rPr lang="en-US" sz="2800" b="1" dirty="0">
                <a:solidFill>
                  <a:schemeClr val="bg1"/>
                </a:solidFill>
              </a:rPr>
              <a:t>Advocating with a bigger voice</a:t>
            </a:r>
          </a:p>
        </p:txBody>
      </p:sp>
      <p:grpSp>
        <p:nvGrpSpPr>
          <p:cNvPr id="6" name="Group 5"/>
          <p:cNvGrpSpPr/>
          <p:nvPr/>
        </p:nvGrpSpPr>
        <p:grpSpPr>
          <a:xfrm>
            <a:off x="6332288" y="4222562"/>
            <a:ext cx="4594789" cy="2109188"/>
            <a:chOff x="5074258" y="4630347"/>
            <a:chExt cx="3178735" cy="1280391"/>
          </a:xfrm>
        </p:grpSpPr>
        <p:pic>
          <p:nvPicPr>
            <p:cNvPr id="6164" name="Picture 20" descr="Related imag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8974" b="16249"/>
            <a:stretch/>
          </p:blipFill>
          <p:spPr bwMode="auto">
            <a:xfrm>
              <a:off x="5074258" y="4630347"/>
              <a:ext cx="3178735" cy="108531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5144567" y="5668938"/>
              <a:ext cx="3033757" cy="241800"/>
            </a:xfrm>
            <a:prstGeom prst="rect">
              <a:avLst/>
            </a:prstGeom>
            <a:solidFill>
              <a:schemeClr val="accent3">
                <a:lumMod val="75000"/>
              </a:schemeClr>
            </a:solidFill>
            <a:ln>
              <a:solidFill>
                <a:schemeClr val="accent3">
                  <a:lumMod val="75000"/>
                </a:schemeClr>
              </a:solidFill>
            </a:ln>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Membership 67,000 Pediatricians</a:t>
              </a:r>
            </a:p>
          </p:txBody>
        </p:sp>
      </p:grpSp>
      <p:grpSp>
        <p:nvGrpSpPr>
          <p:cNvPr id="21" name="Group 20"/>
          <p:cNvGrpSpPr/>
          <p:nvPr/>
        </p:nvGrpSpPr>
        <p:grpSpPr>
          <a:xfrm>
            <a:off x="1938407" y="1970425"/>
            <a:ext cx="1658369" cy="1544820"/>
            <a:chOff x="892326" y="956799"/>
            <a:chExt cx="1658369" cy="1544820"/>
          </a:xfrm>
          <a:scene3d>
            <a:camera prst="orthographicFront"/>
            <a:lightRig rig="threePt" dir="t">
              <a:rot lat="0" lon="0" rev="7500000"/>
            </a:lightRig>
          </a:scene3d>
        </p:grpSpPr>
        <p:sp>
          <p:nvSpPr>
            <p:cNvPr id="22" name="Oval 21"/>
            <p:cNvSpPr/>
            <p:nvPr/>
          </p:nvSpPr>
          <p:spPr>
            <a:xfrm>
              <a:off x="892326" y="956799"/>
              <a:ext cx="1658369" cy="1544820"/>
            </a:xfrm>
            <a:prstGeom prst="ellipse">
              <a:avLst/>
            </a:prstGeom>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lstStyle/>
            <a:p>
              <a:endParaRPr lang="en-US"/>
            </a:p>
          </p:txBody>
        </p:sp>
        <p:sp>
          <p:nvSpPr>
            <p:cNvPr id="23" name="Oval 4"/>
            <p:cNvSpPr/>
            <p:nvPr/>
          </p:nvSpPr>
          <p:spPr>
            <a:xfrm>
              <a:off x="1032655" y="1183033"/>
              <a:ext cx="1372238" cy="10923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800100">
                <a:lnSpc>
                  <a:spcPct val="90000"/>
                </a:lnSpc>
                <a:spcBef>
                  <a:spcPct val="0"/>
                </a:spcBef>
                <a:spcAft>
                  <a:spcPct val="35000"/>
                </a:spcAft>
              </a:pPr>
              <a:r>
                <a:rPr lang="en-US" sz="2000" b="1" dirty="0">
                  <a:solidFill>
                    <a:schemeClr val="bg1"/>
                  </a:solidFill>
                </a:rPr>
                <a:t>Collaborate with Other Societies</a:t>
              </a:r>
            </a:p>
          </p:txBody>
        </p:sp>
      </p:grpSp>
      <p:grpSp>
        <p:nvGrpSpPr>
          <p:cNvPr id="11" name="Group 10"/>
          <p:cNvGrpSpPr/>
          <p:nvPr/>
        </p:nvGrpSpPr>
        <p:grpSpPr>
          <a:xfrm>
            <a:off x="2055543" y="3708127"/>
            <a:ext cx="4008100" cy="2732963"/>
            <a:chOff x="531543" y="3708126"/>
            <a:chExt cx="4008100" cy="2732963"/>
          </a:xfrm>
        </p:grpSpPr>
        <p:pic>
          <p:nvPicPr>
            <p:cNvPr id="10" name="Picture 9" descr="NRAA logo.jpg"/>
            <p:cNvPicPr>
              <a:picLocks noChangeAspect="1"/>
            </p:cNvPicPr>
            <p:nvPr/>
          </p:nvPicPr>
          <p:blipFill rotWithShape="1">
            <a:blip r:embed="rId9">
              <a:extLst>
                <a:ext uri="{28A0092B-C50C-407E-A947-70E740481C1C}">
                  <a14:useLocalDpi xmlns:a14="http://schemas.microsoft.com/office/drawing/2010/main" val="0"/>
                </a:ext>
              </a:extLst>
            </a:blip>
            <a:srcRect t="31252" b="30198"/>
            <a:stretch/>
          </p:blipFill>
          <p:spPr>
            <a:xfrm>
              <a:off x="2169759" y="5588139"/>
              <a:ext cx="2212585" cy="852950"/>
            </a:xfrm>
            <a:prstGeom prst="rect">
              <a:avLst/>
            </a:prstGeom>
          </p:spPr>
        </p:pic>
        <p:grpSp>
          <p:nvGrpSpPr>
            <p:cNvPr id="3" name="Group 2"/>
            <p:cNvGrpSpPr/>
            <p:nvPr/>
          </p:nvGrpSpPr>
          <p:grpSpPr>
            <a:xfrm>
              <a:off x="531543" y="3708126"/>
              <a:ext cx="4008100" cy="2153099"/>
              <a:chOff x="562144" y="3754024"/>
              <a:chExt cx="4008100" cy="2153099"/>
            </a:xfrm>
          </p:grpSpPr>
          <p:pic>
            <p:nvPicPr>
              <p:cNvPr id="6156" name="Picture 12" descr="Image result for american assoc of kidney patients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2144" y="3754024"/>
                <a:ext cx="2462608" cy="1048142"/>
              </a:xfrm>
              <a:prstGeom prst="rect">
                <a:avLst/>
              </a:prstGeom>
              <a:noFill/>
              <a:extLst>
                <a:ext uri="{909E8E84-426E-40dd-AFC4-6F175D3DCCD1}">
                  <a14:hiddenFill xmlns:a14="http://schemas.microsoft.com/office/drawing/2010/main" xmlns="">
                    <a:solidFill>
                      <a:srgbClr val="FFFFFF"/>
                    </a:solidFill>
                  </a14:hiddenFill>
                </a:ext>
              </a:extLst>
            </p:spPr>
          </p:pic>
          <p:pic>
            <p:nvPicPr>
              <p:cNvPr id="6158" name="Picture 14" descr="Image result for american association of nephrology nurse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0527685">
                <a:off x="607240" y="5057643"/>
                <a:ext cx="1908498" cy="849480"/>
              </a:xfrm>
              <a:prstGeom prst="rect">
                <a:avLst/>
              </a:prstGeom>
              <a:noFill/>
              <a:extLst>
                <a:ext uri="{909E8E84-426E-40dd-AFC4-6F175D3DCCD1}">
                  <a14:hiddenFill xmlns:a14="http://schemas.microsoft.com/office/drawing/2010/main" xmlns="">
                    <a:solidFill>
                      <a:srgbClr val="FFFFFF"/>
                    </a:solidFill>
                  </a14:hiddenFill>
                </a:ext>
              </a:extLst>
            </p:spPr>
          </p:pic>
          <p:pic>
            <p:nvPicPr>
              <p:cNvPr id="6160" name="Picture 16" descr="Image result for american kidney fund logo nurses"/>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4042" t="7501" r="10958" b="7290"/>
              <a:stretch/>
            </p:blipFill>
            <p:spPr bwMode="auto">
              <a:xfrm>
                <a:off x="3365986" y="4059453"/>
                <a:ext cx="1204258" cy="1368152"/>
              </a:xfrm>
              <a:prstGeom prst="rect">
                <a:avLst/>
              </a:prstGeom>
              <a:noFill/>
              <a:extLst>
                <a:ext uri="{909E8E84-426E-40dd-AFC4-6F175D3DCCD1}">
                  <a14:hiddenFill xmlns:a14="http://schemas.microsoft.com/office/drawing/2010/main" xmlns="">
                    <a:solidFill>
                      <a:srgbClr val="FFFFFF"/>
                    </a:solidFill>
                  </a14:hiddenFill>
                </a:ext>
              </a:extLst>
            </p:spPr>
          </p:pic>
        </p:grpSp>
      </p:grpSp>
      <p:sp>
        <p:nvSpPr>
          <p:cNvPr id="8" name="TextBox 7">
            <a:extLst>
              <a:ext uri="{FF2B5EF4-FFF2-40B4-BE49-F238E27FC236}">
                <a16:creationId xmlns:a16="http://schemas.microsoft.com/office/drawing/2014/main" id="{4E2F7D0A-AF3B-BA4D-68C7-BAD5D154FA06}"/>
              </a:ext>
            </a:extLst>
          </p:cNvPr>
          <p:cNvSpPr txBox="1"/>
          <p:nvPr/>
        </p:nvSpPr>
        <p:spPr>
          <a:xfrm>
            <a:off x="6294505" y="1393478"/>
            <a:ext cx="1475917" cy="369332"/>
          </a:xfrm>
          <a:prstGeom prst="rect">
            <a:avLst/>
          </a:prstGeom>
          <a:noFill/>
        </p:spPr>
        <p:txBody>
          <a:bodyPr wrap="none" rtlCol="0">
            <a:spAutoFit/>
          </a:bodyPr>
          <a:lstStyle/>
          <a:p>
            <a:r>
              <a:rPr lang="en-US" dirty="0">
                <a:solidFill>
                  <a:schemeClr val="bg1"/>
                </a:solidFill>
              </a:rPr>
              <a:t>700 members</a:t>
            </a:r>
          </a:p>
        </p:txBody>
      </p:sp>
      <p:sp>
        <p:nvSpPr>
          <p:cNvPr id="2" name="TextBox 1">
            <a:extLst>
              <a:ext uri="{FF2B5EF4-FFF2-40B4-BE49-F238E27FC236}">
                <a16:creationId xmlns:a16="http://schemas.microsoft.com/office/drawing/2014/main" id="{9DED9573-6F30-4B85-3587-5A7A01AA3F65}"/>
              </a:ext>
            </a:extLst>
          </p:cNvPr>
          <p:cNvSpPr txBox="1"/>
          <p:nvPr/>
        </p:nvSpPr>
        <p:spPr>
          <a:xfrm rot="1201220">
            <a:off x="9521120" y="4764014"/>
            <a:ext cx="2253053" cy="646331"/>
          </a:xfrm>
          <a:prstGeom prst="rect">
            <a:avLst/>
          </a:prstGeom>
          <a:solidFill>
            <a:srgbClr val="FFC000"/>
          </a:solidFill>
        </p:spPr>
        <p:txBody>
          <a:bodyPr wrap="none" rtlCol="0">
            <a:spAutoFit/>
          </a:bodyPr>
          <a:lstStyle/>
          <a:p>
            <a:pPr algn="ctr"/>
            <a:r>
              <a:rPr lang="en-US" dirty="0"/>
              <a:t>AAP COCN </a:t>
            </a:r>
            <a:r>
              <a:rPr lang="en-US" sz="1600" dirty="0"/>
              <a:t>coordinates</a:t>
            </a:r>
            <a:r>
              <a:rPr lang="en-US" dirty="0"/>
              <a:t> </a:t>
            </a:r>
          </a:p>
          <a:p>
            <a:pPr algn="ctr"/>
            <a:r>
              <a:rPr lang="en-US" dirty="0"/>
              <a:t>Ped RUC Surveys</a:t>
            </a:r>
          </a:p>
        </p:txBody>
      </p:sp>
      <p:sp>
        <p:nvSpPr>
          <p:cNvPr id="9" name="TextBox 8">
            <a:extLst>
              <a:ext uri="{FF2B5EF4-FFF2-40B4-BE49-F238E27FC236}">
                <a16:creationId xmlns:a16="http://schemas.microsoft.com/office/drawing/2014/main" id="{116ADF38-CCD9-921A-4C9D-A339F1E2AB65}"/>
              </a:ext>
            </a:extLst>
          </p:cNvPr>
          <p:cNvSpPr txBox="1"/>
          <p:nvPr/>
        </p:nvSpPr>
        <p:spPr>
          <a:xfrm rot="876356">
            <a:off x="10376671" y="1017228"/>
            <a:ext cx="1404552" cy="461665"/>
          </a:xfrm>
          <a:prstGeom prst="rect">
            <a:avLst/>
          </a:prstGeom>
          <a:solidFill>
            <a:schemeClr val="accent2">
              <a:lumMod val="40000"/>
              <a:lumOff val="60000"/>
            </a:schemeClr>
          </a:solidFill>
          <a:ln>
            <a:solidFill>
              <a:schemeClr val="accent2">
                <a:lumMod val="60000"/>
                <a:lumOff val="40000"/>
              </a:schemeClr>
            </a:solidFill>
          </a:ln>
        </p:spPr>
        <p:txBody>
          <a:bodyPr wrap="none" rtlCol="0">
            <a:spAutoFit/>
          </a:bodyPr>
          <a:lstStyle/>
          <a:p>
            <a:pPr algn="ctr"/>
            <a:r>
              <a:rPr lang="en-US" sz="2400" b="1" dirty="0"/>
              <a:t>EXAMPLE</a:t>
            </a:r>
          </a:p>
        </p:txBody>
      </p:sp>
    </p:spTree>
    <p:extLst>
      <p:ext uri="{BB962C8B-B14F-4D97-AF65-F5344CB8AC3E}">
        <p14:creationId xmlns:p14="http://schemas.microsoft.com/office/powerpoint/2010/main" val="408933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31344" y="1981200"/>
            <a:ext cx="5393656" cy="707886"/>
          </a:xfrm>
          <a:prstGeom prst="rect">
            <a:avLst/>
          </a:prstGeom>
          <a:solidFill>
            <a:schemeClr val="accent6">
              <a:lumMod val="60000"/>
              <a:lumOff val="40000"/>
            </a:schemeClr>
          </a:solidFill>
        </p:spPr>
        <p:txBody>
          <a:bodyPr wrap="none" rtlCol="0">
            <a:spAutoFit/>
          </a:bodyPr>
          <a:lstStyle/>
          <a:p>
            <a:r>
              <a:rPr lang="en-US" sz="4000" dirty="0">
                <a:latin typeface="Calibri" panose="020F0502020204030204" pitchFamily="34" charset="0"/>
                <a:cs typeface="Calibri" panose="020F0502020204030204" pitchFamily="34" charset="0"/>
              </a:rPr>
              <a:t>Now urine in the know…</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0059" y="3124201"/>
            <a:ext cx="2438400" cy="2291969"/>
          </a:xfrm>
          <a:prstGeom prst="rect">
            <a:avLst/>
          </a:prstGeom>
        </p:spPr>
      </p:pic>
      <p:sp>
        <p:nvSpPr>
          <p:cNvPr id="14" name="TextBox 13"/>
          <p:cNvSpPr txBox="1"/>
          <p:nvPr/>
        </p:nvSpPr>
        <p:spPr>
          <a:xfrm>
            <a:off x="5570860" y="2971800"/>
            <a:ext cx="3954141" cy="707886"/>
          </a:xfrm>
          <a:prstGeom prst="rect">
            <a:avLst/>
          </a:prstGeom>
          <a:solidFill>
            <a:schemeClr val="accent2">
              <a:lumMod val="60000"/>
              <a:lumOff val="40000"/>
            </a:schemeClr>
          </a:solidFill>
        </p:spPr>
        <p:txBody>
          <a:bodyPr wrap="square" rtlCol="0">
            <a:spAutoFit/>
          </a:bodyPr>
          <a:lstStyle/>
          <a:p>
            <a:r>
              <a:rPr lang="en-US" sz="4000" dirty="0">
                <a:latin typeface="Calibri" panose="020F0502020204030204" pitchFamily="34" charset="0"/>
                <a:cs typeface="Calibri" panose="020F0502020204030204" pitchFamily="34" charset="0"/>
              </a:rPr>
              <a:t>…and wiser for it</a:t>
            </a:r>
          </a:p>
        </p:txBody>
      </p:sp>
      <p:grpSp>
        <p:nvGrpSpPr>
          <p:cNvPr id="3" name="Group 2">
            <a:extLst>
              <a:ext uri="{FF2B5EF4-FFF2-40B4-BE49-F238E27FC236}">
                <a16:creationId xmlns:a16="http://schemas.microsoft.com/office/drawing/2014/main" id="{195E247A-08C8-ECA2-DF21-C57FB79A9033}"/>
              </a:ext>
            </a:extLst>
          </p:cNvPr>
          <p:cNvGrpSpPr/>
          <p:nvPr/>
        </p:nvGrpSpPr>
        <p:grpSpPr>
          <a:xfrm>
            <a:off x="9366720" y="6217633"/>
            <a:ext cx="2839568" cy="651605"/>
            <a:chOff x="8858251" y="5952087"/>
            <a:chExt cx="2839568" cy="651605"/>
          </a:xfrm>
        </p:grpSpPr>
        <p:sp>
          <p:nvSpPr>
            <p:cNvPr id="4" name="TextBox 3">
              <a:extLst>
                <a:ext uri="{FF2B5EF4-FFF2-40B4-BE49-F238E27FC236}">
                  <a16:creationId xmlns:a16="http://schemas.microsoft.com/office/drawing/2014/main" id="{AFF0EBD1-E0D0-03E0-4C7F-3AF9D4AE2846}"/>
                </a:ext>
              </a:extLst>
            </p:cNvPr>
            <p:cNvSpPr txBox="1"/>
            <p:nvPr/>
          </p:nvSpPr>
          <p:spPr>
            <a:xfrm>
              <a:off x="9472607" y="5957361"/>
              <a:ext cx="2225212" cy="646331"/>
            </a:xfrm>
            <a:prstGeom prst="rect">
              <a:avLst/>
            </a:prstGeom>
            <a:solidFill>
              <a:schemeClr val="accent3">
                <a:lumMod val="60000"/>
                <a:lumOff val="40000"/>
              </a:schemeClr>
            </a:solidFill>
          </p:spPr>
          <p:txBody>
            <a:bodyPr wrap="square" rtlCol="0">
              <a:spAutoFit/>
            </a:bodyPr>
            <a:lstStyle/>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AMSPDC Pediatrics </a:t>
              </a:r>
            </a:p>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Workforce Initiative</a:t>
              </a:r>
            </a:p>
          </p:txBody>
        </p:sp>
        <p:pic>
          <p:nvPicPr>
            <p:cNvPr id="6" name="Picture 2" descr="Association of Pediatric Program Directors">
              <a:extLst>
                <a:ext uri="{FF2B5EF4-FFF2-40B4-BE49-F238E27FC236}">
                  <a16:creationId xmlns:a16="http://schemas.microsoft.com/office/drawing/2014/main" id="{D06D95DC-D8CD-E857-6F52-ADB8317CC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8251" y="5952087"/>
              <a:ext cx="631600" cy="6516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994920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a:t>Questions?</a:t>
            </a:r>
          </a:p>
        </p:txBody>
      </p:sp>
      <p:pic>
        <p:nvPicPr>
          <p:cNvPr id="2054" name="Picture 6" descr="OCSS presents: Volunteerism Webinar - Self Advocacy Inf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2751" y="2561895"/>
            <a:ext cx="6174392" cy="30759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21125825">
            <a:off x="4104785" y="4660108"/>
            <a:ext cx="3370813" cy="523220"/>
          </a:xfrm>
          <a:prstGeom prst="rect">
            <a:avLst/>
          </a:prstGeom>
          <a:solidFill>
            <a:schemeClr val="accent3">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Advocate for our Kids</a:t>
            </a:r>
          </a:p>
        </p:txBody>
      </p:sp>
      <p:grpSp>
        <p:nvGrpSpPr>
          <p:cNvPr id="3" name="Group 2">
            <a:extLst>
              <a:ext uri="{FF2B5EF4-FFF2-40B4-BE49-F238E27FC236}">
                <a16:creationId xmlns:a16="http://schemas.microsoft.com/office/drawing/2014/main" id="{A804AE25-2D7E-AF6D-6C96-63AC2E146773}"/>
              </a:ext>
            </a:extLst>
          </p:cNvPr>
          <p:cNvGrpSpPr/>
          <p:nvPr/>
        </p:nvGrpSpPr>
        <p:grpSpPr>
          <a:xfrm>
            <a:off x="9366720" y="6217633"/>
            <a:ext cx="2839568" cy="651605"/>
            <a:chOff x="8858251" y="5952087"/>
            <a:chExt cx="2839568" cy="651605"/>
          </a:xfrm>
        </p:grpSpPr>
        <p:sp>
          <p:nvSpPr>
            <p:cNvPr id="5" name="TextBox 4">
              <a:extLst>
                <a:ext uri="{FF2B5EF4-FFF2-40B4-BE49-F238E27FC236}">
                  <a16:creationId xmlns:a16="http://schemas.microsoft.com/office/drawing/2014/main" id="{6FCDC71B-3EEC-D1DA-A179-EE64F03536A0}"/>
                </a:ext>
              </a:extLst>
            </p:cNvPr>
            <p:cNvSpPr txBox="1"/>
            <p:nvPr/>
          </p:nvSpPr>
          <p:spPr>
            <a:xfrm>
              <a:off x="9472607" y="5957361"/>
              <a:ext cx="2225212" cy="646331"/>
            </a:xfrm>
            <a:prstGeom prst="rect">
              <a:avLst/>
            </a:prstGeom>
            <a:solidFill>
              <a:schemeClr val="accent3">
                <a:lumMod val="60000"/>
                <a:lumOff val="40000"/>
              </a:schemeClr>
            </a:solidFill>
          </p:spPr>
          <p:txBody>
            <a:bodyPr wrap="square" rtlCol="0">
              <a:spAutoFit/>
            </a:bodyPr>
            <a:lstStyle/>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AMSPDC Pediatrics </a:t>
              </a:r>
            </a:p>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Workforce Initiative</a:t>
              </a:r>
            </a:p>
          </p:txBody>
        </p:sp>
        <p:pic>
          <p:nvPicPr>
            <p:cNvPr id="6" name="Picture 2" descr="Association of Pediatric Program Directors">
              <a:extLst>
                <a:ext uri="{FF2B5EF4-FFF2-40B4-BE49-F238E27FC236}">
                  <a16:creationId xmlns:a16="http://schemas.microsoft.com/office/drawing/2014/main" id="{3BCB7DAF-FEC8-A908-B50D-5959D921E9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8251" y="5952087"/>
              <a:ext cx="631600" cy="6516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42632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FEC0A-E12F-6929-005D-45122EA6B32F}"/>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713930EC-A5A3-530D-23E0-7A776FBE9165}"/>
              </a:ext>
            </a:extLst>
          </p:cNvPr>
          <p:cNvSpPr/>
          <p:nvPr/>
        </p:nvSpPr>
        <p:spPr>
          <a:xfrm>
            <a:off x="2743200" y="1600839"/>
            <a:ext cx="6858000" cy="91440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sz="2200" b="1">
                <a:solidFill>
                  <a:srgbClr val="FFFFFF"/>
                </a:solidFill>
              </a:defRPr>
            </a:pPr>
            <a:r>
              <a:rPr kumimoji="0"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Understand </a:t>
            </a: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and Engage with </a:t>
            </a:r>
            <a:r>
              <a:rPr kumimoji="0"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the System (Today)</a:t>
            </a:r>
          </a:p>
          <a:p>
            <a:pPr marL="0" marR="0" lvl="0" indent="0" algn="ctr" defTabSz="457200" rtl="0" eaLnBrk="1" fontAlgn="auto" latinLnBrk="0" hangingPunct="1">
              <a:lnSpc>
                <a:spcPct val="100000"/>
              </a:lnSpc>
              <a:spcBef>
                <a:spcPts val="0"/>
              </a:spcBef>
              <a:spcAft>
                <a:spcPts val="0"/>
              </a:spcAft>
              <a:buClrTx/>
              <a:buSzTx/>
              <a:buFontTx/>
              <a:buNone/>
              <a:tabLst/>
              <a:defRPr sz="1600">
                <a:solidFill>
                  <a:srgbClr val="FFFFFF"/>
                </a:solidFill>
              </a:defRPr>
            </a:pPr>
            <a:r>
              <a:rPr kumimoji="0"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How CPT, RUC, RVUs &amp; the PFS shape pediatric payment</a:t>
            </a:r>
          </a:p>
        </p:txBody>
      </p:sp>
      <p:sp>
        <p:nvSpPr>
          <p:cNvPr id="3" name="Rounded Rectangle 2">
            <a:extLst>
              <a:ext uri="{FF2B5EF4-FFF2-40B4-BE49-F238E27FC236}">
                <a16:creationId xmlns:a16="http://schemas.microsoft.com/office/drawing/2014/main" id="{27419140-ABA9-7C59-D04D-F2DB33D5BC41}"/>
              </a:ext>
            </a:extLst>
          </p:cNvPr>
          <p:cNvSpPr/>
          <p:nvPr/>
        </p:nvSpPr>
        <p:spPr>
          <a:xfrm>
            <a:off x="2743200" y="3017520"/>
            <a:ext cx="6858000" cy="91440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sz="2200" b="1">
                <a:solidFill>
                  <a:srgbClr val="FFFFFF"/>
                </a:solidFill>
              </a:defRPr>
            </a:pPr>
            <a:r>
              <a:rPr kumimoji="0" 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a:ea typeface="+mn-ea"/>
                <a:cs typeface="+mn-cs"/>
              </a:rPr>
              <a:t>Correct </a:t>
            </a:r>
            <a:r>
              <a:rPr kumimoji="0"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a:ea typeface="+mn-ea"/>
                <a:cs typeface="+mn-cs"/>
              </a:rPr>
              <a:t>Cod</a:t>
            </a:r>
            <a:r>
              <a:rPr kumimoji="0" 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a:ea typeface="+mn-ea"/>
                <a:cs typeface="+mn-cs"/>
              </a:rPr>
              <a:t>ing (Upcoming)</a:t>
            </a:r>
            <a:endParaRPr kumimoji="0"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sz="1600">
                <a:solidFill>
                  <a:srgbClr val="FFFFFF"/>
                </a:solidFill>
              </a:defRPr>
            </a:pPr>
            <a:r>
              <a:rPr kumimoji="0" sz="2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a:ea typeface="+mn-ea"/>
                <a:cs typeface="+mn-cs"/>
              </a:rPr>
              <a:t>Improve</a:t>
            </a:r>
            <a:r>
              <a:rPr kumimoji="0" lang="en-US" sz="2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a:ea typeface="+mn-ea"/>
                <a:cs typeface="+mn-cs"/>
              </a:rPr>
              <a:t> </a:t>
            </a:r>
            <a:r>
              <a:rPr kumimoji="0" sz="2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a:ea typeface="+mn-ea"/>
                <a:cs typeface="+mn-cs"/>
              </a:rPr>
              <a:t>documentation</a:t>
            </a:r>
            <a:r>
              <a:rPr kumimoji="0" lang="en-US" sz="2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a:ea typeface="+mn-ea"/>
                <a:cs typeface="+mn-cs"/>
              </a:rPr>
              <a:t> </a:t>
            </a:r>
            <a:r>
              <a:rPr kumimoji="0" sz="2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a:ea typeface="+mn-ea"/>
                <a:cs typeface="+mn-cs"/>
              </a:rPr>
              <a:t>and utilization of existing codes</a:t>
            </a:r>
          </a:p>
        </p:txBody>
      </p:sp>
      <p:sp>
        <p:nvSpPr>
          <p:cNvPr id="4" name="Rounded Rectangle 3">
            <a:extLst>
              <a:ext uri="{FF2B5EF4-FFF2-40B4-BE49-F238E27FC236}">
                <a16:creationId xmlns:a16="http://schemas.microsoft.com/office/drawing/2014/main" id="{D8C20E45-470A-E65E-1461-7CF9B9179B4A}"/>
              </a:ext>
            </a:extLst>
          </p:cNvPr>
          <p:cNvSpPr/>
          <p:nvPr/>
        </p:nvSpPr>
        <p:spPr>
          <a:xfrm>
            <a:off x="2743200" y="4434840"/>
            <a:ext cx="6858000" cy="914400"/>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sz="2200" b="1">
                <a:solidFill>
                  <a:srgbClr val="FFFFFF"/>
                </a:solidFill>
              </a:defRPr>
            </a:pPr>
            <a:r>
              <a:rPr kumimoji="0"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Strengthen Department Finances</a:t>
            </a:r>
          </a:p>
          <a:p>
            <a:pPr marL="0" marR="0" lvl="0" indent="0" algn="ctr" defTabSz="457200" rtl="0" eaLnBrk="1" fontAlgn="auto" latinLnBrk="0" hangingPunct="1">
              <a:lnSpc>
                <a:spcPct val="100000"/>
              </a:lnSpc>
              <a:spcBef>
                <a:spcPts val="0"/>
              </a:spcBef>
              <a:spcAft>
                <a:spcPts val="0"/>
              </a:spcAft>
              <a:buClrTx/>
              <a:buSzTx/>
              <a:buFontTx/>
              <a:buNone/>
              <a:tabLst/>
              <a:defRPr sz="1600">
                <a:solidFill>
                  <a:srgbClr val="FFFFFF"/>
                </a:solidFill>
              </a:defRPr>
            </a:pPr>
            <a:r>
              <a:rPr kumimoji="0"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Bring more dollars into your institution and </a:t>
            </a: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department</a:t>
            </a:r>
            <a:endParaRPr kumimoji="0"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5" name="Rounded Rectangle 4">
            <a:extLst>
              <a:ext uri="{FF2B5EF4-FFF2-40B4-BE49-F238E27FC236}">
                <a16:creationId xmlns:a16="http://schemas.microsoft.com/office/drawing/2014/main" id="{BE975BC9-1DA1-24F1-A04A-EBB1733497A8}"/>
              </a:ext>
            </a:extLst>
          </p:cNvPr>
          <p:cNvSpPr/>
          <p:nvPr/>
        </p:nvSpPr>
        <p:spPr>
          <a:xfrm>
            <a:off x="2743200" y="5852160"/>
            <a:ext cx="6858000" cy="914400"/>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sz="2200" b="1">
                <a:solidFill>
                  <a:srgbClr val="FFFFFF"/>
                </a:solidFill>
              </a:defRPr>
            </a:pPr>
            <a:r>
              <a:rPr kumimoji="0"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a:ea typeface="+mn-ea"/>
                <a:cs typeface="+mn-cs"/>
              </a:rPr>
              <a:t>Advocate for Change</a:t>
            </a:r>
          </a:p>
          <a:p>
            <a:pPr marL="0" marR="0" lvl="0" indent="0" algn="ctr" defTabSz="457200" rtl="0" eaLnBrk="1" fontAlgn="auto" latinLnBrk="0" hangingPunct="1">
              <a:lnSpc>
                <a:spcPct val="100000"/>
              </a:lnSpc>
              <a:spcBef>
                <a:spcPts val="0"/>
              </a:spcBef>
              <a:spcAft>
                <a:spcPts val="0"/>
              </a:spcAft>
              <a:buClrTx/>
              <a:buSzTx/>
              <a:buFontTx/>
              <a:buNone/>
              <a:tabLst/>
              <a:defRPr sz="1600">
                <a:solidFill>
                  <a:srgbClr val="FFFFFF"/>
                </a:solidFill>
              </a:defRPr>
            </a:pPr>
            <a:r>
              <a:rPr kumimoji="0" sz="2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a:ea typeface="+mn-ea"/>
                <a:cs typeface="+mn-cs"/>
              </a:rPr>
              <a:t>Advocacy on CPT creation and RVU valuation</a:t>
            </a:r>
          </a:p>
        </p:txBody>
      </p:sp>
      <p:sp>
        <p:nvSpPr>
          <p:cNvPr id="6" name="TextBox 5">
            <a:extLst>
              <a:ext uri="{FF2B5EF4-FFF2-40B4-BE49-F238E27FC236}">
                <a16:creationId xmlns:a16="http://schemas.microsoft.com/office/drawing/2014/main" id="{00D33BAB-2B57-52CE-E1D9-66D11EC0F110}"/>
              </a:ext>
            </a:extLst>
          </p:cNvPr>
          <p:cNvSpPr txBox="1"/>
          <p:nvPr/>
        </p:nvSpPr>
        <p:spPr>
          <a:xfrm>
            <a:off x="471949" y="206230"/>
            <a:ext cx="1131692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2444A1"/>
                </a:solidFill>
                <a:effectLst>
                  <a:outerShdw blurRad="38100" dist="38100" dir="2700000" algn="tl">
                    <a:srgbClr val="000000">
                      <a:alpha val="43137"/>
                    </a:srgbClr>
                  </a:outerShdw>
                </a:effectLst>
                <a:uLnTx/>
                <a:uFillTx/>
                <a:latin typeface="Calibri"/>
                <a:ea typeface="+mn-ea"/>
                <a:cs typeface="+mn-cs"/>
              </a:rPr>
              <a:t>Enhancing Coding Practices and Improving RVU 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Where This Education Series Will Take Us</a:t>
            </a:r>
          </a:p>
        </p:txBody>
      </p:sp>
      <p:sp>
        <p:nvSpPr>
          <p:cNvPr id="7" name="Arrow: Down 6">
            <a:extLst>
              <a:ext uri="{FF2B5EF4-FFF2-40B4-BE49-F238E27FC236}">
                <a16:creationId xmlns:a16="http://schemas.microsoft.com/office/drawing/2014/main" id="{0D832CA5-F150-1C2C-156D-91708B2E6635}"/>
              </a:ext>
            </a:extLst>
          </p:cNvPr>
          <p:cNvSpPr/>
          <p:nvPr/>
        </p:nvSpPr>
        <p:spPr>
          <a:xfrm>
            <a:off x="6035040" y="2649416"/>
            <a:ext cx="433754" cy="243047"/>
          </a:xfrm>
          <a:prstGeom prst="downArrow">
            <a:avLst/>
          </a:prstGeom>
          <a:gradFill>
            <a:gsLst>
              <a:gs pos="84000">
                <a:schemeClr val="bg1">
                  <a:lumMod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CA540978-343E-C2D5-DAD4-CB89C29688FC}"/>
              </a:ext>
            </a:extLst>
          </p:cNvPr>
          <p:cNvSpPr/>
          <p:nvPr/>
        </p:nvSpPr>
        <p:spPr>
          <a:xfrm>
            <a:off x="6037385" y="4044455"/>
            <a:ext cx="433754" cy="243047"/>
          </a:xfrm>
          <a:prstGeom prst="downArrow">
            <a:avLst/>
          </a:prstGeom>
          <a:gradFill>
            <a:gsLst>
              <a:gs pos="84000">
                <a:schemeClr val="bg1">
                  <a:lumMod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5F5205CC-45F4-7133-FAB3-1A3875C90484}"/>
              </a:ext>
            </a:extLst>
          </p:cNvPr>
          <p:cNvSpPr/>
          <p:nvPr/>
        </p:nvSpPr>
        <p:spPr>
          <a:xfrm>
            <a:off x="6037386" y="5474662"/>
            <a:ext cx="433754" cy="243047"/>
          </a:xfrm>
          <a:prstGeom prst="downArrow">
            <a:avLst/>
          </a:prstGeom>
          <a:gradFill>
            <a:gsLst>
              <a:gs pos="84000">
                <a:schemeClr val="bg1">
                  <a:lumMod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4227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1807D-9154-EF4A-C270-88541212760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3A4B8BB-FC90-921E-2B0C-BD3C9226BC32}"/>
              </a:ext>
            </a:extLst>
          </p:cNvPr>
          <p:cNvSpPr txBox="1"/>
          <p:nvPr/>
        </p:nvSpPr>
        <p:spPr>
          <a:xfrm>
            <a:off x="7526216" y="4039443"/>
            <a:ext cx="363750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a:ea typeface="+mn-ea"/>
                <a:cs typeface="+mn-cs"/>
              </a:rPr>
              <a:t>PEAKER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a:ea typeface="+mn-ea"/>
                <a:cs typeface="+mn-cs"/>
              </a:rPr>
              <a:t>Eileen Brewer, MD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a:ea typeface="+mn-ea"/>
                <a:cs typeface="+mn-cs"/>
              </a:rPr>
              <a:t>AAP RUC Alternate</a:t>
            </a:r>
          </a:p>
        </p:txBody>
      </p:sp>
      <p:sp>
        <p:nvSpPr>
          <p:cNvPr id="3" name="Content Placeholder 2">
            <a:extLst>
              <a:ext uri="{FF2B5EF4-FFF2-40B4-BE49-F238E27FC236}">
                <a16:creationId xmlns:a16="http://schemas.microsoft.com/office/drawing/2014/main" id="{F54377C8-7584-4C8F-58A8-BCE7D241C229}"/>
              </a:ext>
            </a:extLst>
          </p:cNvPr>
          <p:cNvSpPr>
            <a:spLocks noGrp="1"/>
          </p:cNvSpPr>
          <p:nvPr>
            <p:ph idx="1"/>
          </p:nvPr>
        </p:nvSpPr>
        <p:spPr>
          <a:xfrm>
            <a:off x="292608" y="399642"/>
            <a:ext cx="6513464" cy="5740644"/>
          </a:xfrm>
        </p:spPr>
        <p:txBody>
          <a:bodyPr/>
          <a:lstStyle/>
          <a:p>
            <a:pPr marL="0" indent="0" algn="ctr">
              <a:buNone/>
            </a:pPr>
            <a:endParaRPr lang="en-US" sz="4400" dirty="0">
              <a:latin typeface="+mj-lt"/>
              <a:ea typeface="Calibri"/>
              <a:cs typeface="Calibri"/>
            </a:endParaRPr>
          </a:p>
          <a:p>
            <a:pPr marL="0" indent="0" algn="ctr">
              <a:buNone/>
            </a:pPr>
            <a:endParaRPr lang="en-US" sz="4400" dirty="0">
              <a:latin typeface="+mj-lt"/>
              <a:ea typeface="Calibri"/>
              <a:cs typeface="Calibri"/>
            </a:endParaRPr>
          </a:p>
          <a:p>
            <a:pPr marL="0" indent="0" algn="ctr">
              <a:buNone/>
            </a:pPr>
            <a:r>
              <a:rPr lang="en-US" sz="4400" b="1" dirty="0">
                <a:effectLst>
                  <a:outerShdw blurRad="38100" dist="38100" dir="2700000" algn="tl">
                    <a:srgbClr val="000000">
                      <a:alpha val="43137"/>
                    </a:srgbClr>
                  </a:outerShdw>
                </a:effectLst>
                <a:latin typeface="+mj-lt"/>
                <a:ea typeface="Calibri"/>
                <a:cs typeface="Calibri"/>
              </a:rPr>
              <a:t>Understanding CPT &amp; RUC: Foundations of Coding and Valuation </a:t>
            </a:r>
            <a:endParaRPr lang="en-US" sz="4400" b="1" dirty="0">
              <a:effectLst>
                <a:outerShdw blurRad="38100" dist="38100" dir="2700000" algn="tl">
                  <a:srgbClr val="000000">
                    <a:alpha val="43137"/>
                  </a:srgbClr>
                </a:outerShdw>
              </a:effectLst>
              <a:latin typeface="+mj-lt"/>
            </a:endParaRPr>
          </a:p>
          <a:p>
            <a:endParaRPr lang="en-US" dirty="0"/>
          </a:p>
        </p:txBody>
      </p:sp>
      <p:grpSp>
        <p:nvGrpSpPr>
          <p:cNvPr id="8" name="Group 7">
            <a:extLst>
              <a:ext uri="{FF2B5EF4-FFF2-40B4-BE49-F238E27FC236}">
                <a16:creationId xmlns:a16="http://schemas.microsoft.com/office/drawing/2014/main" id="{4F0B081A-4363-1F02-A171-5395A182F5E9}"/>
              </a:ext>
            </a:extLst>
          </p:cNvPr>
          <p:cNvGrpSpPr/>
          <p:nvPr/>
        </p:nvGrpSpPr>
        <p:grpSpPr>
          <a:xfrm>
            <a:off x="7106099" y="640303"/>
            <a:ext cx="4260112" cy="4948821"/>
            <a:chOff x="6202330" y="1409958"/>
            <a:chExt cx="4260112" cy="4948821"/>
          </a:xfrm>
        </p:grpSpPr>
        <p:sp>
          <p:nvSpPr>
            <p:cNvPr id="9" name="TextBox 8">
              <a:extLst>
                <a:ext uri="{FF2B5EF4-FFF2-40B4-BE49-F238E27FC236}">
                  <a16:creationId xmlns:a16="http://schemas.microsoft.com/office/drawing/2014/main" id="{6A27A8C5-4842-46C7-D533-E044F2B126E5}"/>
                </a:ext>
              </a:extLst>
            </p:cNvPr>
            <p:cNvSpPr txBox="1"/>
            <p:nvPr/>
          </p:nvSpPr>
          <p:spPr>
            <a:xfrm>
              <a:off x="6202330" y="4327454"/>
              <a:ext cx="4260112" cy="2031325"/>
            </a:xfrm>
            <a:prstGeom prst="rect">
              <a:avLst/>
            </a:prstGeom>
            <a:solidFill>
              <a:schemeClr val="bg1">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000000"/>
                </a:solidFill>
                <a:effectLst/>
                <a:uLnTx/>
                <a:uFillTx/>
                <a:latin typeface="Constant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000000"/>
                </a:solidFill>
                <a:effectLst/>
                <a:uLnTx/>
                <a:uFillTx/>
                <a:latin typeface="Constant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Calibri"/>
                  <a:ea typeface="+mn-ea"/>
                  <a:cs typeface="+mn-cs"/>
                </a:rPr>
                <a:t>Speaker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Calibri"/>
                  <a:ea typeface="+mn-ea"/>
                  <a:cs typeface="+mn-cs"/>
                </a:rPr>
                <a:t>Eileen Brewer, MD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Calibri"/>
                  <a:ea typeface="+mn-ea"/>
                  <a:cs typeface="+mn-cs"/>
                </a:rPr>
                <a:t>AAP RUC Alternate</a:t>
              </a:r>
              <a:endParaRPr kumimoji="0" lang="en-US" sz="2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nstantia"/>
                <a:ea typeface="+mn-ea"/>
                <a:cs typeface="+mn-cs"/>
              </a:endParaRPr>
            </a:p>
          </p:txBody>
        </p:sp>
        <p:pic>
          <p:nvPicPr>
            <p:cNvPr id="10" name="Picture 9" descr="A person in a white coat&#10;&#10;AI-generated content may be incorrect.">
              <a:extLst>
                <a:ext uri="{FF2B5EF4-FFF2-40B4-BE49-F238E27FC236}">
                  <a16:creationId xmlns:a16="http://schemas.microsoft.com/office/drawing/2014/main" id="{AEAA4FDE-D6F5-38F3-AE7E-7A8F151728AC}"/>
                </a:ext>
              </a:extLst>
            </p:cNvPr>
            <p:cNvPicPr>
              <a:picLocks noChangeAspect="1"/>
            </p:cNvPicPr>
            <p:nvPr/>
          </p:nvPicPr>
          <p:blipFill>
            <a:blip r:embed="rId3"/>
            <a:stretch>
              <a:fillRect/>
            </a:stretch>
          </p:blipFill>
          <p:spPr>
            <a:xfrm>
              <a:off x="6618169" y="1409958"/>
              <a:ext cx="3383280" cy="3383280"/>
            </a:xfrm>
            <a:prstGeom prst="flowChartConnector">
              <a:avLst/>
            </a:prstGeom>
            <a:ln w="69850">
              <a:solidFill>
                <a:srgbClr val="002060"/>
              </a:solidFill>
            </a:ln>
          </p:spPr>
        </p:pic>
      </p:grpSp>
    </p:spTree>
    <p:extLst>
      <p:ext uri="{BB962C8B-B14F-4D97-AF65-F5344CB8AC3E}">
        <p14:creationId xmlns:p14="http://schemas.microsoft.com/office/powerpoint/2010/main" val="625036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910" y="673918"/>
            <a:ext cx="11032177" cy="1106260"/>
          </a:xfrm>
        </p:spPr>
        <p:txBody>
          <a:bodyPr>
            <a:noAutofit/>
          </a:bodyPr>
          <a:lstStyle/>
          <a:p>
            <a:pPr algn="ctr"/>
            <a:r>
              <a:rPr lang="en-US" sz="6000" dirty="0"/>
              <a:t>Understanding CPT &amp; RUC:</a:t>
            </a:r>
            <a:endParaRPr lang="en-US" dirty="0"/>
          </a:p>
        </p:txBody>
      </p:sp>
      <p:sp>
        <p:nvSpPr>
          <p:cNvPr id="3" name="Subtitle 2"/>
          <p:cNvSpPr>
            <a:spLocks noGrp="1"/>
          </p:cNvSpPr>
          <p:nvPr>
            <p:ph type="subTitle" idx="1"/>
          </p:nvPr>
        </p:nvSpPr>
        <p:spPr>
          <a:xfrm>
            <a:off x="414136" y="1627860"/>
            <a:ext cx="11271724" cy="1285350"/>
          </a:xfrm>
        </p:spPr>
        <p:txBody>
          <a:bodyPr>
            <a:noAutofit/>
          </a:bodyPr>
          <a:lstStyle/>
          <a:p>
            <a:pPr algn="ctr"/>
            <a:r>
              <a:rPr lang="en-US" sz="4000" b="1" dirty="0">
                <a:ea typeface="Calibri"/>
                <a:cs typeface="Calibri"/>
              </a:rPr>
              <a:t>Foundations of Coding and valuation</a:t>
            </a:r>
            <a:endParaRPr lang="en-US" sz="4000" b="1" dirty="0"/>
          </a:p>
        </p:txBody>
      </p:sp>
      <p:sp>
        <p:nvSpPr>
          <p:cNvPr id="7" name="Rectangle 3"/>
          <p:cNvSpPr txBox="1">
            <a:spLocks noChangeArrowheads="1"/>
          </p:cNvSpPr>
          <p:nvPr/>
        </p:nvSpPr>
        <p:spPr>
          <a:xfrm>
            <a:off x="3645724" y="3330923"/>
            <a:ext cx="5070763" cy="2173773"/>
          </a:xfrm>
          <a:prstGeom prst="rect">
            <a:avLst/>
          </a:prstGeom>
        </p:spPr>
        <p:txBody>
          <a:bodyPr vert="horz" lIns="68580" tIns="34290" rIns="68580" bIns="34290" rtlCol="0" anchor="t">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ts val="10"/>
              </a:spcBef>
              <a:spcAft>
                <a:spcPts val="0"/>
              </a:spcAft>
              <a:buClr>
                <a:srgbClr val="4590B8"/>
              </a:buClr>
              <a:buSzPct val="92000"/>
              <a:buFont typeface="Wingdings 2" panose="05020102010507070707" pitchFamily="18" charset="2"/>
              <a:buNone/>
              <a:tabLst/>
              <a:defRPr/>
            </a:pPr>
            <a:r>
              <a:rPr kumimoji="0" lang="en-US" altLang="en-US" sz="2000" b="0" i="1" u="none" strike="noStrike" kern="1200" cap="all" spc="0" normalizeH="0" baseline="0" noProof="0" dirty="0">
                <a:ln>
                  <a:noFill/>
                </a:ln>
                <a:solidFill>
                  <a:srgbClr val="4590B8">
                    <a:lumMod val="60000"/>
                    <a:lumOff val="40000"/>
                  </a:srgbClr>
                </a:solidFill>
                <a:effectLst/>
                <a:uLnTx/>
                <a:uFillTx/>
                <a:latin typeface="Calibri"/>
                <a:ea typeface="+mn-ea"/>
                <a:cs typeface="+mn-cs"/>
              </a:rPr>
              <a:t>Webinar, November 21, 2025</a:t>
            </a:r>
            <a:endParaRPr kumimoji="0" lang="en-US" altLang="en-US" sz="2000" b="0" i="0" u="none" strike="noStrike" kern="1200" cap="all" spc="0" normalizeH="0" baseline="0" noProof="0" dirty="0">
              <a:ln>
                <a:noFill/>
              </a:ln>
              <a:solidFill>
                <a:srgbClr val="4590B8">
                  <a:lumMod val="60000"/>
                  <a:lumOff val="40000"/>
                </a:srgbClr>
              </a:solidFill>
              <a:effectLst/>
              <a:uLnTx/>
              <a:uFillTx/>
              <a:latin typeface="Calibri"/>
              <a:ea typeface="+mn-ea"/>
              <a:cs typeface="+mn-cs"/>
            </a:endParaRPr>
          </a:p>
          <a:p>
            <a:pPr marL="0" marR="0" lvl="0" indent="0" algn="ctr"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None/>
              <a:tabLst/>
              <a:defRPr/>
            </a:pPr>
            <a:r>
              <a:rPr kumimoji="0" lang="en-US" altLang="en-US" sz="2000" b="1" i="0" u="none" strike="noStrike" kern="1200" cap="all" spc="0" normalizeH="0" baseline="0" noProof="0" dirty="0">
                <a:ln>
                  <a:noFill/>
                </a:ln>
                <a:solidFill>
                  <a:srgbClr val="4590B8">
                    <a:lumMod val="60000"/>
                    <a:lumOff val="40000"/>
                  </a:srgbClr>
                </a:solidFill>
                <a:effectLst/>
                <a:uLnTx/>
                <a:uFillTx/>
                <a:latin typeface="Calibri"/>
                <a:ea typeface="+mn-ea"/>
                <a:cs typeface="+mn-cs"/>
              </a:rPr>
              <a:t>Eileen D. Brewer, MD</a:t>
            </a:r>
          </a:p>
          <a:p>
            <a:pPr marL="0" marR="0" lvl="0" indent="0" algn="ctr"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None/>
              <a:tabLst/>
              <a:defRPr/>
            </a:pPr>
            <a:r>
              <a:rPr kumimoji="0" lang="en-US" altLang="en-US" sz="1800" b="0" i="1" u="none" strike="noStrike" kern="1200" cap="all" spc="0" normalizeH="0" baseline="0" noProof="0" dirty="0">
                <a:ln>
                  <a:noFill/>
                </a:ln>
                <a:solidFill>
                  <a:srgbClr val="4590B8">
                    <a:lumMod val="60000"/>
                    <a:lumOff val="40000"/>
                  </a:srgbClr>
                </a:solidFill>
                <a:effectLst/>
                <a:uLnTx/>
                <a:uFillTx/>
                <a:latin typeface="Calibri"/>
                <a:ea typeface="+mn-ea"/>
                <a:cs typeface="+mn-cs"/>
              </a:rPr>
              <a:t>Distinguished Emerita Professor of Pediatrics Division of Pediatric nephrology</a:t>
            </a:r>
            <a:br>
              <a:rPr kumimoji="0" lang="en-US" altLang="en-US" sz="1800" b="0" i="1" u="none" strike="noStrike" kern="1200" cap="all" spc="0" normalizeH="0" baseline="0" noProof="0" dirty="0">
                <a:ln>
                  <a:noFill/>
                </a:ln>
                <a:solidFill>
                  <a:srgbClr val="4590B8">
                    <a:lumMod val="60000"/>
                    <a:lumOff val="40000"/>
                  </a:srgbClr>
                </a:solidFill>
                <a:effectLst/>
                <a:uLnTx/>
                <a:uFillTx/>
                <a:latin typeface="Calibri"/>
                <a:ea typeface="+mn-ea"/>
                <a:cs typeface="+mn-cs"/>
              </a:rPr>
            </a:br>
            <a:r>
              <a:rPr kumimoji="0" lang="en-US" altLang="en-US" sz="1800" b="0" i="1" u="none" strike="noStrike" kern="1200" cap="all" spc="0" normalizeH="0" baseline="0" noProof="0" dirty="0">
                <a:ln>
                  <a:noFill/>
                </a:ln>
                <a:solidFill>
                  <a:srgbClr val="4590B8">
                    <a:lumMod val="60000"/>
                    <a:lumOff val="40000"/>
                  </a:srgbClr>
                </a:solidFill>
                <a:effectLst/>
                <a:uLnTx/>
                <a:uFillTx/>
                <a:latin typeface="Calibri"/>
                <a:ea typeface="+mn-ea"/>
                <a:cs typeface="+mn-cs"/>
              </a:rPr>
              <a:t>Baylor College of Medicine, Houston, Texas</a:t>
            </a:r>
          </a:p>
        </p:txBody>
      </p:sp>
      <p:grpSp>
        <p:nvGrpSpPr>
          <p:cNvPr id="4" name="Group 3"/>
          <p:cNvGrpSpPr/>
          <p:nvPr/>
        </p:nvGrpSpPr>
        <p:grpSpPr>
          <a:xfrm>
            <a:off x="1164143" y="3750346"/>
            <a:ext cx="9812578" cy="1431150"/>
            <a:chOff x="1119253" y="3857456"/>
            <a:chExt cx="9730646" cy="1908199"/>
          </a:xfrm>
        </p:grpSpPr>
        <p:grpSp>
          <p:nvGrpSpPr>
            <p:cNvPr id="8" name="Group 16"/>
            <p:cNvGrpSpPr>
              <a:grpSpLocks/>
            </p:cNvGrpSpPr>
            <p:nvPr/>
          </p:nvGrpSpPr>
          <p:grpSpPr bwMode="auto">
            <a:xfrm>
              <a:off x="9710787" y="3967835"/>
              <a:ext cx="1139112" cy="1797820"/>
              <a:chOff x="4417" y="2377"/>
              <a:chExt cx="580" cy="884"/>
            </a:xfrm>
          </p:grpSpPr>
          <p:pic>
            <p:nvPicPr>
              <p:cNvPr id="9" name="Picture 14" descr="TCH red logo"/>
              <p:cNvPicPr>
                <a:picLocks noChangeAspect="1" noChangeArrowheads="1"/>
              </p:cNvPicPr>
              <p:nvPr/>
            </p:nvPicPr>
            <p:blipFill>
              <a:blip r:embed="rId3" cstate="print">
                <a:lum bright="14000"/>
                <a:extLst>
                  <a:ext uri="{28A0092B-C50C-407E-A947-70E740481C1C}">
                    <a14:useLocalDpi xmlns:a14="http://schemas.microsoft.com/office/drawing/2010/main" val="0"/>
                  </a:ext>
                </a:extLst>
              </a:blip>
              <a:srcRect b="45200"/>
              <a:stretch>
                <a:fillRect/>
              </a:stretch>
            </p:blipFill>
            <p:spPr bwMode="auto">
              <a:xfrm>
                <a:off x="4417" y="2377"/>
                <a:ext cx="580" cy="544"/>
              </a:xfrm>
              <a:prstGeom prst="rect">
                <a:avLst/>
              </a:prstGeom>
              <a:noFill/>
              <a:ln>
                <a:noFill/>
              </a:ln>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15"/>
              <p:cNvPicPr preferRelativeResize="0">
                <a:picLocks noChangeArrowheads="1"/>
              </p:cNvPicPr>
              <p:nvPr/>
            </p:nvPicPr>
            <p:blipFill>
              <a:blip r:embed="rId4" cstate="print">
                <a:extLst>
                  <a:ext uri="{28A0092B-C50C-407E-A947-70E740481C1C}">
                    <a14:useLocalDpi xmlns:a14="http://schemas.microsoft.com/office/drawing/2010/main" val="0"/>
                  </a:ext>
                </a:extLst>
              </a:blip>
              <a:srcRect b="37692"/>
              <a:stretch>
                <a:fillRect/>
              </a:stretch>
            </p:blipFill>
            <p:spPr bwMode="auto">
              <a:xfrm>
                <a:off x="4417" y="2924"/>
                <a:ext cx="578" cy="33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11"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9253" y="3857456"/>
              <a:ext cx="1668039" cy="187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2" name="Rectangle 3"/>
          <p:cNvSpPr txBox="1">
            <a:spLocks noChangeArrowheads="1"/>
          </p:cNvSpPr>
          <p:nvPr/>
        </p:nvSpPr>
        <p:spPr>
          <a:xfrm>
            <a:off x="2714630" y="4974363"/>
            <a:ext cx="7298118" cy="1145418"/>
          </a:xfrm>
          <a:prstGeom prst="rect">
            <a:avLst/>
          </a:prstGeom>
        </p:spPr>
        <p:txBody>
          <a:bodyPr vert="horz" lIns="68580" tIns="34290" rIns="68580" bIns="34290" rtlCol="0" anchor="t">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ctr">
              <a:buClr>
                <a:srgbClr val="4590B8"/>
              </a:buClr>
              <a:defRPr/>
            </a:pPr>
            <a:br>
              <a:rPr kumimoji="0" lang="en-US" altLang="en-US" sz="1600" b="0" i="1" u="none" strike="noStrike" kern="1200" cap="all" spc="0" normalizeH="0" baseline="0" noProof="0" dirty="0">
                <a:ln>
                  <a:noFill/>
                </a:ln>
                <a:solidFill>
                  <a:prstClr val="white"/>
                </a:solidFill>
                <a:effectLst/>
                <a:uLnTx/>
                <a:uFillTx/>
                <a:latin typeface="Calibri"/>
                <a:ea typeface="+mn-ea"/>
                <a:cs typeface="+mn-cs"/>
              </a:rPr>
            </a:br>
            <a:r>
              <a:rPr lang="en-US" sz="1800" i="1" dirty="0">
                <a:solidFill>
                  <a:srgbClr val="FFFFFF"/>
                </a:solidFill>
                <a:ea typeface="Calibri"/>
                <a:cs typeface="Calibri"/>
              </a:rPr>
              <a:t>AAP Alternate AMA-RUC 2013-Present</a:t>
            </a:r>
            <a:endParaRPr lang="en-US" sz="1800" dirty="0">
              <a:solidFill>
                <a:srgbClr val="000000"/>
              </a:solidFill>
              <a:ea typeface="Calibri"/>
              <a:cs typeface="Calibri"/>
            </a:endParaRPr>
          </a:p>
          <a:p>
            <a:pPr marL="0" marR="0" lvl="0" indent="0" algn="ctr" defTabSz="457200">
              <a:lnSpc>
                <a:spcPct val="100000"/>
              </a:lnSpc>
              <a:spcBef>
                <a:spcPct val="20000"/>
              </a:spcBef>
              <a:spcAft>
                <a:spcPts val="600"/>
              </a:spcAft>
              <a:buFont typeface="Wingdings 2" panose="05020102010507070707" pitchFamily="18" charset="2"/>
              <a:buNone/>
              <a:tabLst/>
              <a:defRPr/>
            </a:pPr>
            <a:r>
              <a:rPr kumimoji="0" lang="en-US" altLang="en-US" sz="1800" b="0" i="1" u="none" strike="noStrike" kern="1200" cap="all" spc="0" normalizeH="0" baseline="0" noProof="0" dirty="0">
                <a:ln>
                  <a:noFill/>
                </a:ln>
                <a:solidFill>
                  <a:prstClr val="white"/>
                </a:solidFill>
                <a:effectLst/>
                <a:uLnTx/>
                <a:uFillTx/>
                <a:latin typeface="Calibri"/>
                <a:ea typeface="+mn-ea"/>
                <a:cs typeface="+mn-cs"/>
              </a:rPr>
              <a:t>Chair, AAP Coding and Nomenclature Committee (COCN) 2019-2025</a:t>
            </a:r>
            <a:br>
              <a:rPr kumimoji="0" lang="en-US" altLang="en-US" sz="1800" b="0" i="1" u="none" strike="noStrike" kern="1200" cap="all" spc="0" normalizeH="0" baseline="0" noProof="0" dirty="0">
                <a:ln>
                  <a:noFill/>
                </a:ln>
                <a:solidFill>
                  <a:prstClr val="white"/>
                </a:solidFill>
                <a:effectLst/>
                <a:uLnTx/>
                <a:uFillTx/>
                <a:latin typeface="Calibri"/>
                <a:ea typeface="+mn-ea"/>
                <a:cs typeface="+mn-cs"/>
              </a:rPr>
            </a:br>
            <a:endParaRPr lang="en-US" altLang="en-US" sz="1800" b="0" i="1" u="none" strike="noStrike" kern="1200" cap="all" spc="0" normalizeH="0" baseline="0" noProof="0" dirty="0">
              <a:ln>
                <a:noFill/>
              </a:ln>
              <a:solidFill>
                <a:prstClr val="white"/>
              </a:solidFill>
              <a:effectLst/>
              <a:uLnTx/>
              <a:uFillTx/>
              <a:latin typeface="Calibri"/>
              <a:ea typeface="Calibri"/>
              <a:cs typeface="Calibri"/>
            </a:endParaRPr>
          </a:p>
        </p:txBody>
      </p:sp>
      <p:sp>
        <p:nvSpPr>
          <p:cNvPr id="13" name="TextBox 12">
            <a:extLst>
              <a:ext uri="{FF2B5EF4-FFF2-40B4-BE49-F238E27FC236}">
                <a16:creationId xmlns:a16="http://schemas.microsoft.com/office/drawing/2014/main" id="{CC83BAF6-943C-66B7-AD7E-80D8F502BF4E}"/>
              </a:ext>
            </a:extLst>
          </p:cNvPr>
          <p:cNvSpPr txBox="1"/>
          <p:nvPr/>
        </p:nvSpPr>
        <p:spPr>
          <a:xfrm>
            <a:off x="1023186" y="5112015"/>
            <a:ext cx="1999458" cy="369332"/>
          </a:xfrm>
          <a:prstGeom prst="rect">
            <a:avLst/>
          </a:prstGeom>
          <a:noFill/>
        </p:spPr>
        <p:txBody>
          <a:bodyPr wrap="none" rtlCol="0">
            <a:spAutoFit/>
          </a:bodyPr>
          <a:lstStyle/>
          <a:p>
            <a:r>
              <a:rPr lang="en-US" dirty="0" err="1">
                <a:solidFill>
                  <a:schemeClr val="bg1"/>
                </a:solidFill>
              </a:rPr>
              <a:t>ebrewer@bcm.edu</a:t>
            </a:r>
            <a:endParaRPr lang="en-US" dirty="0">
              <a:solidFill>
                <a:schemeClr val="bg1"/>
              </a:solidFill>
            </a:endParaRPr>
          </a:p>
        </p:txBody>
      </p:sp>
      <p:grpSp>
        <p:nvGrpSpPr>
          <p:cNvPr id="5" name="Group 4">
            <a:extLst>
              <a:ext uri="{FF2B5EF4-FFF2-40B4-BE49-F238E27FC236}">
                <a16:creationId xmlns:a16="http://schemas.microsoft.com/office/drawing/2014/main" id="{23158F57-1F5C-EF36-C386-8FD8DA612D71}"/>
              </a:ext>
            </a:extLst>
          </p:cNvPr>
          <p:cNvGrpSpPr/>
          <p:nvPr/>
        </p:nvGrpSpPr>
        <p:grpSpPr>
          <a:xfrm>
            <a:off x="4889970" y="2317145"/>
            <a:ext cx="2839568" cy="651605"/>
            <a:chOff x="8858251" y="5952087"/>
            <a:chExt cx="2839568" cy="651605"/>
          </a:xfrm>
        </p:grpSpPr>
        <p:sp>
          <p:nvSpPr>
            <p:cNvPr id="6" name="TextBox 5">
              <a:extLst>
                <a:ext uri="{FF2B5EF4-FFF2-40B4-BE49-F238E27FC236}">
                  <a16:creationId xmlns:a16="http://schemas.microsoft.com/office/drawing/2014/main" id="{7B06B1BD-A605-04EB-F7D8-D817EF719244}"/>
                </a:ext>
              </a:extLst>
            </p:cNvPr>
            <p:cNvSpPr txBox="1"/>
            <p:nvPr/>
          </p:nvSpPr>
          <p:spPr>
            <a:xfrm>
              <a:off x="9472607" y="5957361"/>
              <a:ext cx="2225212" cy="646331"/>
            </a:xfrm>
            <a:prstGeom prst="rect">
              <a:avLst/>
            </a:prstGeom>
            <a:solidFill>
              <a:schemeClr val="accent3">
                <a:lumMod val="60000"/>
                <a:lumOff val="40000"/>
              </a:schemeClr>
            </a:solidFill>
          </p:spPr>
          <p:txBody>
            <a:bodyPr wrap="square" rtlCol="0">
              <a:spAutoFit/>
            </a:bodyPr>
            <a:lstStyle/>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AMSPDC Pediatrics </a:t>
              </a:r>
            </a:p>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Workforce Initiative</a:t>
              </a:r>
            </a:p>
          </p:txBody>
        </p:sp>
        <p:pic>
          <p:nvPicPr>
            <p:cNvPr id="14" name="Picture 2" descr="Association of Pediatric Program Directors">
              <a:extLst>
                <a:ext uri="{FF2B5EF4-FFF2-40B4-BE49-F238E27FC236}">
                  <a16:creationId xmlns:a16="http://schemas.microsoft.com/office/drawing/2014/main" id="{F1A5D50B-11C9-F286-2E84-F3325E6509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58251" y="5952087"/>
              <a:ext cx="631600" cy="6516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8434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AFAD0-4F90-B810-7017-77FF25224B31}"/>
              </a:ext>
            </a:extLst>
          </p:cNvPr>
          <p:cNvSpPr>
            <a:spLocks noGrp="1"/>
          </p:cNvSpPr>
          <p:nvPr>
            <p:ph type="title"/>
          </p:nvPr>
        </p:nvSpPr>
        <p:spPr/>
        <p:txBody>
          <a:bodyPr>
            <a:normAutofit/>
          </a:bodyPr>
          <a:lstStyle/>
          <a:p>
            <a:r>
              <a:rPr lang="en-US" sz="4400" dirty="0"/>
              <a:t>Disclosure</a:t>
            </a:r>
          </a:p>
        </p:txBody>
      </p:sp>
      <p:sp>
        <p:nvSpPr>
          <p:cNvPr id="3" name="Content Placeholder 2">
            <a:extLst>
              <a:ext uri="{FF2B5EF4-FFF2-40B4-BE49-F238E27FC236}">
                <a16:creationId xmlns:a16="http://schemas.microsoft.com/office/drawing/2014/main" id="{3F2C86CE-A254-103F-CB6A-CEB857018538}"/>
              </a:ext>
            </a:extLst>
          </p:cNvPr>
          <p:cNvSpPr>
            <a:spLocks noGrp="1"/>
          </p:cNvSpPr>
          <p:nvPr>
            <p:ph idx="1"/>
          </p:nvPr>
        </p:nvSpPr>
        <p:spPr>
          <a:xfrm>
            <a:off x="443819" y="1981668"/>
            <a:ext cx="11544300" cy="4087995"/>
          </a:xfrm>
        </p:spPr>
        <p:txBody>
          <a:bodyPr>
            <a:normAutofit fontScale="92500" lnSpcReduction="10000"/>
          </a:bodyPr>
          <a:lstStyle/>
          <a:p>
            <a:r>
              <a:rPr lang="en-US" sz="3200" spc="-10" dirty="0">
                <a:solidFill>
                  <a:prstClr val="black"/>
                </a:solidFill>
                <a:latin typeface="Arial"/>
                <a:cs typeface="Arial"/>
              </a:rPr>
              <a:t>No financial</a:t>
            </a:r>
            <a:r>
              <a:rPr lang="en-US" sz="3200" spc="20" dirty="0">
                <a:solidFill>
                  <a:prstClr val="black"/>
                </a:solidFill>
                <a:latin typeface="Arial"/>
                <a:cs typeface="Arial"/>
              </a:rPr>
              <a:t> </a:t>
            </a:r>
            <a:r>
              <a:rPr lang="en-US" sz="3200" spc="-10" dirty="0">
                <a:solidFill>
                  <a:prstClr val="black"/>
                </a:solidFill>
                <a:latin typeface="Arial"/>
                <a:cs typeface="Arial"/>
              </a:rPr>
              <a:t>relationships</a:t>
            </a:r>
            <a:r>
              <a:rPr lang="en-US" sz="3200" spc="30" dirty="0">
                <a:solidFill>
                  <a:prstClr val="black"/>
                </a:solidFill>
                <a:latin typeface="Arial"/>
                <a:cs typeface="Arial"/>
              </a:rPr>
              <a:t> </a:t>
            </a:r>
            <a:r>
              <a:rPr lang="en-US" sz="3200" dirty="0">
                <a:solidFill>
                  <a:prstClr val="black"/>
                </a:solidFill>
                <a:latin typeface="Arial"/>
                <a:cs typeface="Arial"/>
              </a:rPr>
              <a:t>to </a:t>
            </a:r>
            <a:r>
              <a:rPr lang="en-US" sz="3200" spc="-5" dirty="0">
                <a:solidFill>
                  <a:prstClr val="black"/>
                </a:solidFill>
                <a:latin typeface="Arial"/>
                <a:cs typeface="Arial"/>
              </a:rPr>
              <a:t>disclose</a:t>
            </a:r>
            <a:r>
              <a:rPr lang="en-US" sz="3200" spc="10" dirty="0">
                <a:solidFill>
                  <a:prstClr val="black"/>
                </a:solidFill>
                <a:latin typeface="Arial"/>
                <a:cs typeface="Arial"/>
              </a:rPr>
              <a:t> </a:t>
            </a:r>
            <a:r>
              <a:rPr lang="en-US" sz="3200" spc="-5" dirty="0">
                <a:solidFill>
                  <a:prstClr val="black"/>
                </a:solidFill>
                <a:latin typeface="Arial"/>
                <a:cs typeface="Arial"/>
              </a:rPr>
              <a:t>or</a:t>
            </a:r>
            <a:r>
              <a:rPr lang="en-US" sz="3200" dirty="0">
                <a:solidFill>
                  <a:prstClr val="black"/>
                </a:solidFill>
                <a:latin typeface="Arial"/>
                <a:cs typeface="Arial"/>
              </a:rPr>
              <a:t> </a:t>
            </a:r>
            <a:r>
              <a:rPr lang="en-US" sz="3200" spc="-5" dirty="0">
                <a:solidFill>
                  <a:prstClr val="black"/>
                </a:solidFill>
                <a:latin typeface="Arial"/>
                <a:cs typeface="Arial"/>
              </a:rPr>
              <a:t>Conflicts</a:t>
            </a:r>
            <a:r>
              <a:rPr lang="en-US" sz="3200" spc="20" dirty="0">
                <a:solidFill>
                  <a:prstClr val="black"/>
                </a:solidFill>
                <a:latin typeface="Arial"/>
                <a:cs typeface="Arial"/>
              </a:rPr>
              <a:t> </a:t>
            </a:r>
            <a:r>
              <a:rPr lang="en-US" sz="3200" spc="-10" dirty="0">
                <a:solidFill>
                  <a:prstClr val="black"/>
                </a:solidFill>
                <a:latin typeface="Arial"/>
                <a:cs typeface="Arial"/>
              </a:rPr>
              <a:t>of </a:t>
            </a:r>
            <a:r>
              <a:rPr lang="en-US" sz="3200" spc="-484" dirty="0">
                <a:solidFill>
                  <a:prstClr val="black"/>
                </a:solidFill>
                <a:latin typeface="Arial"/>
                <a:cs typeface="Arial"/>
              </a:rPr>
              <a:t> </a:t>
            </a:r>
            <a:r>
              <a:rPr lang="en-US" sz="3200" spc="-5" dirty="0">
                <a:solidFill>
                  <a:prstClr val="black"/>
                </a:solidFill>
                <a:latin typeface="Arial"/>
                <a:cs typeface="Arial"/>
              </a:rPr>
              <a:t>Interest</a:t>
            </a:r>
            <a:r>
              <a:rPr lang="en-US" sz="3200" dirty="0">
                <a:solidFill>
                  <a:prstClr val="black"/>
                </a:solidFill>
                <a:latin typeface="Arial"/>
                <a:cs typeface="Arial"/>
              </a:rPr>
              <a:t> </a:t>
            </a:r>
            <a:r>
              <a:rPr lang="en-US" sz="3200" spc="-5" dirty="0">
                <a:solidFill>
                  <a:prstClr val="black"/>
                </a:solidFill>
                <a:latin typeface="Arial"/>
                <a:cs typeface="Arial"/>
              </a:rPr>
              <a:t>(COIs)</a:t>
            </a:r>
            <a:r>
              <a:rPr lang="en-US" sz="3200" spc="-10" dirty="0">
                <a:solidFill>
                  <a:prstClr val="black"/>
                </a:solidFill>
                <a:latin typeface="Arial"/>
                <a:cs typeface="Arial"/>
              </a:rPr>
              <a:t> </a:t>
            </a:r>
            <a:r>
              <a:rPr lang="en-US" sz="3200" dirty="0">
                <a:solidFill>
                  <a:prstClr val="black"/>
                </a:solidFill>
                <a:latin typeface="Arial"/>
                <a:cs typeface="Arial"/>
              </a:rPr>
              <a:t>to</a:t>
            </a:r>
            <a:r>
              <a:rPr lang="en-US" sz="3200" spc="-5" dirty="0">
                <a:solidFill>
                  <a:prstClr val="black"/>
                </a:solidFill>
                <a:latin typeface="Arial"/>
                <a:cs typeface="Arial"/>
              </a:rPr>
              <a:t> resolve.</a:t>
            </a:r>
          </a:p>
          <a:p>
            <a:pPr marL="0" indent="0">
              <a:buNone/>
            </a:pPr>
            <a:endParaRPr lang="en-US" sz="3200" spc="-5" dirty="0">
              <a:solidFill>
                <a:prstClr val="black"/>
              </a:solidFill>
              <a:latin typeface="Arial"/>
              <a:cs typeface="Arial"/>
            </a:endParaRPr>
          </a:p>
          <a:p>
            <a:r>
              <a:rPr lang="en-US" sz="3200" spc="-5" dirty="0">
                <a:solidFill>
                  <a:prstClr val="black"/>
                </a:solidFill>
                <a:latin typeface="Arial"/>
                <a:cs typeface="Arial"/>
              </a:rPr>
              <a:t>A lot of acronym abbreviations appear in these slides:</a:t>
            </a:r>
          </a:p>
          <a:p>
            <a:pPr marL="0" indent="0">
              <a:buNone/>
            </a:pPr>
            <a:r>
              <a:rPr lang="en-US" sz="2800" b="1" i="1" spc="-5" dirty="0">
                <a:solidFill>
                  <a:prstClr val="black"/>
                </a:solidFill>
                <a:latin typeface="Arial"/>
                <a:cs typeface="Arial"/>
              </a:rPr>
              <a:t>    CPT, RUC, RBRVS, RVU, PE, PLI, CF, GPCI, HCPCS, HCPAC, AMA, </a:t>
            </a:r>
          </a:p>
          <a:p>
            <a:pPr marL="0" indent="0">
              <a:buNone/>
            </a:pPr>
            <a:r>
              <a:rPr lang="en-US" sz="2800" b="1" i="1" spc="-5" dirty="0">
                <a:solidFill>
                  <a:prstClr val="black"/>
                </a:solidFill>
                <a:latin typeface="Arial"/>
                <a:cs typeface="Arial"/>
              </a:rPr>
              <a:t>    HCFA, CMS, MPFS, COBRA, OBRA, MACRA, VCC, VBC, ACO, P4P </a:t>
            </a:r>
            <a:br>
              <a:rPr lang="en-US" sz="2800" spc="-5" dirty="0">
                <a:solidFill>
                  <a:prstClr val="black"/>
                </a:solidFill>
                <a:latin typeface="Arial"/>
                <a:cs typeface="Arial"/>
              </a:rPr>
            </a:br>
            <a:r>
              <a:rPr lang="en-US" sz="2800" spc="-5" dirty="0">
                <a:solidFill>
                  <a:prstClr val="black"/>
                </a:solidFill>
                <a:latin typeface="Arial"/>
                <a:cs typeface="Arial"/>
              </a:rPr>
              <a:t>     </a:t>
            </a:r>
          </a:p>
          <a:p>
            <a:pPr marL="0" indent="0">
              <a:buNone/>
            </a:pPr>
            <a:r>
              <a:rPr lang="en-US" sz="2800" spc="-5" dirty="0">
                <a:solidFill>
                  <a:prstClr val="black"/>
                </a:solidFill>
                <a:latin typeface="Arial"/>
                <a:cs typeface="Arial"/>
              </a:rPr>
              <a:t>    Effort was made to identify full name when abbreviation first appears.  </a:t>
            </a:r>
          </a:p>
        </p:txBody>
      </p:sp>
      <p:grpSp>
        <p:nvGrpSpPr>
          <p:cNvPr id="6" name="Group 5">
            <a:extLst>
              <a:ext uri="{FF2B5EF4-FFF2-40B4-BE49-F238E27FC236}">
                <a16:creationId xmlns:a16="http://schemas.microsoft.com/office/drawing/2014/main" id="{BF81AA30-F523-DACD-9BD1-D981E2441B7E}"/>
              </a:ext>
            </a:extLst>
          </p:cNvPr>
          <p:cNvGrpSpPr/>
          <p:nvPr/>
        </p:nvGrpSpPr>
        <p:grpSpPr>
          <a:xfrm>
            <a:off x="9366720" y="6217633"/>
            <a:ext cx="2839568" cy="651605"/>
            <a:chOff x="8858251" y="5952087"/>
            <a:chExt cx="2839568" cy="651605"/>
          </a:xfrm>
        </p:grpSpPr>
        <p:sp>
          <p:nvSpPr>
            <p:cNvPr id="7" name="TextBox 6">
              <a:extLst>
                <a:ext uri="{FF2B5EF4-FFF2-40B4-BE49-F238E27FC236}">
                  <a16:creationId xmlns:a16="http://schemas.microsoft.com/office/drawing/2014/main" id="{3CACBFF4-0954-CEAC-8CD6-CE776036B5BD}"/>
                </a:ext>
              </a:extLst>
            </p:cNvPr>
            <p:cNvSpPr txBox="1"/>
            <p:nvPr/>
          </p:nvSpPr>
          <p:spPr>
            <a:xfrm>
              <a:off x="9472607" y="5957361"/>
              <a:ext cx="2225212" cy="646331"/>
            </a:xfrm>
            <a:prstGeom prst="rect">
              <a:avLst/>
            </a:prstGeom>
            <a:solidFill>
              <a:schemeClr val="accent3">
                <a:lumMod val="60000"/>
                <a:lumOff val="40000"/>
              </a:schemeClr>
            </a:solidFill>
          </p:spPr>
          <p:txBody>
            <a:bodyPr wrap="square" rtlCol="0">
              <a:spAutoFit/>
            </a:bodyPr>
            <a:lstStyle/>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AMSPDC Pediatrics </a:t>
              </a:r>
            </a:p>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Workforce Initiative</a:t>
              </a:r>
            </a:p>
          </p:txBody>
        </p:sp>
        <p:pic>
          <p:nvPicPr>
            <p:cNvPr id="8" name="Picture 2" descr="Association of Pediatric Program Directors">
              <a:extLst>
                <a:ext uri="{FF2B5EF4-FFF2-40B4-BE49-F238E27FC236}">
                  <a16:creationId xmlns:a16="http://schemas.microsoft.com/office/drawing/2014/main" id="{2F4C93CC-19A6-2CE9-985D-C2B4D2FA0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1" y="5952087"/>
              <a:ext cx="631600" cy="6516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52658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ECED9-3C92-DA13-5F0E-9D6CAF45DD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7C67D2-A427-0900-8DFA-1C0E77B5580A}"/>
              </a:ext>
            </a:extLst>
          </p:cNvPr>
          <p:cNvSpPr>
            <a:spLocks noGrp="1"/>
          </p:cNvSpPr>
          <p:nvPr>
            <p:ph type="title"/>
          </p:nvPr>
        </p:nvSpPr>
        <p:spPr/>
        <p:txBody>
          <a:bodyPr>
            <a:normAutofit/>
          </a:bodyPr>
          <a:lstStyle/>
          <a:p>
            <a:r>
              <a:rPr lang="en-US" sz="4400" dirty="0"/>
              <a:t>Webinar Aims</a:t>
            </a:r>
          </a:p>
        </p:txBody>
      </p:sp>
      <p:sp>
        <p:nvSpPr>
          <p:cNvPr id="3" name="Content Placeholder 2">
            <a:extLst>
              <a:ext uri="{FF2B5EF4-FFF2-40B4-BE49-F238E27FC236}">
                <a16:creationId xmlns:a16="http://schemas.microsoft.com/office/drawing/2014/main" id="{7861D9DE-48B3-272E-8860-DED896AE068E}"/>
              </a:ext>
            </a:extLst>
          </p:cNvPr>
          <p:cNvSpPr>
            <a:spLocks noGrp="1"/>
          </p:cNvSpPr>
          <p:nvPr>
            <p:ph idx="1"/>
          </p:nvPr>
        </p:nvSpPr>
        <p:spPr>
          <a:xfrm>
            <a:off x="647700" y="1953802"/>
            <a:ext cx="11340419" cy="4087995"/>
          </a:xfrm>
        </p:spPr>
        <p:txBody>
          <a:bodyPr>
            <a:normAutofit fontScale="92500"/>
          </a:bodyPr>
          <a:lstStyle/>
          <a:p>
            <a:r>
              <a:rPr lang="en-US" sz="3200" dirty="0"/>
              <a:t>Know the history of coding and valuation for payment</a:t>
            </a:r>
          </a:p>
          <a:p>
            <a:r>
              <a:rPr lang="en-US" sz="3200" dirty="0"/>
              <a:t>Explain the structure, processes and current pediatric representation of AMA’s CPT and RUC committees and the role of AAP COCN </a:t>
            </a:r>
          </a:p>
          <a:p>
            <a:r>
              <a:rPr lang="en-US" sz="3200" dirty="0"/>
              <a:t>Describe how RVU valuations influence the Medicare physician fee schedule (MPFS) and, in turn, state Medicaid and private payer rates</a:t>
            </a:r>
          </a:p>
          <a:p>
            <a:r>
              <a:rPr lang="en-US" sz="3200" dirty="0"/>
              <a:t>Lay the groundwork for improved/correct coding today and future effective engagement in payment advocacy</a:t>
            </a:r>
          </a:p>
        </p:txBody>
      </p:sp>
      <p:grpSp>
        <p:nvGrpSpPr>
          <p:cNvPr id="7" name="Group 6">
            <a:extLst>
              <a:ext uri="{FF2B5EF4-FFF2-40B4-BE49-F238E27FC236}">
                <a16:creationId xmlns:a16="http://schemas.microsoft.com/office/drawing/2014/main" id="{72D4B9F6-E053-62D3-7777-A78116E9DF07}"/>
              </a:ext>
            </a:extLst>
          </p:cNvPr>
          <p:cNvGrpSpPr/>
          <p:nvPr/>
        </p:nvGrpSpPr>
        <p:grpSpPr>
          <a:xfrm>
            <a:off x="9366720" y="6217633"/>
            <a:ext cx="2839568" cy="651605"/>
            <a:chOff x="8858251" y="5952087"/>
            <a:chExt cx="2839568" cy="651605"/>
          </a:xfrm>
        </p:grpSpPr>
        <p:sp>
          <p:nvSpPr>
            <p:cNvPr id="8" name="TextBox 7">
              <a:extLst>
                <a:ext uri="{FF2B5EF4-FFF2-40B4-BE49-F238E27FC236}">
                  <a16:creationId xmlns:a16="http://schemas.microsoft.com/office/drawing/2014/main" id="{5942D787-7628-01E8-BE19-64658D8D580D}"/>
                </a:ext>
              </a:extLst>
            </p:cNvPr>
            <p:cNvSpPr txBox="1"/>
            <p:nvPr/>
          </p:nvSpPr>
          <p:spPr>
            <a:xfrm>
              <a:off x="9472607" y="5957361"/>
              <a:ext cx="2225212" cy="646331"/>
            </a:xfrm>
            <a:prstGeom prst="rect">
              <a:avLst/>
            </a:prstGeom>
            <a:solidFill>
              <a:schemeClr val="accent3">
                <a:lumMod val="60000"/>
                <a:lumOff val="40000"/>
              </a:schemeClr>
            </a:solidFill>
          </p:spPr>
          <p:txBody>
            <a:bodyPr wrap="square" rtlCol="0">
              <a:spAutoFit/>
            </a:bodyPr>
            <a:lstStyle/>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AMSPDC Pediatrics </a:t>
              </a:r>
            </a:p>
            <a:p>
              <a:pPr algn="ctr"/>
              <a:r>
                <a:rPr lang="en-US"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Workforce Initiative</a:t>
              </a:r>
            </a:p>
          </p:txBody>
        </p:sp>
        <p:pic>
          <p:nvPicPr>
            <p:cNvPr id="9" name="Picture 2" descr="Association of Pediatric Program Directors">
              <a:extLst>
                <a:ext uri="{FF2B5EF4-FFF2-40B4-BE49-F238E27FC236}">
                  <a16:creationId xmlns:a16="http://schemas.microsoft.com/office/drawing/2014/main" id="{8ABCB13B-1621-34A7-0B4D-4B8A76D5F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1" y="5952087"/>
              <a:ext cx="631600" cy="6516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8333178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Template 1">
  <a:themeElements>
    <a:clrScheme name="AMSPDC Color Palette">
      <a:dk1>
        <a:srgbClr val="000000"/>
      </a:dk1>
      <a:lt1>
        <a:srgbClr val="FFFFFF"/>
      </a:lt1>
      <a:dk2>
        <a:srgbClr val="2C439B"/>
      </a:dk2>
      <a:lt2>
        <a:srgbClr val="DBF5F9"/>
      </a:lt2>
      <a:accent1>
        <a:srgbClr val="1C75BC"/>
      </a:accent1>
      <a:accent2>
        <a:srgbClr val="009DD9"/>
      </a:accent2>
      <a:accent3>
        <a:srgbClr val="1C75BC"/>
      </a:accent3>
      <a:accent4>
        <a:srgbClr val="2C43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emplate 2">
  <a:themeElements>
    <a:clrScheme name="AMSPDC">
      <a:dk1>
        <a:sysClr val="windowText" lastClr="000000"/>
      </a:dk1>
      <a:lt1>
        <a:sysClr val="window" lastClr="FFFFFF"/>
      </a:lt1>
      <a:dk2>
        <a:srgbClr val="2C439B"/>
      </a:dk2>
      <a:lt2>
        <a:srgbClr val="DBF5F9"/>
      </a:lt2>
      <a:accent1>
        <a:srgbClr val="0F6FC6"/>
      </a:accent1>
      <a:accent2>
        <a:srgbClr val="009DD9"/>
      </a:accent2>
      <a:accent3>
        <a:srgbClr val="1C75BC"/>
      </a:accent3>
      <a:accent4>
        <a:srgbClr val="2C43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1B9DB00369464699E69FBD3BB7D0A7" ma:contentTypeVersion="15" ma:contentTypeDescription="Create a new document." ma:contentTypeScope="" ma:versionID="fb76fc4b316a88cf5131587eb68e7f08">
  <xsd:schema xmlns:xsd="http://www.w3.org/2001/XMLSchema" xmlns:xs="http://www.w3.org/2001/XMLSchema" xmlns:p="http://schemas.microsoft.com/office/2006/metadata/properties" xmlns:ns2="d25ae658-ba00-458e-a563-05fce4e8287d" xmlns:ns3="9e43bae1-2a69-4a3b-92ce-bbed0c62bc0b" targetNamespace="http://schemas.microsoft.com/office/2006/metadata/properties" ma:root="true" ma:fieldsID="138393274b393cc21c351af92ef3ee3e" ns2:_="" ns3:_="">
    <xsd:import namespace="d25ae658-ba00-458e-a563-05fce4e8287d"/>
    <xsd:import namespace="9e43bae1-2a69-4a3b-92ce-bbed0c62bc0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5ae658-ba00-458e-a563-05fce4e828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fd74987-fef7-4bf0-a19e-8932986c175f"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43bae1-2a69-4a3b-92ce-bbed0c62bc0b"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7785a99-f9d6-4b9f-af18-5a0299dbf168}" ma:internalName="TaxCatchAll" ma:showField="CatchAllData" ma:web="9e43bae1-2a69-4a3b-92ce-bbed0c62bc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e43bae1-2a69-4a3b-92ce-bbed0c62bc0b" xsi:nil="true"/>
    <lcf76f155ced4ddcb4097134ff3c332f xmlns="d25ae658-ba00-458e-a563-05fce4e8287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434A353-3B35-4F70-AF66-6196060EEB75}">
  <ds:schemaRefs>
    <ds:schemaRef ds:uri="http://schemas.microsoft.com/sharepoint/v3/contenttype/forms"/>
  </ds:schemaRefs>
</ds:datastoreItem>
</file>

<file path=customXml/itemProps2.xml><?xml version="1.0" encoding="utf-8"?>
<ds:datastoreItem xmlns:ds="http://schemas.openxmlformats.org/officeDocument/2006/customXml" ds:itemID="{F1BEE62E-B0FC-49F0-9A66-DE4A9CCA63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5ae658-ba00-458e-a563-05fce4e8287d"/>
    <ds:schemaRef ds:uri="9e43bae1-2a69-4a3b-92ce-bbed0c62bc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F56BEE-AF06-467C-AA9C-C837380F9A1E}">
  <ds:schemaRefs>
    <ds:schemaRef ds:uri="http://purl.org/dc/terms/"/>
    <ds:schemaRef ds:uri="http://purl.org/dc/dcmitype/"/>
    <ds:schemaRef ds:uri="http://schemas.microsoft.com/office/2006/documentManagement/types"/>
    <ds:schemaRef ds:uri="http://www.w3.org/XML/1998/namespac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9e43bae1-2a69-4a3b-92ce-bbed0c62bc0b"/>
    <ds:schemaRef ds:uri="d25ae658-ba00-458e-a563-05fce4e8287d"/>
  </ds:schemaRefs>
</ds:datastoreItem>
</file>

<file path=docProps/app.xml><?xml version="1.0" encoding="utf-8"?>
<Properties xmlns="http://schemas.openxmlformats.org/officeDocument/2006/extended-properties" xmlns:vt="http://schemas.openxmlformats.org/officeDocument/2006/docPropsVTypes">
  <TotalTime>12090</TotalTime>
  <Words>5513</Words>
  <Application>Microsoft Office PowerPoint</Application>
  <PresentationFormat>Widescreen</PresentationFormat>
  <Paragraphs>666</Paragraphs>
  <Slides>43</Slides>
  <Notes>40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43</vt:i4>
      </vt:variant>
    </vt:vector>
  </HeadingPairs>
  <TitlesOfParts>
    <vt:vector size="58" baseType="lpstr">
      <vt:lpstr>Aptos</vt:lpstr>
      <vt:lpstr>Arial</vt:lpstr>
      <vt:lpstr>Calibri</vt:lpstr>
      <vt:lpstr>Cavolini</vt:lpstr>
      <vt:lpstr>Constantia</vt:lpstr>
      <vt:lpstr>Conv_Myriad Pro Regular</vt:lpstr>
      <vt:lpstr>Google Sans</vt:lpstr>
      <vt:lpstr>Source Sans Pro</vt:lpstr>
      <vt:lpstr>Times New Roman</vt:lpstr>
      <vt:lpstr>Wingdings</vt:lpstr>
      <vt:lpstr>Wingdings 2</vt:lpstr>
      <vt:lpstr>Dividend</vt:lpstr>
      <vt:lpstr>Template 1</vt:lpstr>
      <vt:lpstr>Template 2</vt:lpstr>
      <vt:lpstr>Office Theme</vt:lpstr>
      <vt:lpstr>Understanding CPT and RUC: Foundations of Coding and Valuation</vt:lpstr>
      <vt:lpstr>PowerPoint Presentation</vt:lpstr>
      <vt:lpstr>PowerPoint Presentation</vt:lpstr>
      <vt:lpstr>PowerPoint Presentation</vt:lpstr>
      <vt:lpstr>PowerPoint Presentation</vt:lpstr>
      <vt:lpstr>PowerPoint Presentation</vt:lpstr>
      <vt:lpstr>Understanding CPT &amp; RUC:</vt:lpstr>
      <vt:lpstr>Disclosure</vt:lpstr>
      <vt:lpstr>Webinar Aims</vt:lpstr>
      <vt:lpstr>PowerPoint Presentation</vt:lpstr>
      <vt:lpstr>Evolution of physician payment</vt:lpstr>
      <vt:lpstr>Evolution of Current Procedural Terminology® (CPT)</vt:lpstr>
      <vt:lpstr>Evolution of Current Procedural Terminology® (CPT)</vt:lpstr>
      <vt:lpstr>Evolution of Current Procedural Terminology® (CPT)</vt:lpstr>
      <vt:lpstr>ROLE of the CPT Editorial Panel</vt:lpstr>
      <vt:lpstr>CPT Code Categories</vt:lpstr>
      <vt:lpstr>Six CPT Category I Code Sections </vt:lpstr>
      <vt:lpstr>Other HCPCS Codes</vt:lpstr>
      <vt:lpstr>CPT Code development Process </vt:lpstr>
      <vt:lpstr>Summary: CPT Codes</vt:lpstr>
      <vt:lpstr>How do CPT codes get valued?</vt:lpstr>
      <vt:lpstr>Evolution of physician payment</vt:lpstr>
      <vt:lpstr>Harvard School of Public health study 1985-1992: Define RBRVS for less disparity</vt:lpstr>
      <vt:lpstr>Harvard-Valued (RBRVS) cpt Codes </vt:lpstr>
      <vt:lpstr>Evolution of  Resource-Based Relative Value Scale (RBRVS)</vt:lpstr>
      <vt:lpstr>Evolution of  Resource-Based Relative Value Scale (RBRVS)</vt:lpstr>
      <vt:lpstr>AMA/Specialty Society  RVS Update Committee (RUC) 2025</vt:lpstr>
      <vt:lpstr>AMA/Specialty Society  RVS Update Committee (RUC) 2025</vt:lpstr>
      <vt:lpstr>RUC Review Process &amp; Valuation</vt:lpstr>
      <vt:lpstr>CMS Assigns values for Components of Medicare Physician fee Schedule (MPFS) </vt:lpstr>
      <vt:lpstr>CMS Total RVU Payment Formula</vt:lpstr>
      <vt:lpstr>Medicare Physician Fee Schedule</vt:lpstr>
      <vt:lpstr>Medicare Physician Fee Schedule</vt:lpstr>
      <vt:lpstr>Medicare Physician Fee Schedule</vt:lpstr>
      <vt:lpstr>Future of physician payment</vt:lpstr>
      <vt:lpstr>Summary—1 </vt:lpstr>
      <vt:lpstr>Summary—2 </vt:lpstr>
      <vt:lpstr>Pediatric payment advocacy:   What can We do to help pediatricians?</vt:lpstr>
      <vt:lpstr>2024 US Population and Healthcare Expenditure </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Brewer, Eileen</dc:creator>
  <cp:lastModifiedBy>Melissa Gillooly</cp:lastModifiedBy>
  <cp:revision>153</cp:revision>
  <cp:lastPrinted>2025-04-27T04:09:55Z</cp:lastPrinted>
  <dcterms:created xsi:type="dcterms:W3CDTF">2025-03-13T18:34:44Z</dcterms:created>
  <dcterms:modified xsi:type="dcterms:W3CDTF">2026-07-22T17:21:39Z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0x010100BD1B9DB00369464699E69FBD3BB7D0A7</vt:lpwstr>
  </property>
  <property fmtid="{D5CDD505-2E9C-101B-9397-08002B2CF9AE}" pid="3" name="MediaServiceImageTags">
    <vt:lpwstr/>
  </property>
</Properties>
</file>